
<file path=[Content_Types].xml><?xml version="1.0" encoding="utf-8"?>
<Types xmlns="http://schemas.openxmlformats.org/package/2006/content-types">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Default Extension="wmf" ContentType="image/x-wmf"/>
  <Default Extension="emf" ContentType="image/x-emf"/>
  <Default Extension="jpeg" ContentType="image/jpeg"/>
  <Default Extension="JPG" ContentType="image/.jp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5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738" r:id="rId3"/>
    <p:sldId id="740" r:id="rId4"/>
    <p:sldId id="770" r:id="rId5"/>
    <p:sldId id="309" r:id="rId6"/>
    <p:sldId id="739" r:id="rId8"/>
    <p:sldId id="384" r:id="rId9"/>
    <p:sldId id="766" r:id="rId10"/>
    <p:sldId id="387" r:id="rId11"/>
    <p:sldId id="712" r:id="rId12"/>
    <p:sldId id="755" r:id="rId13"/>
    <p:sldId id="756" r:id="rId14"/>
    <p:sldId id="757" r:id="rId15"/>
    <p:sldId id="767" r:id="rId16"/>
    <p:sldId id="768" r:id="rId17"/>
    <p:sldId id="769" r:id="rId18"/>
    <p:sldId id="771" r:id="rId19"/>
    <p:sldId id="772" r:id="rId20"/>
    <p:sldId id="774" r:id="rId21"/>
    <p:sldId id="758" r:id="rId22"/>
    <p:sldId id="759" r:id="rId23"/>
    <p:sldId id="760" r:id="rId24"/>
    <p:sldId id="761" r:id="rId25"/>
    <p:sldId id="762" r:id="rId26"/>
    <p:sldId id="765" r:id="rId27"/>
    <p:sldId id="763" r:id="rId28"/>
    <p:sldId id="764" r:id="rId29"/>
    <p:sldId id="390" r:id="rId30"/>
    <p:sldId id="775" r:id="rId31"/>
    <p:sldId id="777" r:id="rId32"/>
    <p:sldId id="779" r:id="rId33"/>
    <p:sldId id="780" r:id="rId34"/>
    <p:sldId id="781" r:id="rId35"/>
    <p:sldId id="785" r:id="rId36"/>
    <p:sldId id="394" r:id="rId37"/>
    <p:sldId id="395" r:id="rId38"/>
    <p:sldId id="396" r:id="rId39"/>
    <p:sldId id="400" r:id="rId40"/>
    <p:sldId id="401" r:id="rId41"/>
    <p:sldId id="402" r:id="rId42"/>
    <p:sldId id="798" r:id="rId43"/>
    <p:sldId id="404" r:id="rId44"/>
    <p:sldId id="406" r:id="rId45"/>
    <p:sldId id="407" r:id="rId46"/>
    <p:sldId id="410" r:id="rId47"/>
    <p:sldId id="411" r:id="rId48"/>
    <p:sldId id="786" r:id="rId49"/>
    <p:sldId id="800" r:id="rId50"/>
    <p:sldId id="788" r:id="rId51"/>
    <p:sldId id="371" r:id="rId52"/>
    <p:sldId id="318" r:id="rId53"/>
    <p:sldId id="372" r:id="rId54"/>
    <p:sldId id="373" r:id="rId55"/>
    <p:sldId id="375" r:id="rId56"/>
    <p:sldId id="376" r:id="rId57"/>
    <p:sldId id="377" r:id="rId58"/>
    <p:sldId id="378" r:id="rId59"/>
    <p:sldId id="379" r:id="rId60"/>
    <p:sldId id="380" r:id="rId61"/>
    <p:sldId id="381" r:id="rId62"/>
    <p:sldId id="382" r:id="rId63"/>
    <p:sldId id="789" r:id="rId64"/>
    <p:sldId id="790" r:id="rId65"/>
    <p:sldId id="791" r:id="rId66"/>
    <p:sldId id="792" r:id="rId67"/>
    <p:sldId id="737" r:id="rId68"/>
    <p:sldId id="787" r:id="rId69"/>
    <p:sldId id="793" r:id="rId70"/>
    <p:sldId id="795" r:id="rId71"/>
    <p:sldId id="830" r:id="rId72"/>
    <p:sldId id="832" r:id="rId73"/>
    <p:sldId id="831" r:id="rId74"/>
    <p:sldId id="833" r:id="rId75"/>
    <p:sldId id="834" r:id="rId76"/>
    <p:sldId id="796" r:id="rId77"/>
    <p:sldId id="835" r:id="rId78"/>
    <p:sldId id="799" r:id="rId79"/>
    <p:sldId id="803" r:id="rId80"/>
    <p:sldId id="804" r:id="rId81"/>
    <p:sldId id="805" r:id="rId82"/>
    <p:sldId id="806" r:id="rId83"/>
    <p:sldId id="807" r:id="rId84"/>
    <p:sldId id="808" r:id="rId85"/>
    <p:sldId id="809" r:id="rId86"/>
    <p:sldId id="810" r:id="rId87"/>
    <p:sldId id="811" r:id="rId88"/>
    <p:sldId id="816" r:id="rId89"/>
    <p:sldId id="817" r:id="rId90"/>
    <p:sldId id="815" r:id="rId91"/>
    <p:sldId id="818" r:id="rId92"/>
    <p:sldId id="819" r:id="rId93"/>
    <p:sldId id="820" r:id="rId94"/>
    <p:sldId id="748" r:id="rId95"/>
    <p:sldId id="821" r:id="rId96"/>
    <p:sldId id="426" r:id="rId97"/>
    <p:sldId id="427" r:id="rId98"/>
    <p:sldId id="433" r:id="rId99"/>
    <p:sldId id="548" r:id="rId100"/>
    <p:sldId id="750" r:id="rId101"/>
    <p:sldId id="751" r:id="rId102"/>
    <p:sldId id="550" r:id="rId103"/>
    <p:sldId id="551" r:id="rId104"/>
    <p:sldId id="552" r:id="rId105"/>
    <p:sldId id="553" r:id="rId106"/>
    <p:sldId id="554" r:id="rId107"/>
    <p:sldId id="555" r:id="rId108"/>
    <p:sldId id="556" r:id="rId109"/>
    <p:sldId id="557" r:id="rId110"/>
    <p:sldId id="559" r:id="rId111"/>
    <p:sldId id="561" r:id="rId112"/>
    <p:sldId id="562" r:id="rId113"/>
    <p:sldId id="563" r:id="rId114"/>
    <p:sldId id="564" r:id="rId115"/>
    <p:sldId id="565" r:id="rId116"/>
    <p:sldId id="566" r:id="rId117"/>
    <p:sldId id="567" r:id="rId118"/>
    <p:sldId id="568" r:id="rId119"/>
    <p:sldId id="569" r:id="rId120"/>
    <p:sldId id="570" r:id="rId121"/>
    <p:sldId id="571" r:id="rId122"/>
    <p:sldId id="572" r:id="rId123"/>
    <p:sldId id="823" r:id="rId124"/>
    <p:sldId id="824" r:id="rId125"/>
    <p:sldId id="825" r:id="rId126"/>
    <p:sldId id="470" r:id="rId127"/>
    <p:sldId id="471" r:id="rId128"/>
    <p:sldId id="472" r:id="rId129"/>
    <p:sldId id="826" r:id="rId130"/>
    <p:sldId id="827" r:id="rId131"/>
    <p:sldId id="828" r:id="rId132"/>
    <p:sldId id="829" r:id="rId133"/>
    <p:sldId id="744" r:id="rId134"/>
    <p:sldId id="440" r:id="rId135"/>
    <p:sldId id="441" r:id="rId136"/>
    <p:sldId id="753" r:id="rId137"/>
    <p:sldId id="437" r:id="rId138"/>
    <p:sldId id="438" r:id="rId139"/>
    <p:sldId id="439" r:id="rId140"/>
    <p:sldId id="443" r:id="rId141"/>
    <p:sldId id="444" r:id="rId142"/>
    <p:sldId id="448" r:id="rId143"/>
    <p:sldId id="449" r:id="rId144"/>
    <p:sldId id="450" r:id="rId145"/>
    <p:sldId id="451" r:id="rId146"/>
    <p:sldId id="452" r:id="rId147"/>
    <p:sldId id="453" r:id="rId148"/>
    <p:sldId id="454" r:id="rId149"/>
    <p:sldId id="455" r:id="rId150"/>
    <p:sldId id="456" r:id="rId151"/>
    <p:sldId id="457" r:id="rId152"/>
    <p:sldId id="458" r:id="rId153"/>
    <p:sldId id="459" r:id="rId154"/>
    <p:sldId id="460" r:id="rId155"/>
    <p:sldId id="461" r:id="rId156"/>
    <p:sldId id="462" r:id="rId157"/>
    <p:sldId id="463" r:id="rId158"/>
    <p:sldId id="322" r:id="rId159"/>
    <p:sldId id="350" r:id="rId160"/>
    <p:sldId id="351" r:id="rId161"/>
    <p:sldId id="353" r:id="rId162"/>
    <p:sldId id="417" r:id="rId163"/>
    <p:sldId id="420" r:id="rId164"/>
    <p:sldId id="352" r:id="rId165"/>
    <p:sldId id="354" r:id="rId166"/>
    <p:sldId id="355" r:id="rId167"/>
    <p:sldId id="357" r:id="rId168"/>
    <p:sldId id="360" r:id="rId169"/>
    <p:sldId id="418" r:id="rId170"/>
    <p:sldId id="359" r:id="rId171"/>
    <p:sldId id="675" r:id="rId172"/>
    <p:sldId id="362" r:id="rId173"/>
    <p:sldId id="363" r:id="rId174"/>
    <p:sldId id="364" r:id="rId175"/>
    <p:sldId id="365" r:id="rId176"/>
    <p:sldId id="368" r:id="rId177"/>
    <p:sldId id="676" r:id="rId178"/>
    <p:sldId id="366" r:id="rId179"/>
    <p:sldId id="421" r:id="rId180"/>
    <p:sldId id="422" r:id="rId181"/>
    <p:sldId id="423" r:id="rId182"/>
    <p:sldId id="424" r:id="rId183"/>
    <p:sldId id="419" r:id="rId184"/>
    <p:sldId id="367" r:id="rId185"/>
    <p:sldId id="725" r:id="rId186"/>
    <p:sldId id="726" r:id="rId187"/>
    <p:sldId id="732" r:id="rId188"/>
    <p:sldId id="733" r:id="rId189"/>
    <p:sldId id="734" r:id="rId190"/>
  </p:sldIdLst>
  <p:sldSz cx="9144000" cy="5143500" type="screen16x9"/>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5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B8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90798" autoAdjust="0"/>
  </p:normalViewPr>
  <p:slideViewPr>
    <p:cSldViewPr showGuides="1">
      <p:cViewPr>
        <p:scale>
          <a:sx n="100" d="100"/>
          <a:sy n="100" d="100"/>
        </p:scale>
        <p:origin x="429" y="312"/>
      </p:cViewPr>
      <p:guideLst>
        <p:guide orient="horz" pos="1652"/>
        <p:guide pos="2880"/>
      </p:guideLst>
    </p:cSldViewPr>
  </p:slideViewPr>
  <p:outlineViewPr>
    <p:cViewPr>
      <p:scale>
        <a:sx n="33" d="100"/>
        <a:sy n="33" d="100"/>
      </p:scale>
      <p:origin x="0" y="-1872"/>
    </p:cViewPr>
  </p:outlineViewPr>
  <p:notesTextViewPr>
    <p:cViewPr>
      <p:scale>
        <a:sx n="1" d="1"/>
        <a:sy n="1" d="1"/>
      </p:scale>
      <p:origin x="0" y="0"/>
    </p:cViewPr>
  </p:notesTextViewPr>
  <p:sorterViewPr>
    <p:cViewPr>
      <p:scale>
        <a:sx n="100" d="100"/>
        <a:sy n="100" d="100"/>
      </p:scale>
      <p:origin x="0" y="-1180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3" Type="http://schemas.openxmlformats.org/officeDocument/2006/relationships/tableStyles" Target="tableStyles.xml"/><Relationship Id="rId192" Type="http://schemas.openxmlformats.org/officeDocument/2006/relationships/viewProps" Target="viewProps.xml"/><Relationship Id="rId191" Type="http://schemas.openxmlformats.org/officeDocument/2006/relationships/presProps" Target="presProps.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buFont typeface="Arial" panose="020B0604020202020204" pitchFamily="34" charset="0"/>
              <a:buNone/>
              <a:defRPr sz="1200">
                <a:latin typeface="Arial" panose="020B0604020202020204" pitchFamily="34" charset="0"/>
              </a:defRPr>
            </a:lvl1pPr>
          </a:lstStyle>
          <a:p>
            <a:pPr>
              <a:defRPr/>
            </a:pPr>
            <a:fld id="{E3714BE4-2D55-4732-9879-48107489C518}" type="datetimeFigureOut">
              <a:rPr lang="zh-CN" altLang="en-US"/>
            </a:fld>
            <a:endParaRPr lang="en-US"/>
          </a:p>
        </p:txBody>
      </p:sp>
      <p:sp>
        <p:nvSpPr>
          <p:cNvPr id="53252"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buFont typeface="Arial" panose="020B0604020202020204" pitchFamily="34" charset="0"/>
              <a:buNone/>
              <a:defRPr sz="1200">
                <a:latin typeface="Arial" panose="020B0604020202020204" pitchFamily="34" charset="0"/>
              </a:defRPr>
            </a:lvl1pPr>
          </a:lstStyle>
          <a:p>
            <a:pPr>
              <a:defRPr/>
            </a:pPr>
            <a:fld id="{0DF5FA8B-9525-4CCA-92EC-F63A7CD5AE52}" type="slidenum">
              <a:rPr lang="zh-CN" alt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DF5FA8B-9525-4CCA-92EC-F63A7CD5AE52}"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F5FA8B-9525-4CCA-92EC-F63A7CD5AE52}" type="slidenum">
              <a:rPr lang="zh-CN" alt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dirty="0"/>
              <a:t>数据挖掘经常需要数据集成——合并来自多个数据源的数据。正确的集成过程有助于减少结果数据集的冗余与不一致，这有助于提高其后数据挖掘过程中的准确性和速度。</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62F24034-2897-4CA4-BB81-36696BE5A73F}"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此外，在数据集成的过程中，当一个数据库的属性与另一个数据库的属性相匹配时，要特别注意数据的</a:t>
            </a:r>
            <a:r>
              <a:rPr lang="zh-CN" altLang="zh-CN" sz="1200" b="1" kern="1200" dirty="0">
                <a:solidFill>
                  <a:schemeClr val="tx1"/>
                </a:solidFill>
                <a:effectLst/>
                <a:latin typeface="Arial" panose="020B0604020202020204" pitchFamily="34" charset="0"/>
                <a:ea typeface="宋体" panose="02010600030101010101" pitchFamily="2" charset="-122"/>
                <a:cs typeface="+mn-cs"/>
              </a:rPr>
              <a:t>结构</a:t>
            </a:r>
            <a:r>
              <a:rPr lang="zh-CN" altLang="zh-CN" sz="1200" kern="1200" dirty="0">
                <a:solidFill>
                  <a:schemeClr val="tx1"/>
                </a:solidFill>
                <a:effectLst/>
                <a:latin typeface="Arial" panose="020B0604020202020204" pitchFamily="34" charset="0"/>
                <a:ea typeface="宋体" panose="02010600030101010101" pitchFamily="2" charset="-122"/>
                <a:cs typeface="+mn-cs"/>
              </a:rPr>
              <a:t>。这旨在确保源系统中的函数依赖和参照约束与目标系统的匹配。</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2F24034-2897-4CA4-BB81-36696BE5A73F}"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2F24034-2897-4CA4-BB81-36696BE5A73F}"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Arial" panose="020B0604020202020204" pitchFamily="34" charset="0"/>
                <a:ea typeface="宋体" panose="02010600030101010101" pitchFamily="2" charset="-122"/>
                <a:cs typeface="+mn-cs"/>
              </a:rPr>
              <a:t>其中，</a:t>
            </a:r>
            <a:r>
              <a:rPr lang="en-US" altLang="zh-CN" sz="1200" kern="1200" dirty="0">
                <a:solidFill>
                  <a:schemeClr val="tx1"/>
                </a:solidFill>
                <a:effectLst/>
                <a:latin typeface="Arial" panose="020B0604020202020204" pitchFamily="34" charset="0"/>
                <a:ea typeface="宋体" panose="02010600030101010101" pitchFamily="2" charset="-122"/>
                <a:cs typeface="+mn-cs"/>
              </a:rPr>
              <a:t> o(</a:t>
            </a:r>
            <a:r>
              <a:rPr lang="en-US" altLang="zh-CN" sz="1200" kern="1200" dirty="0" err="1">
                <a:solidFill>
                  <a:schemeClr val="tx1"/>
                </a:solidFill>
                <a:effectLst/>
                <a:latin typeface="Arial" panose="020B0604020202020204" pitchFamily="34" charset="0"/>
                <a:ea typeface="宋体" panose="02010600030101010101" pitchFamily="2" charset="-122"/>
                <a:cs typeface="+mn-cs"/>
              </a:rPr>
              <a:t>ij</a:t>
            </a:r>
            <a:r>
              <a:rPr lang="en-US" altLang="zh-CN" sz="1200" kern="1200" dirty="0">
                <a:solidFill>
                  <a:schemeClr val="tx1"/>
                </a:solidFill>
                <a:effectLst/>
                <a:latin typeface="Arial" panose="020B0604020202020204" pitchFamily="34" charset="0"/>
                <a:ea typeface="宋体" panose="02010600030101010101" pitchFamily="2" charset="-122"/>
                <a:cs typeface="+mn-cs"/>
              </a:rPr>
              <a:t>)</a:t>
            </a:r>
            <a:r>
              <a:rPr lang="zh-CN" altLang="zh-CN" sz="1200" kern="1200" dirty="0">
                <a:solidFill>
                  <a:schemeClr val="tx1"/>
                </a:solidFill>
                <a:effectLst/>
                <a:latin typeface="Arial" panose="020B0604020202020204" pitchFamily="34" charset="0"/>
                <a:ea typeface="宋体" panose="02010600030101010101" pitchFamily="2" charset="-122"/>
                <a:cs typeface="+mn-cs"/>
              </a:rPr>
              <a:t>是联合事件（</a:t>
            </a:r>
            <a:r>
              <a:rPr lang="en-US" altLang="zh-CN" sz="1200" kern="1200" dirty="0">
                <a:solidFill>
                  <a:schemeClr val="tx1"/>
                </a:solidFill>
                <a:effectLst/>
                <a:latin typeface="Arial" panose="020B0604020202020204" pitchFamily="34" charset="0"/>
                <a:ea typeface="宋体" panose="02010600030101010101" pitchFamily="2" charset="-122"/>
                <a:cs typeface="+mn-cs"/>
              </a:rPr>
              <a:t>Ai  , </a:t>
            </a:r>
            <a:r>
              <a:rPr lang="en-US" altLang="zh-CN" sz="1200" kern="1200" dirty="0" err="1">
                <a:solidFill>
                  <a:schemeClr val="tx1"/>
                </a:solidFill>
                <a:effectLst/>
                <a:latin typeface="Arial" panose="020B0604020202020204" pitchFamily="34" charset="0"/>
                <a:ea typeface="宋体" panose="02010600030101010101" pitchFamily="2" charset="-122"/>
                <a:cs typeface="+mn-cs"/>
              </a:rPr>
              <a:t>Bj</a:t>
            </a:r>
            <a:r>
              <a:rPr lang="zh-CN" altLang="zh-CN" sz="1200" kern="1200" dirty="0">
                <a:solidFill>
                  <a:schemeClr val="tx1"/>
                </a:solidFill>
                <a:effectLst/>
                <a:latin typeface="Arial" panose="020B0604020202020204" pitchFamily="34" charset="0"/>
                <a:ea typeface="宋体" panose="02010600030101010101" pitchFamily="2" charset="-122"/>
                <a:cs typeface="+mn-cs"/>
              </a:rPr>
              <a:t>）的观测频度，即实际计数。而</a:t>
            </a:r>
            <a:r>
              <a:rPr lang="en-US" altLang="zh-CN" sz="1200" kern="1200" dirty="0">
                <a:solidFill>
                  <a:schemeClr val="tx1"/>
                </a:solidFill>
                <a:effectLst/>
                <a:latin typeface="Arial" panose="020B0604020202020204" pitchFamily="34" charset="0"/>
                <a:ea typeface="宋体" panose="02010600030101010101" pitchFamily="2" charset="-122"/>
                <a:cs typeface="+mn-cs"/>
              </a:rPr>
              <a:t>e(</a:t>
            </a:r>
            <a:r>
              <a:rPr lang="en-US" altLang="zh-CN" sz="1200" kern="1200" dirty="0" err="1">
                <a:solidFill>
                  <a:schemeClr val="tx1"/>
                </a:solidFill>
                <a:effectLst/>
                <a:latin typeface="Arial" panose="020B0604020202020204" pitchFamily="34" charset="0"/>
                <a:ea typeface="宋体" panose="02010600030101010101" pitchFamily="2" charset="-122"/>
                <a:cs typeface="+mn-cs"/>
              </a:rPr>
              <a:t>ij</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zh-CN" altLang="zh-CN" sz="1200" kern="1200" dirty="0">
                <a:solidFill>
                  <a:schemeClr val="tx1"/>
                </a:solidFill>
                <a:effectLst/>
                <a:latin typeface="Arial" panose="020B0604020202020204" pitchFamily="34" charset="0"/>
                <a:ea typeface="宋体" panose="02010600030101010101" pitchFamily="2" charset="-122"/>
                <a:cs typeface="+mn-cs"/>
              </a:rPr>
              <a:t>是（</a:t>
            </a:r>
            <a:r>
              <a:rPr lang="en-US" altLang="zh-CN" sz="1200" kern="1200" dirty="0">
                <a:solidFill>
                  <a:schemeClr val="tx1"/>
                </a:solidFill>
                <a:effectLst/>
                <a:latin typeface="Arial" panose="020B0604020202020204" pitchFamily="34" charset="0"/>
                <a:ea typeface="宋体" panose="02010600030101010101" pitchFamily="2" charset="-122"/>
                <a:cs typeface="+mn-cs"/>
              </a:rPr>
              <a:t>A</a:t>
            </a:r>
            <a:r>
              <a:rPr lang="en-US" altLang="zh-CN" sz="1050" kern="1200" dirty="0">
                <a:solidFill>
                  <a:schemeClr val="tx1"/>
                </a:solidFill>
                <a:effectLst/>
                <a:latin typeface="Arial" panose="020B0604020202020204" pitchFamily="34" charset="0"/>
                <a:ea typeface="宋体" panose="02010600030101010101" pitchFamily="2" charset="-122"/>
                <a:cs typeface="+mn-cs"/>
              </a:rPr>
              <a:t>i</a:t>
            </a:r>
            <a:r>
              <a:rPr lang="en-US" altLang="zh-CN" sz="1200" kern="1200" dirty="0">
                <a:solidFill>
                  <a:schemeClr val="tx1"/>
                </a:solidFill>
                <a:effectLst/>
                <a:latin typeface="Arial" panose="020B0604020202020204" pitchFamily="34" charset="0"/>
                <a:ea typeface="宋体" panose="02010600030101010101" pitchFamily="2" charset="-122"/>
                <a:cs typeface="+mn-cs"/>
              </a:rPr>
              <a:t>, </a:t>
            </a:r>
            <a:r>
              <a:rPr lang="en-US" altLang="zh-CN" sz="1200" kern="1200" dirty="0" err="1">
                <a:solidFill>
                  <a:schemeClr val="tx1"/>
                </a:solidFill>
                <a:effectLst/>
                <a:latin typeface="Arial" panose="020B0604020202020204" pitchFamily="34" charset="0"/>
                <a:ea typeface="宋体" panose="02010600030101010101" pitchFamily="2" charset="-122"/>
                <a:cs typeface="+mn-cs"/>
              </a:rPr>
              <a:t>Bj</a:t>
            </a:r>
            <a:r>
              <a:rPr lang="zh-CN" altLang="zh-CN" sz="1200" kern="1200" dirty="0">
                <a:solidFill>
                  <a:schemeClr val="tx1"/>
                </a:solidFill>
                <a:effectLst/>
                <a:latin typeface="Arial" panose="020B0604020202020204" pitchFamily="34" charset="0"/>
                <a:ea typeface="宋体" panose="02010600030101010101" pitchFamily="2" charset="-122"/>
                <a:cs typeface="+mn-cs"/>
              </a:rPr>
              <a:t>）的期望频度</a:t>
            </a:r>
            <a:endParaRPr lang="zh-CN" altLang="en-US" dirty="0"/>
          </a:p>
        </p:txBody>
      </p:sp>
      <p:sp>
        <p:nvSpPr>
          <p:cNvPr id="4" name="灯片编号占位符 3"/>
          <p:cNvSpPr>
            <a:spLocks noGrp="1"/>
          </p:cNvSpPr>
          <p:nvPr>
            <p:ph type="sldNum" sz="quarter" idx="10"/>
          </p:nvPr>
        </p:nvSpPr>
        <p:spPr/>
        <p:txBody>
          <a:bodyPr/>
          <a:lstStyle/>
          <a:p>
            <a:pPr>
              <a:defRPr/>
            </a:pPr>
            <a:fld id="{62F24034-2897-4CA4-BB81-36696BE5A73F}"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F5FA8B-9525-4CCA-92EC-F63A7CD5AE52}" type="slidenum">
              <a:rPr lang="zh-CN" alt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F5FA8B-9525-4CCA-92EC-F63A7CD5AE52}" type="slidenum">
              <a:rPr lang="zh-CN" alt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例如当数据存在类别标签时，我们通常对预测数据的类别更感兴趣</a:t>
            </a:r>
            <a:r>
              <a:rPr lang="en-US" altLang="zh-CN" sz="1200" dirty="0"/>
              <a:t>. </a:t>
            </a:r>
            <a:r>
              <a:rPr lang="zh-CN" altLang="en-US" sz="1200" dirty="0"/>
              <a:t>此时，如何找到数据的低维表示，使得在低维空间中可以更好地区分不同类别的数据便成为了我们的主要优化目标</a:t>
            </a:r>
            <a:r>
              <a:rPr lang="en-US" altLang="zh-CN" sz="1200" dirty="0"/>
              <a:t>. </a:t>
            </a:r>
            <a:r>
              <a:rPr lang="zh-CN" altLang="en-US" sz="1200" dirty="0"/>
              <a:t>我们在下一节即将介绍的线性判别分析，就能够达到以上目标</a:t>
            </a:r>
            <a:r>
              <a:rPr lang="en-US" altLang="zh-CN" sz="1200" dirty="0"/>
              <a:t>. </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b="1" kern="1200" dirty="0">
                <a:solidFill>
                  <a:schemeClr val="tx1"/>
                </a:solidFill>
                <a:effectLst/>
                <a:latin typeface="Arial" panose="020B0604020202020204" pitchFamily="34" charset="0"/>
                <a:ea typeface="宋体" panose="02010600030101010101" pitchFamily="2" charset="-122"/>
                <a:cs typeface="+mn-cs"/>
              </a:rPr>
              <a:t>在进行数据挖掘之前，我们首先需要准备好数据。这需要仔细的考察数据的属性和数据值。本小节旨在熟悉数据，对于数据预处理来说，了解关于数据的知识是相当必要的。本节从介绍属性类型开始，包括标称属性、二元属性、序数属性和数值属性。之后介绍关于数据的基本的统计描述，例如均值、中位数和众数等中心趋势度量，关于每个属性的这种基本统计量的知识也有助于在数据预处理时填补缺失值、光滑噪声、识别离群点。关于属性和属性值的知识也有助于解决数据集成时出现的不一致。绘制中心趋势的图形可以显示数据是对称的还是倾斜的。分位数图、直方图和散点图都是显示基本统计描述的其他图形方法。这些在数据预处理时都可能时有用的，并且为初步直观的理解数据提供了强有力的支持。</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62F24034-2897-4CA4-BB81-36696BE5A73F}"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直方图： 直方图使用分箱来近似数据分布，是一种流行的数据归约形式。属性</a:t>
            </a:r>
            <a:r>
              <a:rPr lang="en-US" altLang="zh-CN" dirty="0"/>
              <a:t>A</a:t>
            </a:r>
            <a:r>
              <a:rPr lang="zh-CN" altLang="en-US" dirty="0"/>
              <a:t>的直方图（</a:t>
            </a:r>
            <a:r>
              <a:rPr lang="en-US" altLang="zh-CN" dirty="0"/>
              <a:t>histogram</a:t>
            </a:r>
            <a:r>
              <a:rPr lang="zh-CN" altLang="en-US" dirty="0"/>
              <a:t>）将</a:t>
            </a:r>
            <a:r>
              <a:rPr lang="en-US" altLang="zh-CN" dirty="0"/>
              <a:t>A</a:t>
            </a:r>
            <a:r>
              <a:rPr lang="zh-CN" altLang="en-US" dirty="0"/>
              <a:t>的数据分布划分为不相交的子集或桶。如果每个桶只代表单个属性值</a:t>
            </a:r>
            <a:r>
              <a:rPr lang="en-US" altLang="zh-CN" dirty="0"/>
              <a:t>/</a:t>
            </a:r>
            <a:r>
              <a:rPr lang="zh-CN" altLang="en-US" dirty="0"/>
              <a:t>频率对，则该桶称为单值桶。桶表示给定属性的一个连续区间。等宽直方图中，每个桶的宽度区间是相等的。等频（等深）直方图中，每个桶大致包含相同个数的邻近数据样本。对于近似稀疏和稠密数据，以及高倾斜和均匀的数据，直方图是有效的。</a:t>
            </a:r>
            <a:endParaRPr lang="zh-CN" altLang="en-US" dirty="0"/>
          </a:p>
        </p:txBody>
      </p:sp>
      <p:sp>
        <p:nvSpPr>
          <p:cNvPr id="4" name="灯片编号占位符 3"/>
          <p:cNvSpPr>
            <a:spLocks noGrp="1"/>
          </p:cNvSpPr>
          <p:nvPr>
            <p:ph type="sldNum" sz="quarter" idx="10"/>
          </p:nvPr>
        </p:nvSpPr>
        <p:spPr/>
        <p:txBody>
          <a:bodyPr/>
          <a:lstStyle/>
          <a:p>
            <a:pPr>
              <a:defRPr/>
            </a:pPr>
            <a:fld id="{62F24034-2897-4CA4-BB81-36696BE5A73F}" type="slidenum">
              <a:rPr lang="en-US" altLang="zh-CN" smtClean="0"/>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zh-CN" sz="1200" kern="1200" dirty="0">
                <a:solidFill>
                  <a:schemeClr val="tx1"/>
                </a:solidFill>
                <a:effectLst/>
                <a:latin typeface="Arial" panose="020B0604020202020204" pitchFamily="34" charset="0"/>
                <a:ea typeface="宋体" panose="02010600030101010101" pitchFamily="2" charset="-122"/>
                <a:cs typeface="+mn-cs"/>
              </a:rPr>
              <a:t>聚类：聚类技术把数据元组看做对象，将对象划分为群或簇，使得在一个簇中的对象相互相似，而与其他簇中的对象相异。通常，相似性基于距离函数，用对象在空间中的接近程度定义。簇的质量用直径表示，直径是簇中两个对象的最大距离。形心距离是簇质量的另一种度量，定义为簇中每个对象到簇形中（表示平均对象，或簇空间中的平均点）的平均距离。在数据归约中，用数据的簇代表替换实际数据，其有效性依赖数据的性质。对于被污染的数据，能够组织成不同的簇的数据，比较有效。</a:t>
            </a:r>
            <a:endParaRPr lang="zh-CN" altLang="zh-CN" sz="1200" kern="1200" dirty="0">
              <a:solidFill>
                <a:schemeClr val="tx1"/>
              </a:solidFill>
              <a:effectLst/>
              <a:latin typeface="Arial" panose="020B060402020202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62F24034-2897-4CA4-BB81-36696BE5A73F}"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F5FA8B-9525-4CCA-92EC-F63A7CD5AE52}" type="slidenum">
              <a:rPr lang="zh-CN" alt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2F24034-2897-4CA4-BB81-36696BE5A73F}" type="slidenum">
              <a:rPr lang="en-US" altLang="zh-CN" smtClean="0"/>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立方体聚集：数据立方体存储多维聚集信息。每个属性都可能存在概念分层，允许在多个抽象层进行数据分析。数据立方体提供对预计算的汇总数据进行快速访问，适合联机数据分析和数据挖掘。在最低抽象层创建的立方体称为基本方体（</a:t>
            </a:r>
            <a:r>
              <a:rPr lang="en-US" altLang="zh-CN" dirty="0"/>
              <a:t>base cuboid</a:t>
            </a:r>
            <a:r>
              <a:rPr lang="zh-CN" altLang="en-US" dirty="0"/>
              <a:t>）。最高层抽象的立方体称为顶点方体（</a:t>
            </a:r>
            <a:r>
              <a:rPr lang="en-US" altLang="zh-CN" dirty="0"/>
              <a:t>apex cuboid</a:t>
            </a:r>
            <a:r>
              <a:rPr lang="zh-CN" altLang="en-US" dirty="0"/>
              <a:t>）。数据立方体聚集帮助我们从低粒度的数据分析聚合成汇总粒度的数据分析。我们认为表中最细的粒度是一个最小的立方体，在此上每个高层次的抽象都能形成一个更大的立方体。数据立方体聚集就是将细粒度的属性聚集到粗粒度的属性。</a:t>
            </a:r>
            <a:endParaRPr lang="zh-CN" altLang="en-US" dirty="0"/>
          </a:p>
        </p:txBody>
      </p:sp>
      <p:sp>
        <p:nvSpPr>
          <p:cNvPr id="4" name="灯片编号占位符 3"/>
          <p:cNvSpPr>
            <a:spLocks noGrp="1"/>
          </p:cNvSpPr>
          <p:nvPr>
            <p:ph type="sldNum" sz="quarter" idx="10"/>
          </p:nvPr>
        </p:nvSpPr>
        <p:spPr/>
        <p:txBody>
          <a:bodyPr/>
          <a:lstStyle/>
          <a:p>
            <a:pPr>
              <a:defRPr/>
            </a:pPr>
            <a:fld id="{62F24034-2897-4CA4-BB81-36696BE5A73F}" type="slidenum">
              <a:rPr lang="en-US" altLang="zh-CN" smtClean="0"/>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DF5FA8B-9525-4CCA-92EC-F63A7CD5AE52}"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F5FA8B-9525-4CCA-92EC-F63A7CD5AE52}" type="slidenum">
              <a:rPr lang="zh-CN" alt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F5FA8B-9525-4CCA-92EC-F63A7CD5AE52}"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F5FA8B-9525-4CCA-92EC-F63A7CD5AE52}"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F5FA8B-9525-4CCA-92EC-F63A7CD5AE52}" type="slidenum">
              <a:rPr lang="zh-CN" alt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0DF5FA8B-9525-4CCA-92EC-F63A7CD5AE52}" type="slidenum">
              <a:rPr lang="zh-CN" alt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6_标题幻灯片">
    <p:bg>
      <p:bgPr>
        <a:solidFill>
          <a:schemeClr val="bg1">
            <a:lumMod val="85000"/>
            <a:alpha val="82000"/>
          </a:schemeClr>
        </a:solidFill>
        <a:effectLst/>
      </p:bgPr>
    </p:bg>
    <p:spTree>
      <p:nvGrpSpPr>
        <p:cNvPr id="1" name=""/>
        <p:cNvGrpSpPr/>
        <p:nvPr/>
      </p:nvGrpSpPr>
      <p:grpSpPr>
        <a:xfrm>
          <a:off x="0" y="0"/>
          <a:ext cx="0" cy="0"/>
          <a:chOff x="0" y="0"/>
          <a:chExt cx="0" cy="0"/>
        </a:xfrm>
      </p:grpSpPr>
      <p:sp>
        <p:nvSpPr>
          <p:cNvPr id="3" name="矩形 2"/>
          <p:cNvSpPr/>
          <p:nvPr userDrawn="1"/>
        </p:nvSpPr>
        <p:spPr>
          <a:xfrm>
            <a:off x="-12700" y="0"/>
            <a:ext cx="9156700" cy="842963"/>
          </a:xfrm>
          <a:prstGeom prst="rect">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4" name="矩形 3"/>
          <p:cNvSpPr/>
          <p:nvPr userDrawn="1"/>
        </p:nvSpPr>
        <p:spPr>
          <a:xfrm>
            <a:off x="0" y="4321075"/>
            <a:ext cx="9156700" cy="842963"/>
          </a:xfrm>
          <a:prstGeom prst="rect">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pic>
        <p:nvPicPr>
          <p:cNvPr id="6" name="Picture 10" descr="软件学院院图标"/>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72401" y="0"/>
            <a:ext cx="971600" cy="842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9"/>
          <p:cNvPicPr>
            <a:picLocks noChangeAspect="1" noChangeArrowheads="1"/>
          </p:cNvPicPr>
          <p:nvPr userDrawn="1"/>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7000"/>
                    </a14:imgEffect>
                    <a14:imgEffect>
                      <a14:saturation sat="1000"/>
                    </a14:imgEffect>
                    <a14:imgEffect>
                      <a14:sharpenSoften amount="13000"/>
                    </a14:imgEffect>
                  </a14:imgLayer>
                </a14:imgProps>
              </a:ext>
              <a:ext uri="{28A0092B-C50C-407E-A947-70E740481C1C}">
                <a14:useLocalDpi xmlns:a14="http://schemas.microsoft.com/office/drawing/2010/main" val="0"/>
              </a:ext>
            </a:extLst>
          </a:blip>
          <a:srcRect/>
          <a:stretch>
            <a:fillRect/>
          </a:stretch>
        </p:blipFill>
        <p:spPr bwMode="auto">
          <a:xfrm>
            <a:off x="-9526" y="0"/>
            <a:ext cx="1336929" cy="842962"/>
          </a:xfrm>
          <a:prstGeom prst="rect">
            <a:avLst/>
          </a:prstGeom>
          <a:ln>
            <a:noFill/>
          </a:ln>
          <a:effectLst>
            <a:glow>
              <a:schemeClr val="accent1"/>
            </a:glow>
            <a:outerShdw blurRad="50800" dist="50800" dir="5400000" algn="ctr" rotWithShape="0">
              <a:srgbClr val="000000">
                <a:alpha val="17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自定义版式">
    <p:bg>
      <p:bgPr>
        <a:solidFill>
          <a:schemeClr val="bg1">
            <a:lumMod val="8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ln>
        </p:spPr>
      </p:cxnSp>
      <p:sp>
        <p:nvSpPr>
          <p:cNvPr id="5" name="矩形 4"/>
          <p:cNvSpPr/>
          <p:nvPr userDrawn="1"/>
        </p:nvSpPr>
        <p:spPr>
          <a:xfrm>
            <a:off x="0" y="0"/>
            <a:ext cx="1691681"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10" name="组合 9"/>
          <p:cNvGrpSpPr/>
          <p:nvPr userDrawn="1"/>
        </p:nvGrpSpPr>
        <p:grpSpPr bwMode="auto">
          <a:xfrm>
            <a:off x="-10711" y="4068879"/>
            <a:ext cx="1725336" cy="864096"/>
            <a:chOff x="0" y="55385"/>
            <a:chExt cx="1694633" cy="599564"/>
          </a:xfrm>
        </p:grpSpPr>
        <p:sp>
          <p:nvSpPr>
            <p:cNvPr id="11" name="矩形 10"/>
            <p:cNvSpPr>
              <a:spLocks noChangeArrowheads="1"/>
            </p:cNvSpPr>
            <p:nvPr/>
          </p:nvSpPr>
          <p:spPr bwMode="auto">
            <a:xfrm>
              <a:off x="0" y="55385"/>
              <a:ext cx="1691680" cy="599564"/>
            </a:xfrm>
            <a:prstGeom prst="rect">
              <a:avLst/>
            </a:prstGeom>
            <a:solidFill>
              <a:srgbClr val="0070C0"/>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r>
                <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rPr>
                <a:t>总  结</a:t>
              </a:r>
              <a:endPar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endParaRPr>
            </a:p>
          </p:txBody>
        </p:sp>
        <p:sp>
          <p:nvSpPr>
            <p:cNvPr id="12" name="等腰三角形 11"/>
            <p:cNvSpPr>
              <a:spLocks noChangeArrowheads="1"/>
            </p:cNvSpPr>
            <p:nvPr/>
          </p:nvSpPr>
          <p:spPr bwMode="auto">
            <a:xfrm rot="16200000">
              <a:off x="1502330" y="273225"/>
              <a:ext cx="149890" cy="234716"/>
            </a:xfrm>
            <a:prstGeom prst="triangle">
              <a:avLst>
                <a:gd name="adj" fmla="val 50000"/>
              </a:avLst>
            </a:prstGeom>
            <a:solidFill>
              <a:schemeClr val="bg1">
                <a:lumMod val="85000"/>
              </a:scheme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sz="2200">
                <a:solidFill>
                  <a:srgbClr val="FFFFFF"/>
                </a:solidFill>
                <a:latin typeface="宋体" panose="02010600030101010101" pitchFamily="2" charset="-122"/>
                <a:sym typeface="宋体" panose="02010600030101010101" pitchFamily="2" charset="-122"/>
              </a:endParaRPr>
            </a:p>
          </p:txBody>
        </p:sp>
      </p:grpSp>
      <p:graphicFrame>
        <p:nvGraphicFramePr>
          <p:cNvPr id="15" name="表格 14"/>
          <p:cNvGraphicFramePr>
            <a:graphicFrameLocks noGrp="1"/>
          </p:cNvGraphicFramePr>
          <p:nvPr userDrawn="1"/>
        </p:nvGraphicFramePr>
        <p:xfrm>
          <a:off x="-59371" y="1061844"/>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数据预处理概述</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6" name="表格 15"/>
          <p:cNvGraphicFramePr>
            <a:graphicFrameLocks noGrp="1"/>
          </p:cNvGraphicFramePr>
          <p:nvPr userDrawn="1"/>
        </p:nvGraphicFramePr>
        <p:xfrm>
          <a:off x="-59371" y="1560603"/>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描述性数据汇总</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7" name="表格 16"/>
          <p:cNvGraphicFramePr>
            <a:graphicFrameLocks noGrp="1"/>
          </p:cNvGraphicFramePr>
          <p:nvPr userDrawn="1"/>
        </p:nvGraphicFramePr>
        <p:xfrm>
          <a:off x="650" y="2059362"/>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数据清洗</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2" name="表格 1"/>
          <p:cNvGraphicFramePr>
            <a:graphicFrameLocks noGrp="1"/>
          </p:cNvGraphicFramePr>
          <p:nvPr userDrawn="1"/>
        </p:nvGraphicFramePr>
        <p:xfrm>
          <a:off x="650" y="2557987"/>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数据集成</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8" name="表格 7"/>
          <p:cNvGraphicFramePr>
            <a:graphicFrameLocks noGrp="1"/>
          </p:cNvGraphicFramePr>
          <p:nvPr userDrawn="1"/>
        </p:nvGraphicFramePr>
        <p:xfrm>
          <a:off x="650" y="3056612"/>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数据规约</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4" name="表格 3"/>
          <p:cNvGraphicFramePr>
            <a:graphicFrameLocks noGrp="1"/>
          </p:cNvGraphicFramePr>
          <p:nvPr userDrawn="1"/>
        </p:nvGraphicFramePr>
        <p:xfrm>
          <a:off x="650" y="3555235"/>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数据变换</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pSp>
        <p:nvGrpSpPr>
          <p:cNvPr id="7" name="组合 6"/>
          <p:cNvGrpSpPr/>
          <p:nvPr userDrawn="1"/>
        </p:nvGrpSpPr>
        <p:grpSpPr>
          <a:xfrm>
            <a:off x="-31992" y="-35968"/>
            <a:ext cx="1723673" cy="812593"/>
            <a:chOff x="-11708" y="0"/>
            <a:chExt cx="1703390" cy="776000"/>
          </a:xfrm>
        </p:grpSpPr>
        <p:sp>
          <p:nvSpPr>
            <p:cNvPr id="9" name="矩形 8"/>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0" descr="软件学院院图标"/>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7" y="0"/>
            <a:ext cx="899593" cy="780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自定义版式">
    <p:bg>
      <p:bgPr>
        <a:solidFill>
          <a:schemeClr val="bg1">
            <a:lumMod val="8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ln>
        </p:spPr>
      </p:cxnSp>
      <p:sp>
        <p:nvSpPr>
          <p:cNvPr id="5" name="矩形 4"/>
          <p:cNvSpPr/>
          <p:nvPr userDrawn="1"/>
        </p:nvSpPr>
        <p:spPr>
          <a:xfrm>
            <a:off x="0" y="0"/>
            <a:ext cx="1691681"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10" name="组合 9"/>
          <p:cNvGrpSpPr/>
          <p:nvPr userDrawn="1"/>
        </p:nvGrpSpPr>
        <p:grpSpPr bwMode="auto">
          <a:xfrm>
            <a:off x="-6944" y="3934673"/>
            <a:ext cx="1731962" cy="536793"/>
            <a:chOff x="0" y="0"/>
            <a:chExt cx="1701141" cy="788186"/>
          </a:xfrm>
        </p:grpSpPr>
        <p:sp>
          <p:nvSpPr>
            <p:cNvPr id="11"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r>
                <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rPr>
                <a:t>小  结</a:t>
              </a:r>
              <a:endPar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endParaRPr>
            </a:p>
          </p:txBody>
        </p:sp>
        <p:sp>
          <p:nvSpPr>
            <p:cNvPr id="12" name="等腰三角形 11"/>
            <p:cNvSpPr>
              <a:spLocks noChangeArrowheads="1"/>
            </p:cNvSpPr>
            <p:nvPr/>
          </p:nvSpPr>
          <p:spPr bwMode="auto">
            <a:xfrm rot="16200000">
              <a:off x="1557621" y="322583"/>
              <a:ext cx="144016" cy="14302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sz="2200">
                <a:solidFill>
                  <a:srgbClr val="FFFFFF"/>
                </a:solidFill>
                <a:latin typeface="宋体" panose="02010600030101010101" pitchFamily="2" charset="-122"/>
                <a:sym typeface="宋体" panose="02010600030101010101" pitchFamily="2" charset="-122"/>
              </a:endParaRPr>
            </a:p>
          </p:txBody>
        </p:sp>
      </p:grpSp>
      <p:graphicFrame>
        <p:nvGraphicFramePr>
          <p:cNvPr id="15" name="表格 14"/>
          <p:cNvGraphicFramePr>
            <a:graphicFrameLocks noGrp="1"/>
          </p:cNvGraphicFramePr>
          <p:nvPr userDrawn="1"/>
        </p:nvGraphicFramePr>
        <p:xfrm>
          <a:off x="-56105" y="1061844"/>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数据预处理概述</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6" name="表格 15"/>
          <p:cNvGraphicFramePr>
            <a:graphicFrameLocks noGrp="1"/>
          </p:cNvGraphicFramePr>
          <p:nvPr userDrawn="1"/>
        </p:nvGraphicFramePr>
        <p:xfrm>
          <a:off x="-62636" y="1564769"/>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描述性数据汇总</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7" name="表格 16"/>
          <p:cNvGraphicFramePr>
            <a:graphicFrameLocks noGrp="1"/>
          </p:cNvGraphicFramePr>
          <p:nvPr userDrawn="1"/>
        </p:nvGraphicFramePr>
        <p:xfrm>
          <a:off x="11521" y="2067694"/>
          <a:ext cx="1680159" cy="370840"/>
        </p:xfrm>
        <a:graphic>
          <a:graphicData uri="http://schemas.openxmlformats.org/drawingml/2006/table">
            <a:tbl>
              <a:tblPr firstRow="1" bandRow="1">
                <a:tableStyleId>{2D5ABB26-0587-4C30-8999-92F81FD0307C}</a:tableStyleId>
              </a:tblPr>
              <a:tblGrid>
                <a:gridCol w="1680159"/>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缺失值处理</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8" name="表格 17"/>
          <p:cNvGraphicFramePr>
            <a:graphicFrameLocks noGrp="1"/>
          </p:cNvGraphicFramePr>
          <p:nvPr userDrawn="1"/>
        </p:nvGraphicFramePr>
        <p:xfrm>
          <a:off x="11521" y="2560950"/>
          <a:ext cx="1687104" cy="370840"/>
        </p:xfrm>
        <a:graphic>
          <a:graphicData uri="http://schemas.openxmlformats.org/drawingml/2006/table">
            <a:tbl>
              <a:tblPr firstRow="1" bandRow="1">
                <a:tableStyleId>{2D5ABB26-0587-4C30-8999-92F81FD0307C}</a:tableStyleId>
              </a:tblPr>
              <a:tblGrid>
                <a:gridCol w="1687104"/>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数据转换与编码</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9" name="表格 18"/>
          <p:cNvGraphicFramePr>
            <a:graphicFrameLocks noGrp="1"/>
          </p:cNvGraphicFramePr>
          <p:nvPr userDrawn="1"/>
        </p:nvGraphicFramePr>
        <p:xfrm>
          <a:off x="11522" y="3075806"/>
          <a:ext cx="1680159" cy="370840"/>
        </p:xfrm>
        <a:graphic>
          <a:graphicData uri="http://schemas.openxmlformats.org/drawingml/2006/table">
            <a:tbl>
              <a:tblPr firstRow="1" bandRow="1">
                <a:tableStyleId>{2D5ABB26-0587-4C30-8999-92F81FD0307C}</a:tableStyleId>
              </a:tblPr>
              <a:tblGrid>
                <a:gridCol w="1680159"/>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数据离散化</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20" name="表格 19"/>
          <p:cNvGraphicFramePr>
            <a:graphicFrameLocks noGrp="1"/>
          </p:cNvGraphicFramePr>
          <p:nvPr userDrawn="1"/>
        </p:nvGraphicFramePr>
        <p:xfrm>
          <a:off x="21048" y="3516208"/>
          <a:ext cx="1680159" cy="370840"/>
        </p:xfrm>
        <a:graphic>
          <a:graphicData uri="http://schemas.openxmlformats.org/drawingml/2006/table">
            <a:tbl>
              <a:tblPr firstRow="1" bandRow="1">
                <a:tableStyleId>{2D5ABB26-0587-4C30-8999-92F81FD0307C}</a:tableStyleId>
              </a:tblPr>
              <a:tblGrid>
                <a:gridCol w="1680159"/>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其它方法</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pSp>
        <p:nvGrpSpPr>
          <p:cNvPr id="2" name="组合 1"/>
          <p:cNvGrpSpPr/>
          <p:nvPr userDrawn="1"/>
        </p:nvGrpSpPr>
        <p:grpSpPr>
          <a:xfrm>
            <a:off x="-31993" y="-35968"/>
            <a:ext cx="1721093" cy="812593"/>
            <a:chOff x="-11708" y="0"/>
            <a:chExt cx="1703390" cy="776000"/>
          </a:xfrm>
        </p:grpSpPr>
        <p:sp>
          <p:nvSpPr>
            <p:cNvPr id="7" name="矩形 6"/>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0" descr="软件学院院图标"/>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7" y="0"/>
            <a:ext cx="899593" cy="780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89" y="0"/>
            <a:ext cx="8250197" cy="682229"/>
          </a:xfrm>
          <a:prstGeom prst="rect">
            <a:avLst/>
          </a:prstGeom>
        </p:spPr>
        <p:txBody>
          <a:bodyPr/>
          <a:lstStyle>
            <a:lvl1pPr algn="l">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395537" y="843558"/>
            <a:ext cx="8568951" cy="3996444"/>
          </a:xfrm>
          <a:prstGeom prst="rect">
            <a:avLst/>
          </a:prstGeom>
        </p:spPr>
        <p:txBody>
          <a:bodyPr/>
          <a:lstStyle>
            <a:lvl1pPr>
              <a:lnSpc>
                <a:spcPct val="120000"/>
              </a:lnSpc>
              <a:spcAft>
                <a:spcPts val="200"/>
              </a:spcAft>
              <a:defRPr sz="2400" baseline="0"/>
            </a:lvl1pPr>
            <a:lvl2pPr>
              <a:lnSpc>
                <a:spcPct val="120000"/>
              </a:lnSpc>
              <a:spcAft>
                <a:spcPts val="200"/>
              </a:spcAft>
              <a:buSzPct val="70000"/>
              <a:defRPr sz="2200" baseline="0"/>
            </a:lvl2pPr>
            <a:lvl3pPr>
              <a:lnSpc>
                <a:spcPct val="120000"/>
              </a:lnSpc>
              <a:spcAft>
                <a:spcPts val="200"/>
              </a:spcAft>
              <a:buSzPct val="60000"/>
              <a:defRPr sz="1800"/>
            </a:lvl3pPr>
            <a:lvl4pPr marL="1314450" indent="0">
              <a:lnSpc>
                <a:spcPct val="120000"/>
              </a:lnSpc>
              <a:spcAft>
                <a:spcPts val="200"/>
              </a:spcAft>
              <a:buNone/>
              <a:defRPr/>
            </a:lvl4pPr>
            <a:lvl5pPr>
              <a:lnSpc>
                <a:spcPct val="120000"/>
              </a:lnSpc>
              <a:spcAft>
                <a:spcPts val="200"/>
              </a:spcAft>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endParaRPr lang="zh-CN" altLang="en-US" dirty="0"/>
          </a:p>
        </p:txBody>
      </p:sp>
      <p:sp>
        <p:nvSpPr>
          <p:cNvPr id="4" name="Rectangle 6"/>
          <p:cNvSpPr>
            <a:spLocks noGrp="1" noChangeArrowheads="1"/>
          </p:cNvSpPr>
          <p:nvPr>
            <p:ph type="ftr" sz="quarter" idx="10"/>
          </p:nvPr>
        </p:nvSpPr>
        <p:spPr>
          <a:xfrm>
            <a:off x="1979613" y="4923235"/>
            <a:ext cx="4464050" cy="220265"/>
          </a:xfrm>
          <a:prstGeom prst="rect">
            <a:avLst/>
          </a:prstGeom>
        </p:spPr>
        <p:txBody>
          <a:bodyPr/>
          <a:lstStyle>
            <a:lvl1pPr>
              <a:defRPr/>
            </a:lvl1pPr>
          </a:lstStyle>
          <a:p>
            <a:pPr>
              <a:defRPr/>
            </a:pPr>
            <a:r>
              <a:rPr lang="zh-CN" altLang="en-US"/>
              <a:t>北京邮电大学  计算机学院  石川编</a:t>
            </a:r>
            <a:endParaRPr lang="en-US" altLang="zh-CN"/>
          </a:p>
        </p:txBody>
      </p:sp>
      <p:sp>
        <p:nvSpPr>
          <p:cNvPr id="7" name="文本框 6"/>
          <p:cNvSpPr txBox="1"/>
          <p:nvPr userDrawn="1"/>
        </p:nvSpPr>
        <p:spPr bwMode="auto">
          <a:xfrm>
            <a:off x="9114253" y="5009827"/>
            <a:ext cx="184731" cy="369332"/>
          </a:xfrm>
          <a:prstGeom prst="rect">
            <a:avLst/>
          </a:prstGeom>
          <a:blipFill rotWithShape="0">
            <a:blip r:embed="rId2"/>
            <a:stretch>
              <a:fillRect l="-2093" t="-2837" b="-1560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endParaRPr kumimoji="1" lang="zh-CN" altLang="en-US" dirty="0">
              <a:no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lvl1pPr>
          </a:lstStyle>
          <a:p>
            <a:pPr>
              <a:defRPr/>
            </a:pPr>
            <a:fld id="{FDCE59D2-9FE7-4E5E-AF25-FB176BCCC482}" type="slidenum">
              <a:rPr lang="zh-CN" alt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fld>
            <a:endParaRPr lang="en-US"/>
          </a:p>
        </p:txBody>
      </p:sp>
      <p:sp>
        <p:nvSpPr>
          <p:cNvPr id="6" name="直接连接符 12"/>
          <p:cNvSpPr>
            <a:spLocks noChangeShapeType="1"/>
          </p:cNvSpPr>
          <p:nvPr userDrawn="1"/>
        </p:nvSpPr>
        <p:spPr bwMode="auto">
          <a:xfrm flipV="1">
            <a:off x="1" y="786150"/>
            <a:ext cx="9144000" cy="8900"/>
          </a:xfrm>
          <a:prstGeom prst="line">
            <a:avLst/>
          </a:prstGeom>
          <a:noFill/>
          <a:ln w="19050" cap="flat" cmpd="sng">
            <a:solidFill>
              <a:srgbClr val="00B0F0"/>
            </a:solidFill>
            <a:miter lim="800000"/>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1907704" y="1347614"/>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9"/>
          <p:cNvPicPr>
            <a:picLocks noChangeAspect="1" noChangeArrowheads="1"/>
          </p:cNvPicPr>
          <p:nvPr userDrawn="1"/>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7000"/>
                    </a14:imgEffect>
                    <a14:imgEffect>
                      <a14:saturation sat="1000"/>
                    </a14:imgEffect>
                    <a14:imgEffect>
                      <a14:sharpenSoften amount="13000"/>
                    </a14:imgEffect>
                  </a14:imgLayer>
                </a14:imgProps>
              </a:ext>
              <a:ext uri="{28A0092B-C50C-407E-A947-70E740481C1C}">
                <a14:useLocalDpi xmlns:a14="http://schemas.microsoft.com/office/drawing/2010/main" val="0"/>
              </a:ext>
            </a:extLst>
          </a:blip>
          <a:srcRect/>
          <a:stretch>
            <a:fillRect/>
          </a:stretch>
        </p:blipFill>
        <p:spPr bwMode="auto">
          <a:xfrm>
            <a:off x="4283968" y="1565998"/>
            <a:ext cx="1234622" cy="778455"/>
          </a:xfrm>
          <a:prstGeom prst="rect">
            <a:avLst/>
          </a:prstGeom>
          <a:ln>
            <a:noFill/>
          </a:ln>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自定义版式">
    <p:bg>
      <p:bgPr>
        <a:solidFill>
          <a:schemeClr val="bg1">
            <a:lumMod val="8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ln>
        </p:spPr>
      </p:cxnSp>
      <p:sp>
        <p:nvSpPr>
          <p:cNvPr id="5" name="矩形 4"/>
          <p:cNvSpPr/>
          <p:nvPr userDrawn="1"/>
        </p:nvSpPr>
        <p:spPr>
          <a:xfrm>
            <a:off x="23509" y="-11818"/>
            <a:ext cx="1691681" cy="51435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1550"/>
            <a:ext cx="7452320" cy="5075"/>
          </a:xfrm>
          <a:prstGeom prst="line">
            <a:avLst/>
          </a:prstGeom>
          <a:noFill/>
          <a:ln w="19050" cap="flat" cmpd="sng">
            <a:solidFill>
              <a:srgbClr val="00B0F0"/>
            </a:solidFill>
            <a:miter lim="800000"/>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10" name="组合 9"/>
          <p:cNvGrpSpPr/>
          <p:nvPr userDrawn="1"/>
        </p:nvGrpSpPr>
        <p:grpSpPr bwMode="auto">
          <a:xfrm>
            <a:off x="-9525" y="906393"/>
            <a:ext cx="1725434" cy="851954"/>
            <a:chOff x="0" y="0"/>
            <a:chExt cx="1694729" cy="788186"/>
          </a:xfrm>
        </p:grpSpPr>
        <p:sp>
          <p:nvSpPr>
            <p:cNvPr id="11"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r>
                <a:rPr lang="zh-CN" altLang="en-US" sz="2000" b="1" dirty="0">
                  <a:solidFill>
                    <a:schemeClr val="bg1"/>
                  </a:solidFill>
                  <a:latin typeface="黑体" panose="02010609060101010101" pitchFamily="49" charset="-122"/>
                  <a:ea typeface="黑体" panose="02010609060101010101" pitchFamily="49" charset="-122"/>
                  <a:sym typeface="Times New Roman" panose="02020603050405020304" pitchFamily="18" charset="0"/>
                </a:rPr>
                <a:t>预处理概述</a:t>
              </a:r>
              <a:endParaRPr lang="zh-CN" altLang="en-US" sz="2000" b="1" dirty="0">
                <a:solidFill>
                  <a:schemeClr val="bg1"/>
                </a:solidFill>
                <a:latin typeface="黑体" panose="02010609060101010101" pitchFamily="49" charset="-122"/>
                <a:ea typeface="黑体" panose="02010609060101010101" pitchFamily="49" charset="-122"/>
                <a:sym typeface="Times New Roman" panose="02020603050405020304" pitchFamily="18" charset="0"/>
              </a:endParaRPr>
            </a:p>
          </p:txBody>
        </p:sp>
        <p:sp>
          <p:nvSpPr>
            <p:cNvPr id="12" name="等腰三角形 11"/>
            <p:cNvSpPr>
              <a:spLocks noChangeArrowheads="1"/>
            </p:cNvSpPr>
            <p:nvPr/>
          </p:nvSpPr>
          <p:spPr bwMode="auto">
            <a:xfrm rot="16200000">
              <a:off x="1511824" y="339742"/>
              <a:ext cx="200562" cy="165249"/>
            </a:xfrm>
            <a:prstGeom prst="triangle">
              <a:avLst>
                <a:gd name="adj" fmla="val 50000"/>
              </a:avLst>
            </a:prstGeom>
            <a:solidFill>
              <a:schemeClr val="bg2"/>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sz="2200">
                <a:solidFill>
                  <a:srgbClr val="FFFFFF"/>
                </a:solidFill>
                <a:latin typeface="宋体" panose="02010600030101010101" pitchFamily="2" charset="-122"/>
                <a:sym typeface="宋体" panose="02010600030101010101" pitchFamily="2" charset="-122"/>
              </a:endParaRPr>
            </a:p>
          </p:txBody>
        </p:sp>
      </p:grpSp>
      <p:graphicFrame>
        <p:nvGraphicFramePr>
          <p:cNvPr id="2" name="表格 1"/>
          <p:cNvGraphicFramePr>
            <a:graphicFrameLocks noGrp="1"/>
          </p:cNvGraphicFramePr>
          <p:nvPr userDrawn="1"/>
        </p:nvGraphicFramePr>
        <p:xfrm>
          <a:off x="-36512" y="1912878"/>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描述性数据汇总</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4" name="表格 3"/>
          <p:cNvGraphicFramePr>
            <a:graphicFrameLocks noGrp="1"/>
          </p:cNvGraphicFramePr>
          <p:nvPr userDrawn="1"/>
        </p:nvGraphicFramePr>
        <p:xfrm>
          <a:off x="23509" y="2435070"/>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数据清洗</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7" name="表格 6"/>
          <p:cNvGraphicFramePr>
            <a:graphicFrameLocks noGrp="1"/>
          </p:cNvGraphicFramePr>
          <p:nvPr userDrawn="1"/>
        </p:nvGraphicFramePr>
        <p:xfrm>
          <a:off x="23509" y="2957128"/>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数据集成</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8" name="表格 7"/>
          <p:cNvGraphicFramePr>
            <a:graphicFrameLocks noGrp="1"/>
          </p:cNvGraphicFramePr>
          <p:nvPr userDrawn="1"/>
        </p:nvGraphicFramePr>
        <p:xfrm>
          <a:off x="23509" y="3479186"/>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数据规约</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9" name="表格 8"/>
          <p:cNvGraphicFramePr>
            <a:graphicFrameLocks noGrp="1"/>
          </p:cNvGraphicFramePr>
          <p:nvPr userDrawn="1"/>
        </p:nvGraphicFramePr>
        <p:xfrm>
          <a:off x="23509" y="4001244"/>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数据变换</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pSp>
        <p:nvGrpSpPr>
          <p:cNvPr id="13" name="组合 12"/>
          <p:cNvGrpSpPr/>
          <p:nvPr userDrawn="1"/>
        </p:nvGrpSpPr>
        <p:grpSpPr>
          <a:xfrm>
            <a:off x="-31993" y="-35968"/>
            <a:ext cx="1744797" cy="812593"/>
            <a:chOff x="-11708" y="0"/>
            <a:chExt cx="1703390" cy="776000"/>
          </a:xfrm>
        </p:grpSpPr>
        <p:sp>
          <p:nvSpPr>
            <p:cNvPr id="15" name="矩形 14"/>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0" descr="软件学院院图标"/>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7" y="0"/>
            <a:ext cx="899593" cy="780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bg1">
            <a:lumMod val="8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ln>
        </p:spPr>
      </p:cxnSp>
      <p:sp>
        <p:nvSpPr>
          <p:cNvPr id="5" name="矩形 4"/>
          <p:cNvSpPr/>
          <p:nvPr userDrawn="1"/>
        </p:nvSpPr>
        <p:spPr>
          <a:xfrm>
            <a:off x="0" y="0"/>
            <a:ext cx="1691681"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10" name="组合 9"/>
          <p:cNvGrpSpPr/>
          <p:nvPr userDrawn="1"/>
        </p:nvGrpSpPr>
        <p:grpSpPr bwMode="auto">
          <a:xfrm>
            <a:off x="-10616" y="1432684"/>
            <a:ext cx="1726329" cy="851034"/>
            <a:chOff x="0" y="0"/>
            <a:chExt cx="1695609" cy="788186"/>
          </a:xfrm>
        </p:grpSpPr>
        <p:sp>
          <p:nvSpPr>
            <p:cNvPr id="11"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r>
                <a:rPr lang="zh-CN" altLang="en-US" sz="1800" b="1" dirty="0">
                  <a:solidFill>
                    <a:schemeClr val="bg1"/>
                  </a:solidFill>
                  <a:latin typeface="黑体" panose="02010609060101010101" pitchFamily="49" charset="-122"/>
                  <a:ea typeface="黑体" panose="02010609060101010101" pitchFamily="49" charset="-122"/>
                  <a:sym typeface="Times New Roman" panose="02020603050405020304" pitchFamily="18" charset="0"/>
                </a:rPr>
                <a:t>描述性数</a:t>
              </a:r>
              <a:endParaRPr lang="en-US" altLang="zh-CN" sz="1800" b="1" dirty="0">
                <a:solidFill>
                  <a:schemeClr val="bg1"/>
                </a:solidFill>
                <a:latin typeface="黑体" panose="02010609060101010101" pitchFamily="49" charset="-122"/>
                <a:ea typeface="黑体" panose="02010609060101010101" pitchFamily="49" charset="-122"/>
                <a:sym typeface="Times New Roman" panose="02020603050405020304" pitchFamily="18" charset="0"/>
              </a:endParaRPr>
            </a:p>
            <a:p>
              <a:pPr algn="ctr"/>
              <a:r>
                <a:rPr lang="zh-CN" altLang="en-US" sz="1800" b="1" dirty="0">
                  <a:solidFill>
                    <a:schemeClr val="bg1"/>
                  </a:solidFill>
                  <a:latin typeface="黑体" panose="02010609060101010101" pitchFamily="49" charset="-122"/>
                  <a:ea typeface="黑体" panose="02010609060101010101" pitchFamily="49" charset="-122"/>
                  <a:sym typeface="Times New Roman" panose="02020603050405020304" pitchFamily="18" charset="0"/>
                </a:rPr>
                <a:t>据汇总</a:t>
              </a:r>
              <a:endParaRPr lang="zh-CN" altLang="en-US" sz="1800" b="1" dirty="0">
                <a:solidFill>
                  <a:schemeClr val="bg1"/>
                </a:solidFill>
                <a:latin typeface="黑体" panose="02010609060101010101" pitchFamily="49" charset="-122"/>
                <a:ea typeface="黑体" panose="02010609060101010101" pitchFamily="49" charset="-122"/>
                <a:sym typeface="Times New Roman" panose="02020603050405020304" pitchFamily="18" charset="0"/>
              </a:endParaRPr>
            </a:p>
          </p:txBody>
        </p:sp>
        <p:sp>
          <p:nvSpPr>
            <p:cNvPr id="12" name="等腰三角形 11"/>
            <p:cNvSpPr>
              <a:spLocks noChangeArrowheads="1"/>
            </p:cNvSpPr>
            <p:nvPr/>
          </p:nvSpPr>
          <p:spPr bwMode="auto">
            <a:xfrm rot="16200000">
              <a:off x="1478048" y="303862"/>
              <a:ext cx="199337" cy="235785"/>
            </a:xfrm>
            <a:prstGeom prst="triangle">
              <a:avLst>
                <a:gd name="adj" fmla="val 50000"/>
              </a:avLst>
            </a:prstGeom>
            <a:solidFill>
              <a:schemeClr val="tx2">
                <a:lumMod val="20000"/>
                <a:lumOff val="80000"/>
              </a:scheme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sz="2200">
                <a:solidFill>
                  <a:srgbClr val="FFFFFF"/>
                </a:solidFill>
                <a:latin typeface="宋体" panose="02010600030101010101" pitchFamily="2" charset="-122"/>
                <a:sym typeface="宋体" panose="02010600030101010101" pitchFamily="2" charset="-122"/>
              </a:endParaRPr>
            </a:p>
          </p:txBody>
        </p:sp>
      </p:grpSp>
      <p:graphicFrame>
        <p:nvGraphicFramePr>
          <p:cNvPr id="13" name="表格 12"/>
          <p:cNvGraphicFramePr>
            <a:graphicFrameLocks noGrp="1"/>
          </p:cNvGraphicFramePr>
          <p:nvPr userDrawn="1"/>
        </p:nvGraphicFramePr>
        <p:xfrm>
          <a:off x="-56105" y="1061844"/>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预处理概述</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4" name="表格 3"/>
          <p:cNvGraphicFramePr>
            <a:graphicFrameLocks noGrp="1"/>
          </p:cNvGraphicFramePr>
          <p:nvPr userDrawn="1"/>
        </p:nvGraphicFramePr>
        <p:xfrm>
          <a:off x="11521" y="2417068"/>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数据清洗</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7" name="表格 6"/>
          <p:cNvGraphicFramePr>
            <a:graphicFrameLocks noGrp="1"/>
          </p:cNvGraphicFramePr>
          <p:nvPr userDrawn="1"/>
        </p:nvGraphicFramePr>
        <p:xfrm>
          <a:off x="11521" y="2945127"/>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数据集成</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8" name="表格 7"/>
          <p:cNvGraphicFramePr>
            <a:graphicFrameLocks noGrp="1"/>
          </p:cNvGraphicFramePr>
          <p:nvPr userDrawn="1"/>
        </p:nvGraphicFramePr>
        <p:xfrm>
          <a:off x="11521" y="3473186"/>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数据规约</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9" name="表格 8"/>
          <p:cNvGraphicFramePr>
            <a:graphicFrameLocks noGrp="1"/>
          </p:cNvGraphicFramePr>
          <p:nvPr userDrawn="1"/>
        </p:nvGraphicFramePr>
        <p:xfrm>
          <a:off x="11521" y="4001244"/>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数据变换</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pSp>
        <p:nvGrpSpPr>
          <p:cNvPr id="15" name="组合 14"/>
          <p:cNvGrpSpPr/>
          <p:nvPr userDrawn="1"/>
        </p:nvGrpSpPr>
        <p:grpSpPr>
          <a:xfrm>
            <a:off x="-31992" y="-35968"/>
            <a:ext cx="1733200" cy="812593"/>
            <a:chOff x="-11708" y="0"/>
            <a:chExt cx="1703390" cy="776000"/>
          </a:xfrm>
        </p:grpSpPr>
        <p:sp>
          <p:nvSpPr>
            <p:cNvPr id="16" name="矩形 15"/>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Picture 10" descr="软件学院院图标"/>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7" y="0"/>
            <a:ext cx="899593" cy="780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chemeClr val="bg2"/>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ln>
        </p:spPr>
      </p:cxnSp>
      <p:sp>
        <p:nvSpPr>
          <p:cNvPr id="5" name="矩形 4"/>
          <p:cNvSpPr/>
          <p:nvPr userDrawn="1"/>
        </p:nvSpPr>
        <p:spPr>
          <a:xfrm>
            <a:off x="0" y="0"/>
            <a:ext cx="1691681"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10" name="组合 9"/>
          <p:cNvGrpSpPr/>
          <p:nvPr userDrawn="1"/>
        </p:nvGrpSpPr>
        <p:grpSpPr bwMode="auto">
          <a:xfrm>
            <a:off x="7189" y="1936740"/>
            <a:ext cx="1703543" cy="851034"/>
            <a:chOff x="0" y="0"/>
            <a:chExt cx="1691944" cy="788186"/>
          </a:xfrm>
        </p:grpSpPr>
        <p:sp>
          <p:nvSpPr>
            <p:cNvPr id="11"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r>
                <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rPr>
                <a:t>数据清洗</a:t>
              </a:r>
              <a:endPar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endParaRPr>
            </a:p>
          </p:txBody>
        </p:sp>
        <p:sp>
          <p:nvSpPr>
            <p:cNvPr id="12" name="等腰三角形 11"/>
            <p:cNvSpPr>
              <a:spLocks noChangeArrowheads="1"/>
            </p:cNvSpPr>
            <p:nvPr/>
          </p:nvSpPr>
          <p:spPr bwMode="auto">
            <a:xfrm rot="16200000">
              <a:off x="1489730" y="319211"/>
              <a:ext cx="199340" cy="205088"/>
            </a:xfrm>
            <a:prstGeom prst="triangle">
              <a:avLst>
                <a:gd name="adj" fmla="val 50000"/>
              </a:avLst>
            </a:prstGeom>
            <a:solidFill>
              <a:schemeClr val="bg2"/>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sz="2200">
                <a:solidFill>
                  <a:srgbClr val="FFFFFF"/>
                </a:solidFill>
                <a:latin typeface="宋体" panose="02010600030101010101" pitchFamily="2" charset="-122"/>
                <a:sym typeface="宋体" panose="02010600030101010101" pitchFamily="2" charset="-122"/>
              </a:endParaRPr>
            </a:p>
          </p:txBody>
        </p:sp>
      </p:grpSp>
      <p:graphicFrame>
        <p:nvGraphicFramePr>
          <p:cNvPr id="14" name="表格 13"/>
          <p:cNvGraphicFramePr>
            <a:graphicFrameLocks noGrp="1"/>
          </p:cNvGraphicFramePr>
          <p:nvPr userDrawn="1"/>
        </p:nvGraphicFramePr>
        <p:xfrm>
          <a:off x="-56105" y="987574"/>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数据预处理概述</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5" name="表格 14"/>
          <p:cNvGraphicFramePr>
            <a:graphicFrameLocks noGrp="1"/>
          </p:cNvGraphicFramePr>
          <p:nvPr userDrawn="1"/>
        </p:nvGraphicFramePr>
        <p:xfrm>
          <a:off x="-62636" y="1480830"/>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描述性数据汇总</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7" name="表格 6"/>
          <p:cNvGraphicFramePr>
            <a:graphicFrameLocks noGrp="1"/>
          </p:cNvGraphicFramePr>
          <p:nvPr userDrawn="1"/>
        </p:nvGraphicFramePr>
        <p:xfrm>
          <a:off x="11521" y="2921124"/>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数据集成</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8" name="表格 7"/>
          <p:cNvGraphicFramePr>
            <a:graphicFrameLocks noGrp="1"/>
          </p:cNvGraphicFramePr>
          <p:nvPr userDrawn="1"/>
        </p:nvGraphicFramePr>
        <p:xfrm>
          <a:off x="11521" y="3461184"/>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数据规约</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9" name="表格 8"/>
          <p:cNvGraphicFramePr>
            <a:graphicFrameLocks noGrp="1"/>
          </p:cNvGraphicFramePr>
          <p:nvPr userDrawn="1"/>
        </p:nvGraphicFramePr>
        <p:xfrm>
          <a:off x="11521" y="4001244"/>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数据变换</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pSp>
        <p:nvGrpSpPr>
          <p:cNvPr id="2" name="组合 1"/>
          <p:cNvGrpSpPr/>
          <p:nvPr userDrawn="1"/>
        </p:nvGrpSpPr>
        <p:grpSpPr>
          <a:xfrm>
            <a:off x="-31993" y="-35968"/>
            <a:ext cx="1714147" cy="812593"/>
            <a:chOff x="-11708" y="0"/>
            <a:chExt cx="1703390" cy="776000"/>
          </a:xfrm>
        </p:grpSpPr>
        <p:sp>
          <p:nvSpPr>
            <p:cNvPr id="4" name="矩形 3"/>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 name="Picture 10" descr="软件学院院图标"/>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7" y="0"/>
            <a:ext cx="899593" cy="780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chemeClr val="bg1">
            <a:lumMod val="8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ln>
        </p:spPr>
      </p:cxnSp>
      <p:sp>
        <p:nvSpPr>
          <p:cNvPr id="5" name="矩形 4"/>
          <p:cNvSpPr/>
          <p:nvPr userDrawn="1"/>
        </p:nvSpPr>
        <p:spPr>
          <a:xfrm>
            <a:off x="0" y="0"/>
            <a:ext cx="1691681"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10" name="组合 9"/>
          <p:cNvGrpSpPr/>
          <p:nvPr userDrawn="1"/>
        </p:nvGrpSpPr>
        <p:grpSpPr bwMode="auto">
          <a:xfrm>
            <a:off x="-21939" y="2643759"/>
            <a:ext cx="1725336" cy="792087"/>
            <a:chOff x="0" y="55385"/>
            <a:chExt cx="1694633" cy="599564"/>
          </a:xfrm>
        </p:grpSpPr>
        <p:sp>
          <p:nvSpPr>
            <p:cNvPr id="11" name="矩形 10"/>
            <p:cNvSpPr>
              <a:spLocks noChangeArrowheads="1"/>
            </p:cNvSpPr>
            <p:nvPr/>
          </p:nvSpPr>
          <p:spPr bwMode="auto">
            <a:xfrm>
              <a:off x="0" y="55385"/>
              <a:ext cx="1691680" cy="599564"/>
            </a:xfrm>
            <a:prstGeom prst="rect">
              <a:avLst/>
            </a:prstGeom>
            <a:solidFill>
              <a:srgbClr val="0070C0"/>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r>
                <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rPr>
                <a:t>数据集成</a:t>
              </a:r>
              <a:endPar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endParaRPr>
            </a:p>
          </p:txBody>
        </p:sp>
        <p:sp>
          <p:nvSpPr>
            <p:cNvPr id="12" name="等腰三角形 11"/>
            <p:cNvSpPr>
              <a:spLocks noChangeArrowheads="1"/>
            </p:cNvSpPr>
            <p:nvPr/>
          </p:nvSpPr>
          <p:spPr bwMode="auto">
            <a:xfrm rot="16200000">
              <a:off x="1504325" y="268876"/>
              <a:ext cx="137097" cy="243519"/>
            </a:xfrm>
            <a:prstGeom prst="triangle">
              <a:avLst>
                <a:gd name="adj" fmla="val 50000"/>
              </a:avLst>
            </a:prstGeom>
            <a:solidFill>
              <a:schemeClr val="bg1">
                <a:lumMod val="85000"/>
              </a:scheme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sz="2200">
                <a:solidFill>
                  <a:srgbClr val="FFFFFF"/>
                </a:solidFill>
                <a:latin typeface="宋体" panose="02010600030101010101" pitchFamily="2" charset="-122"/>
                <a:sym typeface="宋体" panose="02010600030101010101" pitchFamily="2" charset="-122"/>
              </a:endParaRPr>
            </a:p>
          </p:txBody>
        </p:sp>
      </p:grpSp>
      <p:graphicFrame>
        <p:nvGraphicFramePr>
          <p:cNvPr id="15" name="表格 14"/>
          <p:cNvGraphicFramePr>
            <a:graphicFrameLocks noGrp="1"/>
          </p:cNvGraphicFramePr>
          <p:nvPr userDrawn="1"/>
        </p:nvGraphicFramePr>
        <p:xfrm>
          <a:off x="-59371" y="1061844"/>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数据预处理概述</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6" name="表格 15"/>
          <p:cNvGraphicFramePr>
            <a:graphicFrameLocks noGrp="1"/>
          </p:cNvGraphicFramePr>
          <p:nvPr userDrawn="1"/>
        </p:nvGraphicFramePr>
        <p:xfrm>
          <a:off x="-59371" y="1595440"/>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描述性数据汇总</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7" name="表格 16"/>
          <p:cNvGraphicFramePr>
            <a:graphicFrameLocks noGrp="1"/>
          </p:cNvGraphicFramePr>
          <p:nvPr userDrawn="1"/>
        </p:nvGraphicFramePr>
        <p:xfrm>
          <a:off x="650" y="2129036"/>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数据清洗</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2" name="表格 1"/>
          <p:cNvGraphicFramePr>
            <a:graphicFrameLocks noGrp="1"/>
          </p:cNvGraphicFramePr>
          <p:nvPr userDrawn="1"/>
        </p:nvGraphicFramePr>
        <p:xfrm>
          <a:off x="650" y="3569196"/>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数据规约</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7" name="表格 6"/>
          <p:cNvGraphicFramePr>
            <a:graphicFrameLocks noGrp="1"/>
          </p:cNvGraphicFramePr>
          <p:nvPr userDrawn="1"/>
        </p:nvGraphicFramePr>
        <p:xfrm>
          <a:off x="650" y="4011910"/>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数据变换</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pSp>
        <p:nvGrpSpPr>
          <p:cNvPr id="4" name="组合 3"/>
          <p:cNvGrpSpPr/>
          <p:nvPr userDrawn="1"/>
        </p:nvGrpSpPr>
        <p:grpSpPr>
          <a:xfrm>
            <a:off x="-31993" y="-35968"/>
            <a:ext cx="1721483" cy="812593"/>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0" descr="软件学院院图标"/>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7" y="0"/>
            <a:ext cx="899593" cy="780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自定义版式">
    <p:bg>
      <p:bgPr>
        <a:solidFill>
          <a:schemeClr val="bg1">
            <a:lumMod val="8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ln>
        </p:spPr>
      </p:cxnSp>
      <p:sp>
        <p:nvSpPr>
          <p:cNvPr id="5" name="矩形 4"/>
          <p:cNvSpPr/>
          <p:nvPr userDrawn="1"/>
        </p:nvSpPr>
        <p:spPr>
          <a:xfrm>
            <a:off x="0" y="0"/>
            <a:ext cx="1691681"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10" name="组合 9"/>
          <p:cNvGrpSpPr/>
          <p:nvPr userDrawn="1"/>
        </p:nvGrpSpPr>
        <p:grpSpPr bwMode="auto">
          <a:xfrm>
            <a:off x="-11068" y="3147814"/>
            <a:ext cx="1725337" cy="864096"/>
            <a:chOff x="0" y="55385"/>
            <a:chExt cx="1694634" cy="599564"/>
          </a:xfrm>
        </p:grpSpPr>
        <p:sp>
          <p:nvSpPr>
            <p:cNvPr id="11" name="矩形 10"/>
            <p:cNvSpPr>
              <a:spLocks noChangeArrowheads="1"/>
            </p:cNvSpPr>
            <p:nvPr/>
          </p:nvSpPr>
          <p:spPr bwMode="auto">
            <a:xfrm>
              <a:off x="0" y="55385"/>
              <a:ext cx="1691680" cy="599564"/>
            </a:xfrm>
            <a:prstGeom prst="rect">
              <a:avLst/>
            </a:prstGeom>
            <a:solidFill>
              <a:srgbClr val="0070C0"/>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r>
                <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rPr>
                <a:t>数据规约</a:t>
              </a:r>
              <a:endPar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endParaRPr>
            </a:p>
          </p:txBody>
        </p:sp>
        <p:sp>
          <p:nvSpPr>
            <p:cNvPr id="12" name="等腰三角形 11"/>
            <p:cNvSpPr>
              <a:spLocks noChangeArrowheads="1"/>
            </p:cNvSpPr>
            <p:nvPr/>
          </p:nvSpPr>
          <p:spPr bwMode="auto">
            <a:xfrm rot="16200000">
              <a:off x="1510947" y="271407"/>
              <a:ext cx="133007" cy="234366"/>
            </a:xfrm>
            <a:prstGeom prst="triangle">
              <a:avLst>
                <a:gd name="adj" fmla="val 50000"/>
              </a:avLst>
            </a:prstGeom>
            <a:solidFill>
              <a:schemeClr val="bg1">
                <a:lumMod val="85000"/>
              </a:scheme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sz="2200">
                <a:solidFill>
                  <a:srgbClr val="FFFFFF"/>
                </a:solidFill>
                <a:latin typeface="宋体" panose="02010600030101010101" pitchFamily="2" charset="-122"/>
                <a:sym typeface="宋体" panose="02010600030101010101" pitchFamily="2" charset="-122"/>
              </a:endParaRPr>
            </a:p>
          </p:txBody>
        </p:sp>
      </p:grpSp>
      <p:graphicFrame>
        <p:nvGraphicFramePr>
          <p:cNvPr id="15" name="表格 14"/>
          <p:cNvGraphicFramePr>
            <a:graphicFrameLocks noGrp="1"/>
          </p:cNvGraphicFramePr>
          <p:nvPr userDrawn="1"/>
        </p:nvGraphicFramePr>
        <p:xfrm>
          <a:off x="-59371" y="1061844"/>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数据预处理概述</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6" name="表格 15"/>
          <p:cNvGraphicFramePr>
            <a:graphicFrameLocks noGrp="1"/>
          </p:cNvGraphicFramePr>
          <p:nvPr userDrawn="1"/>
        </p:nvGraphicFramePr>
        <p:xfrm>
          <a:off x="-59371" y="1589193"/>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描述性数据汇总</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7" name="表格 16"/>
          <p:cNvGraphicFramePr>
            <a:graphicFrameLocks noGrp="1"/>
          </p:cNvGraphicFramePr>
          <p:nvPr userDrawn="1"/>
        </p:nvGraphicFramePr>
        <p:xfrm>
          <a:off x="650" y="2116542"/>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数据清洗</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2" name="表格 1"/>
          <p:cNvGraphicFramePr>
            <a:graphicFrameLocks noGrp="1"/>
          </p:cNvGraphicFramePr>
          <p:nvPr userDrawn="1"/>
        </p:nvGraphicFramePr>
        <p:xfrm>
          <a:off x="650" y="2643758"/>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数据集成</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7" name="表格 6"/>
          <p:cNvGraphicFramePr>
            <a:graphicFrameLocks noGrp="1"/>
          </p:cNvGraphicFramePr>
          <p:nvPr userDrawn="1"/>
        </p:nvGraphicFramePr>
        <p:xfrm>
          <a:off x="11521" y="4145260"/>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数据变换</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pSp>
        <p:nvGrpSpPr>
          <p:cNvPr id="9" name="组合 8"/>
          <p:cNvGrpSpPr/>
          <p:nvPr userDrawn="1"/>
        </p:nvGrpSpPr>
        <p:grpSpPr>
          <a:xfrm>
            <a:off x="-31993" y="-35968"/>
            <a:ext cx="1723673" cy="812593"/>
            <a:chOff x="-11708" y="0"/>
            <a:chExt cx="1703390" cy="776000"/>
          </a:xfrm>
        </p:grpSpPr>
        <p:sp>
          <p:nvSpPr>
            <p:cNvPr id="13" name="矩形 12"/>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 name="Picture 10" descr="软件学院院图标"/>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7" y="0"/>
            <a:ext cx="899593" cy="780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自定义版式">
    <p:bg>
      <p:bgPr>
        <a:solidFill>
          <a:schemeClr val="bg1">
            <a:lumMod val="8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ln>
        </p:spPr>
      </p:cxnSp>
      <p:sp>
        <p:nvSpPr>
          <p:cNvPr id="5" name="矩形 4"/>
          <p:cNvSpPr/>
          <p:nvPr userDrawn="1"/>
        </p:nvSpPr>
        <p:spPr>
          <a:xfrm>
            <a:off x="0" y="0"/>
            <a:ext cx="1691681"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10" name="组合 9"/>
          <p:cNvGrpSpPr/>
          <p:nvPr userDrawn="1"/>
        </p:nvGrpSpPr>
        <p:grpSpPr bwMode="auto">
          <a:xfrm>
            <a:off x="-11068" y="3723878"/>
            <a:ext cx="1725338" cy="864096"/>
            <a:chOff x="0" y="277146"/>
            <a:chExt cx="1694635" cy="599564"/>
          </a:xfrm>
        </p:grpSpPr>
        <p:sp>
          <p:nvSpPr>
            <p:cNvPr id="11" name="矩形 10"/>
            <p:cNvSpPr>
              <a:spLocks noChangeArrowheads="1"/>
            </p:cNvSpPr>
            <p:nvPr/>
          </p:nvSpPr>
          <p:spPr bwMode="auto">
            <a:xfrm>
              <a:off x="0" y="277146"/>
              <a:ext cx="1691680" cy="599564"/>
            </a:xfrm>
            <a:prstGeom prst="rect">
              <a:avLst/>
            </a:prstGeom>
            <a:solidFill>
              <a:srgbClr val="0070C0"/>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r>
                <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rPr>
                <a:t>数据变换</a:t>
              </a:r>
              <a:endPar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endParaRPr>
            </a:p>
          </p:txBody>
        </p:sp>
        <p:sp>
          <p:nvSpPr>
            <p:cNvPr id="12" name="等腰三角形 11"/>
            <p:cNvSpPr>
              <a:spLocks noChangeArrowheads="1"/>
            </p:cNvSpPr>
            <p:nvPr/>
          </p:nvSpPr>
          <p:spPr bwMode="auto">
            <a:xfrm rot="16200000">
              <a:off x="1505443" y="487663"/>
              <a:ext cx="144017" cy="234366"/>
            </a:xfrm>
            <a:prstGeom prst="triangle">
              <a:avLst>
                <a:gd name="adj" fmla="val 50000"/>
              </a:avLst>
            </a:prstGeom>
            <a:solidFill>
              <a:schemeClr val="bg1">
                <a:lumMod val="85000"/>
              </a:schemeClr>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sz="2200">
                <a:solidFill>
                  <a:srgbClr val="FFFFFF"/>
                </a:solidFill>
                <a:latin typeface="宋体" panose="02010600030101010101" pitchFamily="2" charset="-122"/>
                <a:sym typeface="宋体" panose="02010600030101010101" pitchFamily="2" charset="-122"/>
              </a:endParaRPr>
            </a:p>
          </p:txBody>
        </p:sp>
      </p:grpSp>
      <p:graphicFrame>
        <p:nvGraphicFramePr>
          <p:cNvPr id="15" name="表格 14"/>
          <p:cNvGraphicFramePr>
            <a:graphicFrameLocks noGrp="1"/>
          </p:cNvGraphicFramePr>
          <p:nvPr userDrawn="1"/>
        </p:nvGraphicFramePr>
        <p:xfrm>
          <a:off x="-59371" y="1061844"/>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数据预处理概述</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6" name="表格 15"/>
          <p:cNvGraphicFramePr>
            <a:graphicFrameLocks noGrp="1"/>
          </p:cNvGraphicFramePr>
          <p:nvPr userDrawn="1"/>
        </p:nvGraphicFramePr>
        <p:xfrm>
          <a:off x="-59371" y="1598739"/>
          <a:ext cx="1800200" cy="370840"/>
        </p:xfrm>
        <a:graphic>
          <a:graphicData uri="http://schemas.openxmlformats.org/drawingml/2006/table">
            <a:tbl>
              <a:tblPr firstRow="1" bandRow="1">
                <a:tableStyleId>{2D5ABB26-0587-4C30-8999-92F81FD0307C}</a:tableStyleId>
              </a:tblPr>
              <a:tblGrid>
                <a:gridCol w="180020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描述性数据汇总</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17" name="表格 16"/>
          <p:cNvGraphicFramePr>
            <a:graphicFrameLocks noGrp="1"/>
          </p:cNvGraphicFramePr>
          <p:nvPr userDrawn="1"/>
        </p:nvGraphicFramePr>
        <p:xfrm>
          <a:off x="650" y="2135634"/>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数据清洗</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2" name="表格 1"/>
          <p:cNvGraphicFramePr>
            <a:graphicFrameLocks noGrp="1"/>
          </p:cNvGraphicFramePr>
          <p:nvPr userDrawn="1"/>
        </p:nvGraphicFramePr>
        <p:xfrm>
          <a:off x="650" y="2672395"/>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数据集成</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aphicFrame>
        <p:nvGraphicFramePr>
          <p:cNvPr id="8" name="表格 7"/>
          <p:cNvGraphicFramePr>
            <a:graphicFrameLocks noGrp="1"/>
          </p:cNvGraphicFramePr>
          <p:nvPr userDrawn="1"/>
        </p:nvGraphicFramePr>
        <p:xfrm>
          <a:off x="650" y="3209156"/>
          <a:ext cx="1680159" cy="370706"/>
        </p:xfrm>
        <a:graphic>
          <a:graphicData uri="http://schemas.openxmlformats.org/drawingml/2006/table">
            <a:tbl>
              <a:tblPr firstRow="1" bandRow="1">
                <a:tableStyleId>{2D5ABB26-0587-4C30-8999-92F81FD0307C}</a:tableStyleId>
              </a:tblPr>
              <a:tblGrid>
                <a:gridCol w="1680159"/>
              </a:tblGrid>
              <a:tr h="370706">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rPr>
                        <a:t>数据规约</a:t>
                      </a:r>
                      <a:endParaRPr lang="zh-CN" altLang="en-US" sz="1600" b="1" dirty="0">
                        <a:solidFill>
                          <a:schemeClr val="bg2">
                            <a:lumMod val="50000"/>
                          </a:schemeClr>
                        </a:solidFill>
                        <a:latin typeface="微软雅黑 Light" panose="020B0502040204020203" pitchFamily="34" charset="-122"/>
                        <a:ea typeface="微软雅黑 Light" panose="020B0502040204020203" pitchFamily="34" charset="-122"/>
                      </a:endParaRPr>
                    </a:p>
                  </a:txBody>
                  <a:tcPr/>
                </a:tc>
              </a:tr>
            </a:tbl>
          </a:graphicData>
        </a:graphic>
      </p:graphicFrame>
      <p:grpSp>
        <p:nvGrpSpPr>
          <p:cNvPr id="4" name="组合 3"/>
          <p:cNvGrpSpPr/>
          <p:nvPr userDrawn="1"/>
        </p:nvGrpSpPr>
        <p:grpSpPr>
          <a:xfrm>
            <a:off x="-31992" y="-35968"/>
            <a:ext cx="1723674" cy="812593"/>
            <a:chOff x="-11708" y="0"/>
            <a:chExt cx="1703390" cy="776000"/>
          </a:xfrm>
        </p:grpSpPr>
        <p:sp>
          <p:nvSpPr>
            <p:cNvPr id="7" name="矩形 6"/>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 name="Picture 10" descr="软件学院院图标"/>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44407" y="0"/>
            <a:ext cx="899593" cy="780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401050" y="4627563"/>
            <a:ext cx="503238" cy="377825"/>
          </a:xfrm>
          <a:prstGeom prst="ellipse">
            <a:avLst/>
          </a:prstGeom>
          <a:ln w="19050">
            <a:solidFill>
              <a:srgbClr val="FFFFFF"/>
            </a:solidFill>
          </a:ln>
        </p:spPr>
        <p:txBody>
          <a:bodyPr vert="horz" lIns="9144" tIns="9144" rIns="9144" bIns="9144" rtlCol="0" anchor="ctr">
            <a:normAutofit/>
          </a:bodyPr>
          <a:lstStyle>
            <a:lvl1pPr algn="ctr">
              <a:buFont typeface="Arial" panose="020B0604020202020204" pitchFamily="34" charset="0"/>
              <a:buNone/>
              <a:defRPr sz="1650">
                <a:solidFill>
                  <a:srgbClr val="FFFFFF"/>
                </a:solidFill>
                <a:latin typeface="Arial" panose="020B0604020202020204" pitchFamily="34" charset="0"/>
              </a:defRPr>
            </a:lvl1pPr>
          </a:lstStyle>
          <a:p>
            <a:pPr>
              <a:defRPr/>
            </a:pPr>
            <a:fld id="{6E2F910A-3336-4B9D-923D-41F49BEB009F}" type="slidenum">
              <a:rPr lang="zh-CN" alt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p:titleStyle>
    <p:body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image" Target="../media/image57.png"/><Relationship Id="rId1" Type="http://schemas.openxmlformats.org/officeDocument/2006/relationships/image" Target="../media/image56.pn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8.xml"/><Relationship Id="rId2" Type="http://schemas.openxmlformats.org/officeDocument/2006/relationships/image" Target="../media/image59.png"/><Relationship Id="rId1" Type="http://schemas.openxmlformats.org/officeDocument/2006/relationships/image" Target="../media/image58.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image" Target="../media/image60.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image" Target="../media/image6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image" Target="../media/image62.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image" Target="../media/image63.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image" Target="../media/image64.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image" Target="../media/image65.png"/></Relationships>
</file>

<file path=ppt/slides/_rels/slide108.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8.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69.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8.xml"/><Relationship Id="rId2" Type="http://schemas.openxmlformats.org/officeDocument/2006/relationships/image" Target="../media/image71.png"/><Relationship Id="rId1" Type="http://schemas.openxmlformats.org/officeDocument/2006/relationships/image" Target="../media/image70.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8.xml"/><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114.xml.rels><?xml version="1.0" encoding="UTF-8" standalone="yes"?>
<Relationships xmlns="http://schemas.openxmlformats.org/package/2006/relationships"><Relationship Id="rId6" Type="http://schemas.openxmlformats.org/officeDocument/2006/relationships/notesSlide" Target="../notesSlides/notesSlide31.xml"/><Relationship Id="rId5" Type="http://schemas.openxmlformats.org/officeDocument/2006/relationships/slideLayout" Target="../slideLayouts/slideLayout8.xml"/><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4.png"/></Relationships>
</file>

<file path=ppt/slides/_rels/slide115.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8.xml"/><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116.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8.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84.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image" Target="../media/image88.png"/></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8.xml"/><Relationship Id="rId2" Type="http://schemas.openxmlformats.org/officeDocument/2006/relationships/image" Target="../media/image90.png"/><Relationship Id="rId1" Type="http://schemas.openxmlformats.org/officeDocument/2006/relationships/image" Target="../media/image89.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image" Target="../media/image9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8.xml"/><Relationship Id="rId1" Type="http://schemas.openxmlformats.org/officeDocument/2006/relationships/image" Target="../media/image9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image" Target="../media/image9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4.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9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99.png"/><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0.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9.xml"/><Relationship Id="rId3" Type="http://schemas.openxmlformats.org/officeDocument/2006/relationships/image" Target="../media/image103.png"/><Relationship Id="rId2" Type="http://schemas.openxmlformats.org/officeDocument/2006/relationships/image" Target="../media/image102.wmf"/><Relationship Id="rId1"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4.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06.png"/><Relationship Id="rId1" Type="http://schemas.openxmlformats.org/officeDocument/2006/relationships/image" Target="../media/image10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11.png"/><Relationship Id="rId1" Type="http://schemas.openxmlformats.org/officeDocument/2006/relationships/image" Target="../media/image110.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2.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15.png"/><Relationship Id="rId1" Type="http://schemas.openxmlformats.org/officeDocument/2006/relationships/image" Target="../media/image11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19.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0.png"/></Relationships>
</file>

<file path=ppt/slides/_rels/slide17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9.xml"/><Relationship Id="rId2" Type="http://schemas.openxmlformats.org/officeDocument/2006/relationships/image" Target="../media/image126.emf"/><Relationship Id="rId1" Type="http://schemas.openxmlformats.org/officeDocument/2006/relationships/oleObject" Target="../embeddings/oleObject6.bin"/></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5.xml"/><Relationship Id="rId2" Type="http://schemas.openxmlformats.org/officeDocument/2006/relationships/image" Target="../media/image12.emf"/><Relationship Id="rId1" Type="http://schemas.openxmlformats.org/officeDocument/2006/relationships/package" Target="../embeddings/Document1.docx"/></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5.xml"/><Relationship Id="rId4" Type="http://schemas.openxmlformats.org/officeDocument/2006/relationships/image" Target="../media/image14.wmf"/><Relationship Id="rId3" Type="http://schemas.openxmlformats.org/officeDocument/2006/relationships/oleObject" Target="../embeddings/oleObject2.bin"/><Relationship Id="rId2" Type="http://schemas.openxmlformats.org/officeDocument/2006/relationships/image" Target="../media/image13.wmf"/><Relationship Id="rId1"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5.xml"/><Relationship Id="rId5" Type="http://schemas.openxmlformats.org/officeDocument/2006/relationships/image" Target="../media/image18.wmf"/><Relationship Id="rId4" Type="http://schemas.openxmlformats.org/officeDocument/2006/relationships/oleObject" Target="../embeddings/oleObject3.bin"/><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5.xml"/><Relationship Id="rId3" Type="http://schemas.openxmlformats.org/officeDocument/2006/relationships/image" Target="../media/image20.wmf"/><Relationship Id="rId2" Type="http://schemas.openxmlformats.org/officeDocument/2006/relationships/oleObject" Target="../embeddings/oleObject4.bin"/><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xml"/><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1.png"/><Relationship Id="rId1" Type="http://schemas.openxmlformats.org/officeDocument/2006/relationships/image" Target="../media/image30.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9.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image" Target="../media/image51.svg"/><Relationship Id="rId1" Type="http://schemas.openxmlformats.org/officeDocument/2006/relationships/image" Target="../media/image50.png"/></Relationships>
</file>

<file path=ppt/slides/_rels/slide99.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843558"/>
            <a:ext cx="9144000" cy="2700739"/>
          </a:xfrm>
          <a:prstGeom prst="rect">
            <a:avLst/>
          </a:prstGeom>
        </p:spPr>
        <p:txBody>
          <a:bodyPr wrap="square" lIns="68580" tIns="34290" rIns="68580" bIns="34290">
            <a:spAutoFit/>
          </a:bodyPr>
          <a:lstStyle/>
          <a:p>
            <a:pPr algn="ctr">
              <a:lnSpc>
                <a:spcPct val="250000"/>
              </a:lnSpc>
            </a:pPr>
            <a:r>
              <a:rPr lang="zh-CN" altLang="en-US" sz="3600" b="1" dirty="0">
                <a:latin typeface="微软雅黑 Light" panose="020B0502040204020203" pitchFamily="34" charset="-122"/>
                <a:ea typeface="微软雅黑 Light" panose="020B0502040204020203" pitchFamily="34" charset="-122"/>
              </a:rPr>
              <a:t>第 </a:t>
            </a:r>
            <a:r>
              <a:rPr lang="en-US" altLang="zh-CN" sz="3600" b="1" dirty="0">
                <a:latin typeface="微软雅黑 Light" panose="020B0502040204020203" pitchFamily="34" charset="-122"/>
                <a:ea typeface="微软雅黑 Light" panose="020B0502040204020203" pitchFamily="34" charset="-122"/>
              </a:rPr>
              <a:t>4 </a:t>
            </a:r>
            <a:r>
              <a:rPr lang="zh-CN" altLang="en-US" sz="3600" b="1" dirty="0">
                <a:latin typeface="微软雅黑 Light" panose="020B0502040204020203" pitchFamily="34" charset="-122"/>
                <a:ea typeface="微软雅黑 Light" panose="020B0502040204020203" pitchFamily="34" charset="-122"/>
              </a:rPr>
              <a:t>讲</a:t>
            </a:r>
            <a:endParaRPr lang="en-US" altLang="zh-CN" sz="3600" b="1" dirty="0">
              <a:latin typeface="微软雅黑 Light" panose="020B0502040204020203" pitchFamily="34" charset="-122"/>
              <a:ea typeface="微软雅黑 Light" panose="020B0502040204020203" pitchFamily="34" charset="-122"/>
            </a:endParaRPr>
          </a:p>
          <a:p>
            <a:pPr algn="ctr">
              <a:lnSpc>
                <a:spcPct val="150000"/>
              </a:lnSpc>
            </a:pPr>
            <a:r>
              <a:rPr lang="zh-CN" altLang="en-US" sz="5400" b="1" dirty="0">
                <a:latin typeface="微软雅黑 Light" panose="020B0502040204020203" pitchFamily="34" charset="-122"/>
                <a:ea typeface="微软雅黑 Light" panose="020B0502040204020203" pitchFamily="34" charset="-122"/>
              </a:rPr>
              <a:t>数据预处理</a:t>
            </a:r>
            <a:endParaRPr lang="zh-CN" altLang="en-US" sz="5400" b="1"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59464" y="905108"/>
            <a:ext cx="7177032" cy="3754874"/>
          </a:xfrm>
          <a:prstGeom prst="rect">
            <a:avLst/>
          </a:prstGeom>
        </p:spPr>
        <p:txBody>
          <a:bodyPr wrap="square">
            <a:spAutoFit/>
          </a:bodyPr>
          <a:lstStyle/>
          <a:p>
            <a:pPr marL="285750" lvl="0" indent="-285750">
              <a:lnSpc>
                <a:spcPct val="200000"/>
              </a:lnSpc>
              <a:buFont typeface="Wingdings" panose="05000000000000000000" pitchFamily="2" charset="2"/>
              <a:buChar char="Ø"/>
            </a:pPr>
            <a:r>
              <a:rPr lang="zh-CN" altLang="zh-CN" sz="2200" b="1" dirty="0">
                <a:latin typeface="微软雅黑 Light" panose="020B0502040204020203" pitchFamily="34" charset="-122"/>
                <a:ea typeface="微软雅黑 Light" panose="020B0502040204020203" pitchFamily="34" charset="-122"/>
              </a:rPr>
              <a:t>数据完整性（</a:t>
            </a:r>
            <a:r>
              <a:rPr lang="en-US" altLang="zh-CN" sz="2000" dirty="0">
                <a:latin typeface="微软雅黑 Light" panose="020B0502040204020203" pitchFamily="34" charset="-122"/>
                <a:ea typeface="微软雅黑 Light" panose="020B0502040204020203" pitchFamily="34" charset="-122"/>
              </a:rPr>
              <a:t> Completeness </a:t>
            </a:r>
            <a:r>
              <a:rPr lang="zh-CN" altLang="zh-CN" sz="2200" b="1" dirty="0">
                <a:latin typeface="微软雅黑 Light" panose="020B0502040204020203" pitchFamily="34" charset="-122"/>
                <a:ea typeface="微软雅黑 Light" panose="020B0502040204020203" pitchFamily="34" charset="-122"/>
              </a:rPr>
              <a:t>）</a:t>
            </a:r>
            <a:r>
              <a:rPr lang="zh-CN" altLang="en-US" sz="2200" b="1" dirty="0">
                <a:latin typeface="微软雅黑 Light" panose="020B0502040204020203" pitchFamily="34" charset="-122"/>
                <a:ea typeface="微软雅黑 Light" panose="020B0502040204020203" pitchFamily="34" charset="-122"/>
              </a:rPr>
              <a:t>：</a:t>
            </a:r>
            <a:endParaRPr lang="en-US" altLang="zh-CN" sz="2200" b="1" dirty="0">
              <a:latin typeface="微软雅黑 Light" panose="020B0502040204020203" pitchFamily="34" charset="-122"/>
              <a:ea typeface="微软雅黑 Light" panose="020B0502040204020203" pitchFamily="34" charset="-122"/>
            </a:endParaRPr>
          </a:p>
          <a:p>
            <a:pPr lvl="0">
              <a:lnSpc>
                <a:spcPct val="200000"/>
              </a:lnSpc>
            </a:pPr>
            <a:r>
              <a:rPr lang="en-US" altLang="zh-CN" sz="2200" b="1" dirty="0">
                <a:latin typeface="微软雅黑 Light" panose="020B0502040204020203" pitchFamily="34" charset="-122"/>
                <a:ea typeface="微软雅黑 Light" panose="020B0502040204020203" pitchFamily="34" charset="-122"/>
              </a:rPr>
              <a:t>     </a:t>
            </a:r>
            <a:r>
              <a:rPr lang="zh-CN" altLang="en-US" sz="2000" dirty="0">
                <a:latin typeface="微软雅黑 Light" panose="020B0502040204020203" pitchFamily="34" charset="-122"/>
                <a:ea typeface="微软雅黑 Light" panose="020B0502040204020203" pitchFamily="34" charset="-122"/>
              </a:rPr>
              <a:t>数据是否被损坏或者未被授权</a:t>
            </a:r>
            <a:endParaRPr lang="en-US" altLang="zh-CN" sz="2000" dirty="0">
              <a:latin typeface="微软雅黑 Light" panose="020B0502040204020203" pitchFamily="34" charset="-122"/>
              <a:ea typeface="微软雅黑 Light" panose="020B0502040204020203" pitchFamily="34" charset="-122"/>
            </a:endParaRPr>
          </a:p>
          <a:p>
            <a:pPr>
              <a:lnSpc>
                <a:spcPct val="150000"/>
              </a:lnSpc>
            </a:pPr>
            <a:r>
              <a:rPr lang="en-US" altLang="zh-CN" sz="2000" dirty="0">
                <a:latin typeface="微软雅黑 Light" panose="020B0502040204020203" pitchFamily="34" charset="-122"/>
                <a:ea typeface="微软雅黑 Light" panose="020B0502040204020203" pitchFamily="34" charset="-122"/>
              </a:rPr>
              <a:t>    </a:t>
            </a:r>
            <a:r>
              <a:rPr lang="zh-CN" altLang="zh-CN" sz="2000" dirty="0">
                <a:latin typeface="微软雅黑 Light" panose="020B0502040204020203" pitchFamily="34" charset="-122"/>
                <a:ea typeface="微软雅黑 Light" panose="020B0502040204020203" pitchFamily="34" charset="-122"/>
              </a:rPr>
              <a:t>有些有价值的属性，如商品销售的数据中顾客的信息，并非总是可以得到的。对于有些数据属性的缺失，可能只是因为用户输入时认为是不重要的。由于理解错误或者设备故障，相关数据也有可能没有被记录。缺失的数据，特别是某些属性上缺失值的元组，可能需要推导出来。</a:t>
            </a:r>
            <a:endParaRPr lang="en-US" altLang="zh-CN" sz="2200" dirty="0">
              <a:latin typeface="微软雅黑 Light" panose="020B0502040204020203" pitchFamily="34" charset="-122"/>
              <a:ea typeface="微软雅黑 Light" panose="020B0502040204020203" pitchFamily="34" charset="-122"/>
            </a:endParaRPr>
          </a:p>
        </p:txBody>
      </p:sp>
      <p:sp>
        <p:nvSpPr>
          <p:cNvPr id="5" name="标题 1"/>
          <p:cNvSpPr txBox="1"/>
          <p:nvPr/>
        </p:nvSpPr>
        <p:spPr>
          <a:xfrm>
            <a:off x="1662651" y="0"/>
            <a:ext cx="7452320" cy="771550"/>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dirty="0">
                <a:latin typeface="+mj-ea"/>
              </a:rPr>
              <a:t>1.2  </a:t>
            </a:r>
            <a:r>
              <a:rPr lang="zh-CN" altLang="en-US" dirty="0">
                <a:latin typeface="+mj-ea"/>
              </a:rPr>
              <a:t>数据质量</a:t>
            </a:r>
            <a:endParaRPr lang="zh-CN" altLang="en-US" dirty="0">
              <a:latin typeface="+mj-e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817532" y="915566"/>
            <a:ext cx="7074948" cy="15841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2965AB"/>
              </a:buClr>
              <a:buSzPct val="50000"/>
              <a:buNone/>
            </a:pPr>
            <a:r>
              <a:rPr lang="zh-CN" altLang="en-US" sz="2400" b="1" dirty="0">
                <a:latin typeface="微软雅黑" panose="020B0503020204020204" pitchFamily="34" charset="-122"/>
                <a:ea typeface="微软雅黑" panose="020B0503020204020204" pitchFamily="34" charset="-122"/>
                <a:cs typeface="微软雅黑 Light" panose="020B0502040204020203" pitchFamily="34" charset="-122"/>
              </a:rPr>
              <a:t>如何使得使得数据的方差最大化地保留？</a:t>
            </a:r>
            <a:endParaRPr lang="en-US" altLang="zh-CN" sz="2400" b="1" dirty="0">
              <a:latin typeface="微软雅黑" panose="020B0503020204020204" pitchFamily="34" charset="-122"/>
              <a:ea typeface="微软雅黑" panose="020B0503020204020204" pitchFamily="34" charset="-122"/>
              <a:cs typeface="微软雅黑 Light" panose="020B0502040204020203" pitchFamily="34" charset="-122"/>
            </a:endParaRPr>
          </a:p>
          <a:p>
            <a:pPr marL="0" indent="0">
              <a:lnSpc>
                <a:spcPct val="100000"/>
              </a:lnSpc>
              <a:buClr>
                <a:srgbClr val="2965AB"/>
              </a:buClr>
              <a:buSzPct val="50000"/>
              <a:buNone/>
            </a:pPr>
            <a:r>
              <a:rPr lang="en-US" altLang="zh-CN" sz="2400" dirty="0">
                <a:latin typeface="微软雅黑" panose="020B0503020204020204" pitchFamily="34" charset="-122"/>
                <a:ea typeface="微软雅黑" panose="020B0503020204020204" pitchFamily="34" charset="-122"/>
                <a:cs typeface="微软雅黑 Light" panose="020B0502040204020203" pitchFamily="34" charset="-122"/>
              </a:rPr>
              <a:t>      1</a:t>
            </a:r>
            <a:r>
              <a:rPr lang="zh-CN" altLang="en-US" sz="2400" dirty="0">
                <a:latin typeface="微软雅黑" panose="020B0503020204020204" pitchFamily="34" charset="-122"/>
                <a:ea typeface="微软雅黑" panose="020B0503020204020204" pitchFamily="34" charset="-122"/>
                <a:cs typeface="微软雅黑 Light" panose="020B0502040204020203" pitchFamily="34" charset="-122"/>
              </a:rPr>
              <a:t>） 直接去掉某一维度；（照相的例子）</a:t>
            </a:r>
            <a:endParaRPr lang="en-US" altLang="zh-CN" sz="2400" dirty="0">
              <a:latin typeface="微软雅黑" panose="020B0503020204020204" pitchFamily="34" charset="-122"/>
              <a:ea typeface="微软雅黑" panose="020B0503020204020204" pitchFamily="34" charset="-122"/>
              <a:cs typeface="微软雅黑 Light" panose="020B0502040204020203" pitchFamily="34" charset="-122"/>
            </a:endParaRPr>
          </a:p>
          <a:p>
            <a:pPr marL="0" indent="0">
              <a:lnSpc>
                <a:spcPct val="100000"/>
              </a:lnSpc>
              <a:buClr>
                <a:srgbClr val="2965AB"/>
              </a:buClr>
              <a:buSzPct val="50000"/>
              <a:buNone/>
            </a:pPr>
            <a:r>
              <a:rPr lang="en-US" altLang="zh-CN" sz="2400" dirty="0">
                <a:latin typeface="微软雅黑" panose="020B0503020204020204" pitchFamily="34" charset="-122"/>
                <a:ea typeface="微软雅黑" panose="020B0503020204020204" pitchFamily="34" charset="-122"/>
                <a:cs typeface="微软雅黑 Light" panose="020B0502040204020203" pitchFamily="34" charset="-122"/>
              </a:rPr>
              <a:t>      2</a:t>
            </a:r>
            <a:r>
              <a:rPr lang="zh-CN" altLang="en-US" sz="2400" dirty="0">
                <a:latin typeface="微软雅黑" panose="020B0503020204020204" pitchFamily="34" charset="-122"/>
                <a:ea typeface="微软雅黑" panose="020B0503020204020204" pitchFamily="34" charset="-122"/>
                <a:cs typeface="微软雅黑 Light" panose="020B0502040204020203" pitchFamily="34" charset="-122"/>
              </a:rPr>
              <a:t>）需要做一定的旋转；（坐标变换</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2750" t="2751" r="2013" b="1990"/>
          <a:stretch>
            <a:fillRect/>
          </a:stretch>
        </p:blipFill>
        <p:spPr>
          <a:xfrm>
            <a:off x="5644076" y="2571750"/>
            <a:ext cx="3364783" cy="2366403"/>
          </a:xfrm>
          <a:prstGeom prst="rect">
            <a:avLst/>
          </a:prstGeom>
        </p:spPr>
      </p:pic>
      <p:pic>
        <p:nvPicPr>
          <p:cNvPr id="7" name="图片 6"/>
          <p:cNvPicPr>
            <a:picLocks noChangeAspect="1"/>
          </p:cNvPicPr>
          <p:nvPr/>
        </p:nvPicPr>
        <p:blipFill>
          <a:blip r:embed="rId2"/>
          <a:stretch>
            <a:fillRect/>
          </a:stretch>
        </p:blipFill>
        <p:spPr>
          <a:xfrm>
            <a:off x="1817532" y="2556872"/>
            <a:ext cx="3274618" cy="2366403"/>
          </a:xfrm>
          <a:prstGeom prst="rect">
            <a:avLst/>
          </a:prstGeom>
        </p:spPr>
      </p:pic>
      <p:sp>
        <p:nvSpPr>
          <p:cNvPr id="2" name="右箭头 1"/>
          <p:cNvSpPr/>
          <p:nvPr/>
        </p:nvSpPr>
        <p:spPr>
          <a:xfrm>
            <a:off x="5240838" y="3535752"/>
            <a:ext cx="354003" cy="438397"/>
          </a:xfrm>
          <a:prstGeom prst="rightArrow">
            <a:avLst/>
          </a:prstGeom>
          <a:noFill/>
          <a:ln>
            <a:solidFill>
              <a:srgbClr val="0074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1"/>
          <p:cNvSpPr txBox="1"/>
          <p:nvPr/>
        </p:nvSpPr>
        <p:spPr>
          <a:xfrm>
            <a:off x="1691680" y="0"/>
            <a:ext cx="7452320" cy="7715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主成分分析（</a:t>
            </a: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3"/>
              <p:cNvSpPr txBox="1">
                <a:spLocks noChangeArrowheads="1"/>
              </p:cNvSpPr>
              <p:nvPr/>
            </p:nvSpPr>
            <p:spPr>
              <a:xfrm>
                <a:off x="1763688" y="875566"/>
                <a:ext cx="7344816" cy="42164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2665AB"/>
                  </a:buClr>
                  <a:buSzPct val="100000"/>
                  <a:buNone/>
                </a:pPr>
                <a:r>
                  <a:rPr lang="zh-CN" altLang="en-US" sz="2000" dirty="0">
                    <a:latin typeface="微软雅黑" panose="020B0503020204020204" pitchFamily="34" charset="-122"/>
                    <a:ea typeface="微软雅黑" panose="020B0503020204020204" pitchFamily="34" charset="-122"/>
                  </a:rPr>
                  <a:t>设数据集 </a:t>
                </a:r>
                <a14:m>
                  <m:oMath xmlns:m="http://schemas.openxmlformats.org/officeDocument/2006/math">
                    <m:r>
                      <a:rPr lang="en-US" altLang="zh-CN" sz="2000" i="1" dirty="0">
                        <a:latin typeface="Cambria Math" panose="02040503050406030204" pitchFamily="18" charset="0"/>
                      </a:rPr>
                      <m:t>𝐷</m:t>
                    </m:r>
                    <m:r>
                      <a:rPr lang="en-US" altLang="zh-CN" sz="2000" i="1" dirty="0">
                        <a:latin typeface="Cambria Math" panose="02040503050406030204" pitchFamily="18" charset="0"/>
                      </a:rPr>
                      <m:t>=</m:t>
                    </m:r>
                    <m:d>
                      <m:dPr>
                        <m:begChr m:val="{"/>
                        <m:endChr m:val="}"/>
                        <m:ctrlPr>
                          <a:rPr lang="en-US" altLang="zh-CN" sz="2000" i="1" dirty="0">
                            <a:latin typeface="Cambria Math" panose="02040503050406030204" pitchFamily="18" charset="0"/>
                          </a:rPr>
                        </m:ctrlPr>
                      </m:dPr>
                      <m:e>
                        <m:sSub>
                          <m:sSubPr>
                            <m:ctrlPr>
                              <a:rPr lang="en-US" altLang="zh-CN" sz="2000" i="1" dirty="0">
                                <a:latin typeface="Cambria Math" panose="02040503050406030204" pitchFamily="18" charset="0"/>
                              </a:rPr>
                            </m:ctrlPr>
                          </m:sSubPr>
                          <m:e>
                            <m:r>
                              <a:rPr lang="en-US" altLang="zh-CN" sz="2000" b="1" i="1" dirty="0">
                                <a:latin typeface="Cambria Math" panose="02040503050406030204" pitchFamily="18" charset="0"/>
                              </a:rPr>
                              <m:t>𝒙</m:t>
                            </m:r>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1" i="1" dirty="0">
                                <a:latin typeface="Cambria Math" panose="02040503050406030204" pitchFamily="18" charset="0"/>
                              </a:rPr>
                              <m:t>𝒙</m:t>
                            </m:r>
                          </m:e>
                          <m:sub>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1" i="1" dirty="0">
                                <a:latin typeface="Cambria Math" panose="02040503050406030204" pitchFamily="18" charset="0"/>
                              </a:rPr>
                              <m:t>𝒙</m:t>
                            </m:r>
                          </m:e>
                          <m:sub>
                            <m:r>
                              <a:rPr lang="en-US" altLang="zh-CN" sz="2000" i="1" dirty="0">
                                <a:latin typeface="Cambria Math" panose="02040503050406030204" pitchFamily="18" charset="0"/>
                              </a:rPr>
                              <m:t>𝑛</m:t>
                            </m:r>
                          </m:sub>
                        </m:sSub>
                      </m:e>
                    </m:d>
                  </m:oMath>
                </a14:m>
                <a:r>
                  <a:rPr lang="zh-CN" altLang="en-US" sz="2000" dirty="0">
                    <a:latin typeface="微软雅黑" panose="020B0503020204020204" pitchFamily="34" charset="-122"/>
                    <a:ea typeface="微软雅黑" panose="020B0503020204020204" pitchFamily="34" charset="-122"/>
                  </a:rPr>
                  <a:t>，每个样本表示成 </a:t>
                </a:r>
                <a14:m>
                  <m:oMath xmlns:m="http://schemas.openxmlformats.org/officeDocument/2006/math">
                    <m:r>
                      <a:rPr lang="en-US" altLang="zh-CN" sz="2000" i="1" dirty="0">
                        <a:latin typeface="Cambria Math" panose="02040503050406030204" pitchFamily="18" charset="0"/>
                      </a:rPr>
                      <m:t>𝑑</m:t>
                    </m:r>
                  </m:oMath>
                </a14:m>
                <a:r>
                  <a:rPr lang="zh-CN" altLang="en-US" sz="2000" dirty="0">
                    <a:latin typeface="微软雅黑" panose="020B0503020204020204" pitchFamily="34" charset="-122"/>
                    <a:ea typeface="微软雅黑" panose="020B0503020204020204" pitchFamily="34" charset="-122"/>
                  </a:rPr>
                  <a:t> 维向量，且每个维度均为连续型特征，数据集 </a:t>
                </a:r>
                <a14:m>
                  <m:oMath xmlns:m="http://schemas.openxmlformats.org/officeDocument/2006/math">
                    <m:r>
                      <a:rPr lang="en-US" altLang="zh-CN" sz="2000" i="1" dirty="0">
                        <a:latin typeface="Cambria Math" panose="02040503050406030204" pitchFamily="18" charset="0"/>
                      </a:rPr>
                      <m:t>𝐷</m:t>
                    </m:r>
                    <m:r>
                      <a:rPr lang="en-US" altLang="zh-CN" sz="2000" i="1" dirty="0">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也可以表示成一个</a:t>
                </a:r>
                <a14:m>
                  <m:oMath xmlns:m="http://schemas.openxmlformats.org/officeDocument/2006/math">
                    <m:r>
                      <a:rPr lang="zh-CN" altLang="en-US" sz="2000" dirty="0">
                        <a:latin typeface="Cambria Math" panose="02040503050406030204" pitchFamily="18" charset="0"/>
                      </a:rPr>
                      <m:t> </m:t>
                    </m:r>
                    <m:r>
                      <a:rPr lang="en-US" altLang="zh-CN" sz="2000" i="1" dirty="0">
                        <a:latin typeface="Cambria Math" panose="02040503050406030204" pitchFamily="18" charset="0"/>
                      </a:rPr>
                      <m:t>𝑛</m:t>
                    </m:r>
                    <m:r>
                      <a:rPr lang="en-US" altLang="zh-CN" sz="2000" i="1" dirty="0">
                        <a:latin typeface="Cambria Math" panose="02040503050406030204" pitchFamily="18" charset="0"/>
                      </a:rPr>
                      <m:t>×</m:t>
                    </m:r>
                    <m:r>
                      <a:rPr lang="en-US" altLang="zh-CN" sz="2000" i="1" dirty="0">
                        <a:latin typeface="Cambria Math" panose="02040503050406030204" pitchFamily="18" charset="0"/>
                      </a:rPr>
                      <m:t>𝑑</m:t>
                    </m:r>
                    <m:r>
                      <a:rPr lang="en-US" altLang="zh-CN" sz="2000" i="1" dirty="0">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的矩阵 </a:t>
                </a:r>
                <a14:m>
                  <m:oMath xmlns:m="http://schemas.openxmlformats.org/officeDocument/2006/math">
                    <m:r>
                      <a:rPr lang="en-US" altLang="zh-CN" sz="2000" b="1" i="1" dirty="0">
                        <a:latin typeface="Cambria Math" panose="02040503050406030204" pitchFamily="18" charset="0"/>
                      </a:rPr>
                      <m:t>𝑿</m:t>
                    </m:r>
                    <m:r>
                      <a:rPr lang="en-US" altLang="zh-CN" sz="2000" i="1" dirty="0">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2665AB"/>
                  </a:buClr>
                  <a:buSzPct val="100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为了便于描述，假设每一维特征的均值均为零（已经标准化），且使用一个 </a:t>
                </a:r>
                <a14:m>
                  <m:oMath xmlns:m="http://schemas.openxmlformats.org/officeDocument/2006/math">
                    <m:r>
                      <a:rPr lang="en-US" altLang="zh-CN" sz="2000" i="1" dirty="0">
                        <a:latin typeface="Cambria Math" panose="02040503050406030204" pitchFamily="18" charset="0"/>
                      </a:rPr>
                      <m:t>𝑑</m:t>
                    </m:r>
                    <m:r>
                      <a:rPr lang="en-US" altLang="zh-CN" sz="2000" i="1" dirty="0">
                        <a:latin typeface="Cambria Math" panose="02040503050406030204" pitchFamily="18" charset="0"/>
                      </a:rPr>
                      <m:t>×</m:t>
                    </m:r>
                    <m:r>
                      <a:rPr lang="en-US" altLang="zh-CN" sz="2000" i="1" dirty="0">
                        <a:latin typeface="Cambria Math" panose="02040503050406030204" pitchFamily="18" charset="0"/>
                      </a:rPr>
                      <m:t>𝑙</m:t>
                    </m:r>
                    <m:r>
                      <a:rPr lang="en-US" altLang="zh-CN" sz="2000" i="1" dirty="0">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的线性转换矩阵 </a:t>
                </a:r>
                <a14:m>
                  <m:oMath xmlns:m="http://schemas.openxmlformats.org/officeDocument/2006/math">
                    <m:sSub>
                      <m:sSubPr>
                        <m:ctrlPr>
                          <a:rPr lang="en-US" altLang="zh-CN" sz="2000" b="1" i="1" dirty="0" smtClean="0">
                            <a:latin typeface="Cambria Math" panose="02040503050406030204" pitchFamily="18" charset="0"/>
                          </a:rPr>
                        </m:ctrlPr>
                      </m:sSubPr>
                      <m:e>
                        <m:r>
                          <a:rPr lang="en-US" altLang="zh-CN" sz="2000" b="1" i="1" dirty="0" smtClean="0">
                            <a:latin typeface="Cambria Math" panose="02040503050406030204" pitchFamily="18" charset="0"/>
                          </a:rPr>
                          <m:t>𝑾</m:t>
                        </m:r>
                      </m:e>
                      <m:sub>
                        <m:r>
                          <a:rPr lang="en-US" altLang="zh-CN" sz="2000" b="1" i="1" dirty="0" smtClean="0">
                            <a:latin typeface="Cambria Math" panose="02040503050406030204" pitchFamily="18" charset="0"/>
                          </a:rPr>
                          <m:t>𝒅</m:t>
                        </m:r>
                        <m:r>
                          <a:rPr lang="en-US" altLang="zh-CN" sz="2000" b="1" i="1" dirty="0" smtClean="0">
                            <a:latin typeface="Cambria Math" panose="02040503050406030204" pitchFamily="18" charset="0"/>
                            <a:ea typeface="Cambria Math" panose="02040503050406030204" pitchFamily="18" charset="0"/>
                          </a:rPr>
                          <m:t>×</m:t>
                        </m:r>
                        <m:r>
                          <a:rPr lang="en-US" altLang="zh-CN" sz="2000" b="1" i="1" dirty="0" smtClean="0">
                            <a:latin typeface="Cambria Math" panose="02040503050406030204" pitchFamily="18" charset="0"/>
                            <a:ea typeface="Cambria Math" panose="02040503050406030204" pitchFamily="18" charset="0"/>
                          </a:rPr>
                          <m:t>𝒍</m:t>
                        </m:r>
                      </m:sub>
                    </m:sSub>
                    <m:r>
                      <a:rPr lang="zh-CN" altLang="en-US" sz="2000" b="1" dirty="0">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来表示将</a:t>
                </a:r>
                <a14:m>
                  <m:oMath xmlns:m="http://schemas.openxmlformats.org/officeDocument/2006/math">
                    <m:r>
                      <a:rPr lang="zh-CN" altLang="en-US" sz="2000" dirty="0">
                        <a:latin typeface="Cambria Math" panose="02040503050406030204" pitchFamily="18" charset="0"/>
                      </a:rPr>
                      <m:t> </m:t>
                    </m:r>
                    <m:r>
                      <a:rPr lang="en-US" altLang="zh-CN" sz="2000" i="1" dirty="0">
                        <a:latin typeface="Cambria Math" panose="02040503050406030204" pitchFamily="18" charset="0"/>
                      </a:rPr>
                      <m:t>𝑑</m:t>
                    </m:r>
                    <m:r>
                      <a:rPr lang="zh-CN" altLang="en-US" sz="2000" i="1" dirty="0">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维的数据降到</a:t>
                </a:r>
                <a14:m>
                  <m:oMath xmlns:m="http://schemas.openxmlformats.org/officeDocument/2006/math">
                    <m:r>
                      <a:rPr lang="zh-CN" altLang="en-US" sz="2000" dirty="0">
                        <a:latin typeface="Cambria Math" panose="02040503050406030204" pitchFamily="18" charset="0"/>
                      </a:rPr>
                      <m:t> </m:t>
                    </m:r>
                    <m:r>
                      <a:rPr lang="en-US" altLang="zh-CN" sz="2000" i="1" dirty="0">
                        <a:latin typeface="Cambria Math" panose="02040503050406030204" pitchFamily="18" charset="0"/>
                      </a:rPr>
                      <m:t>𝑙</m:t>
                    </m:r>
                    <m:r>
                      <a:rPr lang="zh-CN" altLang="en-US" sz="2000" dirty="0">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维</a:t>
                </a:r>
                <a:r>
                  <a:rPr lang="en-US" altLang="zh-CN" sz="20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000" i="1" dirty="0">
                        <a:latin typeface="Cambria Math" panose="02040503050406030204" pitchFamily="18" charset="0"/>
                      </a:rPr>
                      <m:t>𝑙</m:t>
                    </m:r>
                    <m:r>
                      <a:rPr lang="en-US" altLang="zh-CN" sz="2000" i="1" dirty="0">
                        <a:latin typeface="Cambria Math" panose="02040503050406030204" pitchFamily="18" charset="0"/>
                      </a:rPr>
                      <m:t>&lt;</m:t>
                    </m:r>
                    <m:r>
                      <a:rPr lang="en-US" altLang="zh-CN" sz="2000" i="1" dirty="0">
                        <a:latin typeface="Cambria Math" panose="02040503050406030204" pitchFamily="18" charset="0"/>
                      </a:rPr>
                      <m:t>𝑑</m:t>
                    </m:r>
                    <m:r>
                      <a:rPr lang="zh-CN" altLang="en-US" sz="2000" dirty="0">
                        <a:latin typeface="Cambria Math" panose="02040503050406030204" pitchFamily="18" charset="0"/>
                      </a:rPr>
                      <m:t> </m:t>
                    </m:r>
                  </m:oMath>
                </a14:m>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空间的过程，降维后的数据用 </a:t>
                </a:r>
                <a14:m>
                  <m:oMath xmlns:m="http://schemas.openxmlformats.org/officeDocument/2006/math">
                    <m:r>
                      <a:rPr lang="en-US" altLang="zh-CN" sz="2000" b="1" i="1">
                        <a:latin typeface="Cambria Math" panose="02040503050406030204" pitchFamily="18" charset="0"/>
                      </a:rPr>
                      <m:t>𝒀</m:t>
                    </m:r>
                    <m:r>
                      <a:rPr lang="zh-CN" altLang="en-US" sz="2000" b="1">
                        <a:latin typeface="Cambria Math" panose="02040503050406030204" pitchFamily="18" charset="0"/>
                      </a:rPr>
                      <m:t> </m:t>
                    </m:r>
                  </m:oMath>
                </a14:m>
                <a:r>
                  <a:rPr lang="zh-CN" altLang="en-US" sz="2000" dirty="0">
                    <a:latin typeface="微软雅黑" panose="020B0503020204020204" pitchFamily="34" charset="-122"/>
                    <a:ea typeface="微软雅黑" panose="020B0503020204020204" pitchFamily="34" charset="-122"/>
                  </a:rPr>
                  <a:t>表示，有：</a:t>
                </a:r>
                <a:endParaRPr lang="en-US" altLang="zh-CN" sz="2000" dirty="0">
                  <a:latin typeface="微软雅黑" panose="020B0503020204020204" pitchFamily="34" charset="-122"/>
                  <a:ea typeface="微软雅黑" panose="020B0503020204020204" pitchFamily="34" charset="-122"/>
                </a:endParaRPr>
              </a:p>
            </p:txBody>
          </p:sp>
        </mc:Choice>
        <mc:Fallback>
          <p:sp>
            <p:nvSpPr>
              <p:cNvPr id="5" name="Rectangle 3"/>
              <p:cNvSpPr txBox="1">
                <a:spLocks noRot="1" noChangeAspect="1" noMove="1" noResize="1" noEditPoints="1" noAdjustHandles="1" noChangeArrowheads="1" noChangeShapeType="1" noTextEdit="1"/>
              </p:cNvSpPr>
              <p:nvPr/>
            </p:nvSpPr>
            <p:spPr>
              <a:xfrm>
                <a:off x="1763688" y="875566"/>
                <a:ext cx="7344816" cy="4216464"/>
              </a:xfrm>
              <a:prstGeom prst="rect">
                <a:avLst/>
              </a:prstGeom>
              <a:blipFill rotWithShape="1">
                <a:blip r:embed="rId1"/>
                <a:stretch>
                  <a:fillRect l="-4" t="-13" r="-1184" b="14"/>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4427984" y="4155926"/>
            <a:ext cx="1512168" cy="289602"/>
          </a:xfrm>
          <a:prstGeom prst="rect">
            <a:avLst/>
          </a:prstGeom>
        </p:spPr>
      </p:pic>
      <p:sp>
        <p:nvSpPr>
          <p:cNvPr id="6" name="文本占位符 1"/>
          <p:cNvSpPr txBox="1"/>
          <p:nvPr/>
        </p:nvSpPr>
        <p:spPr>
          <a:xfrm>
            <a:off x="1691680" y="0"/>
            <a:ext cx="7452320" cy="7715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的数学模型</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3"/>
              <p:cNvSpPr txBox="1">
                <a:spLocks noChangeArrowheads="1"/>
              </p:cNvSpPr>
              <p:nvPr/>
            </p:nvSpPr>
            <p:spPr>
              <a:xfrm>
                <a:off x="2123728" y="915566"/>
                <a:ext cx="6696744" cy="43204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5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降维后数据的方差为：</a:t>
                </a:r>
                <a:endPar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endParaRPr>
              </a:p>
              <a:p>
                <a:pPr marL="0" indent="0">
                  <a:lnSpc>
                    <a:spcPct val="150000"/>
                  </a:lnSpc>
                  <a:buClr>
                    <a:srgbClr val="2965AB"/>
                  </a:buClr>
                  <a:buSzPct val="50000"/>
                  <a:buNone/>
                </a:pPr>
                <a:r>
                  <a:rPr lang="zh-CN" altLang="en-US"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𝑉𝑎𝑟</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𝑌</m:t>
                        </m:r>
                      </m:e>
                    </m:d>
                    <m:r>
                      <a:rPr lang="en-US" altLang="zh-CN" sz="2000" b="0" i="1" smtClean="0">
                        <a:latin typeface="Cambria Math" panose="02040503050406030204" pitchFamily="18" charset="0"/>
                        <a:ea typeface="微软雅黑" panose="020B0503020204020204" pitchFamily="34" charset="-122"/>
                      </a:rPr>
                      <m:t>=</m:t>
                    </m:r>
                    <m:f>
                      <m:fPr>
                        <m:ctrlPr>
                          <a:rPr lang="en-US" altLang="zh-CN" sz="2000" b="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1</m:t>
                        </m:r>
                      </m:num>
                      <m:den>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den>
                    </m:f>
                    <m:r>
                      <a:rPr lang="en-US" altLang="zh-CN" sz="2000" b="0" i="1" smtClean="0">
                        <a:latin typeface="Cambria Math" panose="02040503050406030204" pitchFamily="18" charset="0"/>
                        <a:ea typeface="微软雅黑" panose="020B0503020204020204" pitchFamily="34" charset="-122"/>
                      </a:rPr>
                      <m:t>𝑡𝑟</m:t>
                    </m:r>
                    <m:d>
                      <m:dPr>
                        <m:ctrlPr>
                          <a:rPr lang="en-US" altLang="zh-CN" sz="2000" b="0" i="1" smtClean="0">
                            <a:latin typeface="Cambria Math" panose="02040503050406030204" pitchFamily="18" charset="0"/>
                            <a:ea typeface="微软雅黑" panose="020B0503020204020204" pitchFamily="34" charset="-122"/>
                          </a:rPr>
                        </m:ctrlPr>
                      </m:dPr>
                      <m:e>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𝑌</m:t>
                            </m:r>
                          </m:e>
                          <m:sup>
                            <m:r>
                              <a:rPr lang="en-US" altLang="zh-CN" sz="2000" b="0" i="1" smtClean="0">
                                <a:latin typeface="Cambria Math" panose="02040503050406030204" pitchFamily="18" charset="0"/>
                                <a:ea typeface="微软雅黑" panose="020B0503020204020204" pitchFamily="34" charset="-122"/>
                              </a:rPr>
                              <m:t>𝑇</m:t>
                            </m:r>
                          </m:sup>
                        </m:sSup>
                        <m:r>
                          <a:rPr lang="en-US" altLang="zh-CN" sz="2000" b="0" i="1" smtClean="0">
                            <a:latin typeface="Cambria Math" panose="02040503050406030204" pitchFamily="18" charset="0"/>
                            <a:ea typeface="微软雅黑" panose="020B0503020204020204" pitchFamily="34" charset="-122"/>
                          </a:rPr>
                          <m:t>𝑌</m:t>
                        </m:r>
                      </m:e>
                    </m:d>
                    <m:r>
                      <a:rPr lang="en-US" altLang="zh-CN" sz="2000" b="0" i="1" smtClean="0">
                        <a:latin typeface="Cambria Math" panose="02040503050406030204" pitchFamily="18" charset="0"/>
                        <a:ea typeface="微软雅黑" panose="020B0503020204020204" pitchFamily="34" charset="-122"/>
                      </a:rPr>
                      <m:t>=</m:t>
                    </m:r>
                    <m:f>
                      <m:fPr>
                        <m:ctrlPr>
                          <a:rPr lang="en-US" altLang="zh-CN" sz="2000" b="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1</m:t>
                        </m:r>
                      </m:num>
                      <m:den>
                        <m:r>
                          <a:rPr lang="en-US" altLang="zh-CN" sz="2000" b="0" i="1" smtClean="0">
                            <a:latin typeface="Cambria Math" panose="02040503050406030204" pitchFamily="18" charset="0"/>
                            <a:ea typeface="微软雅黑" panose="020B0503020204020204" pitchFamily="34" charset="-122"/>
                          </a:rPr>
                          <m:t>𝑛</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den>
                    </m:f>
                    <m:r>
                      <a:rPr lang="en-US" altLang="zh-CN" sz="2000" b="0" i="1" smtClean="0">
                        <a:latin typeface="Cambria Math" panose="02040503050406030204" pitchFamily="18" charset="0"/>
                        <a:ea typeface="微软雅黑" panose="020B0503020204020204" pitchFamily="34" charset="-122"/>
                      </a:rPr>
                      <m:t>𝑡𝑟</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𝑊</m:t>
                        </m:r>
                      </m:e>
                      <m:sup>
                        <m:r>
                          <a:rPr lang="en-US" altLang="zh-CN" sz="2000" b="0" i="1" smtClean="0">
                            <a:latin typeface="Cambria Math" panose="02040503050406030204" pitchFamily="18" charset="0"/>
                            <a:ea typeface="微软雅黑" panose="020B0503020204020204" pitchFamily="34" charset="-122"/>
                          </a:rPr>
                          <m:t>𝑇</m:t>
                        </m:r>
                      </m:sup>
                    </m:sSup>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𝑋</m:t>
                        </m:r>
                      </m:e>
                      <m:sup>
                        <m:r>
                          <a:rPr lang="en-US" altLang="zh-CN" sz="2000" b="0" i="1" smtClean="0">
                            <a:latin typeface="Cambria Math" panose="02040503050406030204" pitchFamily="18" charset="0"/>
                            <a:ea typeface="微软雅黑" panose="020B0503020204020204" pitchFamily="34" charset="-122"/>
                          </a:rPr>
                          <m:t>𝑇</m:t>
                        </m:r>
                      </m:sup>
                    </m:sSup>
                    <m:r>
                      <a:rPr lang="en-US" altLang="zh-CN" sz="2000" b="0" i="1" smtClean="0">
                        <a:latin typeface="Cambria Math" panose="02040503050406030204" pitchFamily="18" charset="0"/>
                        <a:ea typeface="微软雅黑" panose="020B0503020204020204" pitchFamily="34" charset="-122"/>
                      </a:rPr>
                      <m:t>𝑋𝑊</m:t>
                    </m:r>
                    <m:r>
                      <a:rPr lang="en-US" altLang="zh-CN" sz="2000" b="0" i="1" smtClean="0">
                        <a:latin typeface="Cambria Math" panose="02040503050406030204" pitchFamily="18" charset="0"/>
                        <a:ea typeface="微软雅黑" panose="020B0503020204020204" pitchFamily="34" charset="-122"/>
                      </a:rPr>
                      <m:t>)</m:t>
                    </m:r>
                  </m:oMath>
                </a14:m>
                <a:endParaRPr lang="en-US" altLang="zh-CN" sz="2000" b="0" dirty="0">
                  <a:latin typeface="微软雅黑" panose="020B0503020204020204" pitchFamily="34" charset="-122"/>
                  <a:ea typeface="微软雅黑" panose="020B0503020204020204" pitchFamily="34" charset="-122"/>
                </a:endParaRPr>
              </a:p>
              <a:p>
                <a:pPr marL="0" indent="0">
                  <a:lnSpc>
                    <a:spcPct val="150000"/>
                  </a:lnSpc>
                  <a:buClr>
                    <a:srgbClr val="2965AB"/>
                  </a:buClr>
                  <a:buSzPct val="50000"/>
                  <a:buNone/>
                </a:pPr>
                <a:r>
                  <a:rPr lang="zh-CN" altLang="en-US" sz="20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𝑡𝑟</m:t>
                    </m:r>
                    <m:r>
                      <a:rPr lang="en-US" altLang="zh-CN" sz="2000" b="0" i="1" smtClean="0">
                        <a:latin typeface="Cambria Math" panose="02040503050406030204" pitchFamily="18" charset="0"/>
                        <a:ea typeface="微软雅黑" panose="020B0503020204020204" pitchFamily="34" charset="-122"/>
                      </a:rPr>
                      <m:t>(</m:t>
                    </m:r>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𝑊</m:t>
                        </m:r>
                      </m:e>
                      <m:sup>
                        <m:r>
                          <a:rPr lang="en-US" altLang="zh-CN" sz="2000" i="1">
                            <a:latin typeface="Cambria Math" panose="02040503050406030204" pitchFamily="18" charset="0"/>
                            <a:ea typeface="微软雅黑" panose="020B0503020204020204" pitchFamily="34" charset="-122"/>
                          </a:rPr>
                          <m:t>𝑇</m:t>
                        </m:r>
                      </m:sup>
                    </m:sSup>
                    <m:f>
                      <m:fPr>
                        <m:ctrlPr>
                          <a:rPr lang="en-US" altLang="zh-CN" sz="200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pitchFamily="18" charset="0"/>
                            <a:ea typeface="微软雅黑" panose="020B0503020204020204" pitchFamily="34" charset="-122"/>
                          </a:rPr>
                          <m:t>1</m:t>
                        </m:r>
                      </m:num>
                      <m:den>
                        <m:r>
                          <a:rPr lang="en-US" altLang="zh-CN" sz="2000" b="0" i="1" smtClean="0">
                            <a:latin typeface="Cambria Math" panose="02040503050406030204" pitchFamily="18" charset="0"/>
                            <a:ea typeface="微软雅黑" panose="020B0503020204020204" pitchFamily="34" charset="-122"/>
                          </a:rPr>
                          <m:t>𝑛</m:t>
                        </m:r>
                      </m:den>
                    </m:f>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𝑋</m:t>
                        </m:r>
                      </m:e>
                      <m:sup>
                        <m:r>
                          <a:rPr lang="en-US" altLang="zh-CN" sz="2000" i="1">
                            <a:latin typeface="Cambria Math" panose="02040503050406030204" pitchFamily="18" charset="0"/>
                            <a:ea typeface="微软雅黑" panose="020B0503020204020204" pitchFamily="34" charset="-122"/>
                          </a:rPr>
                          <m:t>𝑇</m:t>
                        </m:r>
                      </m:sup>
                    </m:sSup>
                    <m:r>
                      <a:rPr lang="en-US" altLang="zh-CN" sz="2000" i="1">
                        <a:latin typeface="Cambria Math" panose="02040503050406030204" pitchFamily="18" charset="0"/>
                        <a:ea typeface="微软雅黑" panose="020B0503020204020204" pitchFamily="34" charset="-122"/>
                      </a:rPr>
                      <m:t>𝑋𝑊</m:t>
                    </m:r>
                    <m:r>
                      <a:rPr lang="en-US" altLang="zh-CN" sz="2000" b="0" i="1" smtClean="0">
                        <a:latin typeface="Cambria Math" panose="02040503050406030204" pitchFamily="18" charset="0"/>
                        <a:ea typeface="微软雅黑" panose="020B0503020204020204" pitchFamily="34" charset="-122"/>
                      </a:rPr>
                      <m:t>)</m:t>
                    </m:r>
                  </m:oMath>
                </a14:m>
                <a:endParaRPr lang="zh-CN" altLang="en-US" sz="2000" dirty="0">
                  <a:latin typeface="微软雅黑" panose="020B0503020204020204" pitchFamily="34" charset="-122"/>
                  <a:ea typeface="微软雅黑" panose="020B0503020204020204" pitchFamily="34" charset="-122"/>
                </a:endParaRPr>
              </a:p>
              <a:p>
                <a:pPr>
                  <a:lnSpc>
                    <a:spcPct val="100000"/>
                  </a:lnSpc>
                  <a:buClr>
                    <a:srgbClr val="2965AB"/>
                  </a:buClr>
                  <a:buSzPct val="5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原始数据集的协方差矩阵</a:t>
                </a:r>
                <a14:m>
                  <m:oMath xmlns:m="http://schemas.openxmlformats.org/officeDocument/2006/math">
                    <m:r>
                      <a:rPr lang="en-US" altLang="zh-CN" sz="2000" b="1" i="1" dirty="0">
                        <a:latin typeface="Cambria Math" panose="02040503050406030204" pitchFamily="18" charset="0"/>
                        <a:ea typeface="微软雅黑 Light" panose="020B0502040204020203" pitchFamily="34" charset="-122"/>
                        <a:cs typeface="微软雅黑 Light" panose="020B0502040204020203" pitchFamily="34" charset="-122"/>
                      </a:rPr>
                      <m:t>𝜮</m:t>
                    </m:r>
                    <m:r>
                      <a:rPr lang="en-US" altLang="zh-CN" sz="2000" dirty="0">
                        <a:latin typeface="Cambria Math" panose="02040503050406030204" pitchFamily="18" charset="0"/>
                        <a:ea typeface="微软雅黑 Light" panose="020B0502040204020203" pitchFamily="34" charset="-122"/>
                        <a:cs typeface="微软雅黑 Light" panose="020B0502040204020203" pitchFamily="34" charset="-122"/>
                      </a:rPr>
                      <m:t>=</m:t>
                    </m:r>
                    <m:f>
                      <m:fPr>
                        <m:ctrlPr>
                          <a:rPr lang="en-US" altLang="zh-CN" sz="2000" i="1" dirty="0">
                            <a:latin typeface="Cambria Math" panose="02040503050406030204" pitchFamily="18" charset="0"/>
                            <a:ea typeface="微软雅黑 Light" panose="020B0502040204020203" pitchFamily="34" charset="-122"/>
                            <a:cs typeface="微软雅黑 Light" panose="020B0502040204020203" pitchFamily="34" charset="-122"/>
                          </a:rPr>
                        </m:ctrlPr>
                      </m:fPr>
                      <m:num>
                        <m:r>
                          <a:rPr lang="en-US" altLang="zh-CN" sz="2000" dirty="0">
                            <a:latin typeface="Cambria Math" panose="02040503050406030204" pitchFamily="18" charset="0"/>
                            <a:ea typeface="微软雅黑 Light" panose="020B0502040204020203" pitchFamily="34" charset="-122"/>
                            <a:cs typeface="微软雅黑 Light" panose="020B0502040204020203" pitchFamily="34" charset="-122"/>
                          </a:rPr>
                          <m:t>1</m:t>
                        </m:r>
                      </m:num>
                      <m:den>
                        <m:r>
                          <a:rPr lang="en-US" altLang="zh-CN" sz="2000" i="1" dirty="0">
                            <a:latin typeface="Cambria Math" panose="02040503050406030204" pitchFamily="18" charset="0"/>
                            <a:ea typeface="微软雅黑 Light" panose="020B0502040204020203" pitchFamily="34" charset="-122"/>
                            <a:cs typeface="微软雅黑 Light" panose="020B0502040204020203" pitchFamily="34" charset="-122"/>
                          </a:rPr>
                          <m:t>𝑛</m:t>
                        </m:r>
                        <m:r>
                          <a:rPr lang="en-US" altLang="zh-CN" sz="2000" dirty="0">
                            <a:latin typeface="Cambria Math" panose="02040503050406030204" pitchFamily="18" charset="0"/>
                            <a:ea typeface="微软雅黑 Light" panose="020B0502040204020203" pitchFamily="34" charset="-122"/>
                            <a:cs typeface="微软雅黑 Light" panose="020B0502040204020203" pitchFamily="34" charset="-122"/>
                          </a:rPr>
                          <m:t>−</m:t>
                        </m:r>
                        <m:r>
                          <a:rPr lang="en-US" altLang="zh-CN" sz="2000" dirty="0">
                            <a:latin typeface="Cambria Math" panose="02040503050406030204" pitchFamily="18" charset="0"/>
                            <a:ea typeface="微软雅黑 Light" panose="020B0502040204020203" pitchFamily="34" charset="-122"/>
                            <a:cs typeface="微软雅黑 Light" panose="020B0502040204020203" pitchFamily="34" charset="-122"/>
                          </a:rPr>
                          <m:t>1</m:t>
                        </m:r>
                      </m:den>
                    </m:f>
                    <m:sSup>
                      <m:sSupPr>
                        <m:ctrlPr>
                          <a:rPr lang="en-US" altLang="zh-CN" sz="2000" i="1" dirty="0">
                            <a:latin typeface="Cambria Math" panose="02040503050406030204" pitchFamily="18" charset="0"/>
                            <a:ea typeface="微软雅黑 Light" panose="020B0502040204020203" pitchFamily="34" charset="-122"/>
                            <a:cs typeface="微软雅黑 Light" panose="020B0502040204020203" pitchFamily="34" charset="-122"/>
                          </a:rPr>
                        </m:ctrlPr>
                      </m:sSupPr>
                      <m:e>
                        <m:r>
                          <a:rPr lang="en-US" altLang="zh-CN" sz="2000" i="1" dirty="0">
                            <a:latin typeface="Cambria Math" panose="02040503050406030204" pitchFamily="18" charset="0"/>
                            <a:ea typeface="微软雅黑 Light" panose="020B0502040204020203" pitchFamily="34" charset="-122"/>
                            <a:cs typeface="微软雅黑 Light" panose="020B0502040204020203" pitchFamily="34" charset="-122"/>
                          </a:rPr>
                          <m:t>𝑋</m:t>
                        </m:r>
                      </m:e>
                      <m:sup>
                        <m:r>
                          <m:rPr>
                            <m:sty m:val="p"/>
                          </m:rPr>
                          <a:rPr lang="en-US" altLang="zh-CN" sz="2000" dirty="0">
                            <a:latin typeface="Cambria Math" panose="02040503050406030204" pitchFamily="18" charset="0"/>
                            <a:ea typeface="微软雅黑 Light" panose="020B0502040204020203" pitchFamily="34" charset="-122"/>
                            <a:cs typeface="微软雅黑 Light" panose="020B0502040204020203" pitchFamily="34" charset="-122"/>
                          </a:rPr>
                          <m:t>T</m:t>
                        </m:r>
                      </m:sup>
                    </m:sSup>
                    <m:r>
                      <a:rPr lang="en-US" altLang="zh-CN" sz="2000" i="1" dirty="0">
                        <a:latin typeface="Cambria Math" panose="02040503050406030204" pitchFamily="18" charset="0"/>
                        <a:ea typeface="微软雅黑 Light" panose="020B0502040204020203" pitchFamily="34" charset="-122"/>
                        <a:cs typeface="微软雅黑 Light" panose="020B0502040204020203" pitchFamily="34" charset="-122"/>
                      </a:rPr>
                      <m:t>𝑋</m:t>
                    </m:r>
                    <m:r>
                      <a:rPr lang="en-US" altLang="zh-CN" sz="2000" dirty="0">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，则</a:t>
                </a:r>
                <a:r>
                  <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rPr>
                  <a:t>PCA</a:t>
                </a: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的数学模型为</a:t>
                </a:r>
                <a:r>
                  <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rPr>
                  <a:t>:</a:t>
                </a:r>
                <a:endPar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endParaRPr>
              </a:p>
              <a:p>
                <a:pPr marL="0" indent="0">
                  <a:lnSpc>
                    <a:spcPct val="150000"/>
                  </a:lnSpc>
                  <a:buClr>
                    <a:srgbClr val="2965AB"/>
                  </a:buClr>
                  <a:buSzPct val="50000"/>
                  <a:buNone/>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                 </a:t>
                </a:r>
                <a14:m>
                  <m:oMath xmlns:m="http://schemas.openxmlformats.org/officeDocument/2006/math">
                    <m:func>
                      <m:funcPr>
                        <m:ctrlPr>
                          <a:rPr lang="en-US" altLang="zh-CN" sz="2000" i="1" smtClean="0">
                            <a:latin typeface="Cambria Math" panose="02040503050406030204" pitchFamily="18" charset="0"/>
                            <a:ea typeface="微软雅黑" panose="020B0503020204020204" pitchFamily="34" charset="-122"/>
                            <a:cs typeface="微软雅黑 Light" panose="020B0502040204020203" pitchFamily="34" charset="-122"/>
                          </a:rPr>
                        </m:ctrlPr>
                      </m:funcPr>
                      <m:fName>
                        <m:limLow>
                          <m:limLowPr>
                            <m:ctrlPr>
                              <a:rPr lang="en-US" altLang="zh-CN" sz="2000" i="1" smtClean="0">
                                <a:latin typeface="Cambria Math" panose="02040503050406030204" pitchFamily="18" charset="0"/>
                                <a:ea typeface="微软雅黑" panose="020B0503020204020204" pitchFamily="34" charset="-122"/>
                                <a:cs typeface="微软雅黑 Light" panose="020B0502040204020203" pitchFamily="34" charset="-122"/>
                              </a:rPr>
                            </m:ctrlPr>
                          </m:limLowPr>
                          <m:e>
                            <m:r>
                              <m:rPr>
                                <m:sty m:val="p"/>
                              </m:rPr>
                              <a:rPr lang="en-US" altLang="zh-CN" sz="2000" i="0" smtClean="0">
                                <a:latin typeface="Cambria Math" panose="02040503050406030204" pitchFamily="18" charset="0"/>
                                <a:ea typeface="微软雅黑" panose="020B0503020204020204" pitchFamily="34" charset="-122"/>
                                <a:cs typeface="微软雅黑 Light" panose="020B0502040204020203" pitchFamily="34" charset="-122"/>
                              </a:rPr>
                              <m:t>max</m:t>
                            </m:r>
                          </m:e>
                          <m:lim>
                            <m:r>
                              <a:rPr lang="en-US" altLang="zh-CN" sz="2000" b="0" i="1" smtClean="0">
                                <a:latin typeface="Cambria Math" panose="02040503050406030204" pitchFamily="18" charset="0"/>
                                <a:ea typeface="微软雅黑" panose="020B0503020204020204" pitchFamily="34" charset="-122"/>
                                <a:cs typeface="微软雅黑 Light" panose="020B0502040204020203" pitchFamily="34" charset="-122"/>
                              </a:rPr>
                              <m:t>𝑊</m:t>
                            </m:r>
                          </m:lim>
                        </m:limLow>
                      </m:fName>
                      <m:e>
                        <m:r>
                          <a:rPr lang="en-US" altLang="zh-CN" sz="2000" b="0" i="1" smtClean="0">
                            <a:latin typeface="Cambria Math" panose="02040503050406030204" pitchFamily="18" charset="0"/>
                            <a:ea typeface="微软雅黑" panose="020B0503020204020204" pitchFamily="34" charset="-122"/>
                            <a:cs typeface="微软雅黑 Light" panose="020B0502040204020203" pitchFamily="34" charset="-122"/>
                          </a:rPr>
                          <m:t>𝑡𝑟</m:t>
                        </m:r>
                        <m:r>
                          <a:rPr lang="en-US" altLang="zh-CN" sz="2000" b="0" i="1" smtClean="0">
                            <a:latin typeface="Cambria Math" panose="02040503050406030204" pitchFamily="18" charset="0"/>
                            <a:ea typeface="微软雅黑" panose="020B0503020204020204" pitchFamily="34" charset="-122"/>
                            <a:cs typeface="微软雅黑 Light" panose="020B0502040204020203" pitchFamily="34" charset="-122"/>
                          </a:rPr>
                          <m:t>(</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𝑊</m:t>
                            </m:r>
                          </m:e>
                          <m:sup>
                            <m:r>
                              <a:rPr lang="en-US" altLang="zh-CN" sz="2000" b="0" i="1" smtClean="0">
                                <a:latin typeface="Cambria Math" panose="02040503050406030204" pitchFamily="18" charset="0"/>
                                <a:ea typeface="微软雅黑" panose="020B0503020204020204" pitchFamily="34" charset="-122"/>
                              </a:rPr>
                              <m:t>𝑇</m:t>
                            </m:r>
                          </m:sup>
                        </m:sSup>
                        <m:r>
                          <m:rPr>
                            <m:sty m:val="p"/>
                          </m:rPr>
                          <a:rPr lang="el-GR" altLang="zh-CN" sz="2000" b="0" i="1" smtClean="0">
                            <a:latin typeface="Cambria Math" panose="02040503050406030204" pitchFamily="18" charset="0"/>
                            <a:ea typeface="Cambria Math" panose="02040503050406030204" pitchFamily="18" charset="0"/>
                          </a:rPr>
                          <m:t>Σ</m:t>
                        </m:r>
                        <m:r>
                          <a:rPr lang="en-US" altLang="zh-CN" sz="2000" b="0" i="1" smtClean="0">
                            <a:latin typeface="Cambria Math" panose="02040503050406030204" pitchFamily="18" charset="0"/>
                            <a:ea typeface="Cambria Math" panose="02040503050406030204" pitchFamily="18" charset="0"/>
                          </a:rPr>
                          <m:t>𝑊</m:t>
                        </m:r>
                        <m:r>
                          <a:rPr lang="en-US" altLang="zh-CN" sz="2000" b="0" i="1" smtClean="0">
                            <a:latin typeface="Cambria Math" panose="02040503050406030204" pitchFamily="18" charset="0"/>
                            <a:ea typeface="微软雅黑" panose="020B0503020204020204" pitchFamily="34" charset="-122"/>
                            <a:cs typeface="微软雅黑 Light" panose="020B0502040204020203" pitchFamily="34" charset="-122"/>
                          </a:rPr>
                          <m:t>)</m:t>
                        </m:r>
                      </m:e>
                    </m:func>
                  </m:oMath>
                </a14:m>
                <a:endPar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endParaRPr>
              </a:p>
              <a:p>
                <a:pPr marL="0" indent="0">
                  <a:lnSpc>
                    <a:spcPct val="150000"/>
                  </a:lnSpc>
                  <a:buClr>
                    <a:srgbClr val="2965AB"/>
                  </a:buClr>
                  <a:buSzPct val="50000"/>
                  <a:buNone/>
                </a:pPr>
                <a:r>
                  <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cs typeface="微软雅黑 Light" panose="020B0502040204020203" pitchFamily="34" charset="-122"/>
                      </a:rPr>
                      <m:t>𝑠</m:t>
                    </m:r>
                    <m:r>
                      <a:rPr lang="en-US" altLang="zh-CN" sz="2000" b="0" i="1" smtClean="0">
                        <a:latin typeface="Cambria Math" panose="02040503050406030204" pitchFamily="18" charset="0"/>
                        <a:ea typeface="微软雅黑" panose="020B0503020204020204" pitchFamily="34" charset="-122"/>
                        <a:cs typeface="微软雅黑 Light" panose="020B0502040204020203" pitchFamily="34" charset="-122"/>
                      </a:rPr>
                      <m:t>.</m:t>
                    </m:r>
                    <m:r>
                      <a:rPr lang="en-US" altLang="zh-CN" sz="2000" b="0" i="1" smtClean="0">
                        <a:latin typeface="Cambria Math" panose="02040503050406030204" pitchFamily="18" charset="0"/>
                        <a:ea typeface="微软雅黑" panose="020B0503020204020204" pitchFamily="34" charset="-122"/>
                        <a:cs typeface="微软雅黑 Light" panose="020B0502040204020203" pitchFamily="34" charset="-122"/>
                      </a:rPr>
                      <m:t>𝑡</m:t>
                    </m:r>
                    <m:r>
                      <a:rPr lang="en-US" altLang="zh-CN" sz="2000" b="0" i="1" smtClean="0">
                        <a:latin typeface="Cambria Math" panose="02040503050406030204" pitchFamily="18" charset="0"/>
                        <a:ea typeface="微软雅黑" panose="020B0503020204020204" pitchFamily="34" charset="-122"/>
                        <a:cs typeface="微软雅黑 Light" panose="020B0502040204020203" pitchFamily="34" charset="-122"/>
                      </a:rPr>
                      <m:t>.    </m:t>
                    </m:r>
                    <m:sSubSup>
                      <m:sSubSupPr>
                        <m:ctrlPr>
                          <a:rPr lang="en-US" altLang="zh-CN" sz="2000" b="0" i="1" smtClean="0">
                            <a:latin typeface="Cambria Math" panose="02040503050406030204" pitchFamily="18" charset="0"/>
                            <a:ea typeface="微软雅黑" panose="020B0503020204020204" pitchFamily="34" charset="-122"/>
                          </a:rPr>
                        </m:ctrlPr>
                      </m:sSubSupPr>
                      <m:e>
                        <m:r>
                          <a:rPr lang="zh-CN" altLang="en-US" sz="2000" b="0" i="1" smtClean="0">
                            <a:latin typeface="Cambria Math" panose="02040503050406030204" pitchFamily="18" charset="0"/>
                            <a:ea typeface="微软雅黑" panose="020B0503020204020204" pitchFamily="34" charset="-122"/>
                          </a:rPr>
                          <m:t>𝜔</m:t>
                        </m:r>
                      </m:e>
                      <m:sub>
                        <m:r>
                          <a:rPr lang="en-US" altLang="zh-CN" sz="2000" b="0" i="1" smtClean="0">
                            <a:latin typeface="Cambria Math" panose="02040503050406030204" pitchFamily="18" charset="0"/>
                            <a:ea typeface="微软雅黑" panose="020B0503020204020204" pitchFamily="34" charset="-122"/>
                          </a:rPr>
                          <m:t>𝑖</m:t>
                        </m:r>
                      </m:sub>
                      <m:sup>
                        <m:r>
                          <a:rPr lang="en-US" altLang="zh-CN" sz="2000" b="0" i="1" smtClean="0">
                            <a:latin typeface="Cambria Math" panose="02040503050406030204" pitchFamily="18" charset="0"/>
                            <a:ea typeface="微软雅黑" panose="020B0503020204020204" pitchFamily="34" charset="-122"/>
                          </a:rPr>
                          <m:t>𝑇</m:t>
                        </m:r>
                      </m:sup>
                    </m:sSubSup>
                    <m:sSub>
                      <m:sSubPr>
                        <m:ctrlPr>
                          <a:rPr lang="en-US" altLang="zh-CN" sz="2000" b="0" i="1" smtClean="0">
                            <a:latin typeface="Cambria Math" panose="02040503050406030204" pitchFamily="18" charset="0"/>
                            <a:ea typeface="微软雅黑" panose="020B0503020204020204" pitchFamily="34" charset="-122"/>
                          </a:rPr>
                        </m:ctrlPr>
                      </m:sSubPr>
                      <m:e>
                        <m:r>
                          <a:rPr lang="zh-CN" altLang="en-US" sz="2000" b="0" i="1" smtClean="0">
                            <a:latin typeface="Cambria Math" panose="02040503050406030204" pitchFamily="18" charset="0"/>
                            <a:ea typeface="微软雅黑" panose="020B0503020204020204" pitchFamily="34" charset="-122"/>
                          </a:rPr>
                          <m:t>𝜔</m:t>
                        </m:r>
                      </m:e>
                      <m:sub>
                        <m:r>
                          <a:rPr lang="en-US" altLang="zh-CN" sz="2000" b="0" i="1" smtClean="0">
                            <a:latin typeface="Cambria Math" panose="02040503050406030204" pitchFamily="18" charset="0"/>
                            <a:ea typeface="微软雅黑" panose="020B0503020204020204" pitchFamily="34" charset="-122"/>
                          </a:rPr>
                          <m:t>𝑖</m:t>
                        </m:r>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微软雅黑" panose="020B0503020204020204" pitchFamily="34" charset="-122"/>
                      </a:rPr>
                      <m:t>    </m:t>
                    </m:r>
                    <m: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2</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𝑙</m:t>
                    </m:r>
                    <m:r>
                      <a:rPr lang="en-US" altLang="zh-CN" sz="2000" b="0" i="1" smtClean="0">
                        <a:latin typeface="Cambria Math" panose="02040503050406030204" pitchFamily="18" charset="0"/>
                        <a:ea typeface="Cambria Math" panose="02040503050406030204" pitchFamily="18" charset="0"/>
                      </a:rPr>
                      <m:t>}</m:t>
                    </m:r>
                  </m:oMath>
                </a14:m>
                <a:endPar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endParaRPr>
              </a:p>
            </p:txBody>
          </p:sp>
        </mc:Choice>
        <mc:Fallback>
          <p:sp>
            <p:nvSpPr>
              <p:cNvPr id="5" name="Rectangle 3"/>
              <p:cNvSpPr txBox="1">
                <a:spLocks noRot="1" noChangeAspect="1" noMove="1" noResize="1" noEditPoints="1" noAdjustHandles="1" noChangeArrowheads="1" noChangeShapeType="1" noTextEdit="1"/>
              </p:cNvSpPr>
              <p:nvPr/>
            </p:nvSpPr>
            <p:spPr>
              <a:xfrm>
                <a:off x="2123728" y="915566"/>
                <a:ext cx="6696744" cy="4320480"/>
              </a:xfrm>
              <a:prstGeom prst="rect">
                <a:avLst/>
              </a:prstGeom>
              <a:blipFill rotWithShape="1">
                <a:blip r:embed="rId1"/>
                <a:stretch>
                  <a:fillRect l="-4" t="-12" r="5" b="11"/>
                </a:stretch>
              </a:blipFill>
            </p:spPr>
            <p:txBody>
              <a:bodyPr/>
              <a:lstStyle/>
              <a:p>
                <a:r>
                  <a:rPr lang="zh-CN" altLang="en-US">
                    <a:noFill/>
                  </a:rPr>
                  <a:t> </a:t>
                </a:r>
              </a:p>
            </p:txBody>
          </p:sp>
        </mc:Fallback>
      </mc:AlternateContent>
      <p:sp>
        <p:nvSpPr>
          <p:cNvPr id="7" name="文本占位符 1"/>
          <p:cNvSpPr txBox="1"/>
          <p:nvPr/>
        </p:nvSpPr>
        <p:spPr>
          <a:xfrm>
            <a:off x="1691680" y="0"/>
            <a:ext cx="7452320" cy="7715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的数学模型</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0"/>
            <a:ext cx="7452320" cy="7715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模型求解</a:t>
            </a:r>
            <a:endParaRPr kumimoji="1"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Rectangle 3"/>
              <p:cNvSpPr txBox="1">
                <a:spLocks noChangeArrowheads="1"/>
              </p:cNvSpPr>
              <p:nvPr/>
            </p:nvSpPr>
            <p:spPr>
              <a:xfrm>
                <a:off x="1835696" y="771550"/>
                <a:ext cx="7200800" cy="43719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665AB"/>
                  </a:buClr>
                  <a:buSzPct val="100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使用</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拉格朗日乘子法</a:t>
                </a: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将上述带约束的最优化问题转化为无约束的最优化问题，对应的拉格朗日函数为</a:t>
                </a:r>
                <a:endPar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endParaRPr>
              </a:p>
              <a:p>
                <a:pPr marL="0" indent="0">
                  <a:lnSpc>
                    <a:spcPct val="150000"/>
                  </a:lnSpc>
                  <a:buClr>
                    <a:srgbClr val="2665AB"/>
                  </a:buClr>
                  <a:buSzPct val="100000"/>
                  <a:buNone/>
                </a:pPr>
                <a:r>
                  <a:rPr lang="en-US" altLang="zh-CN" sz="2000" i="1"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latin typeface="Cambria Math" panose="02040503050406030204" pitchFamily="18" charset="0"/>
                        <a:ea typeface="微软雅黑" panose="020B0503020204020204" pitchFamily="34" charset="-122"/>
                      </a:rPr>
                      <m:t>𝐿</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𝑊</m:t>
                        </m:r>
                        <m:r>
                          <a:rPr lang="en-US" altLang="zh-CN" sz="2000" b="0" i="1" smtClean="0">
                            <a:latin typeface="Cambria Math" panose="02040503050406030204" pitchFamily="18" charset="0"/>
                            <a:ea typeface="微软雅黑" panose="020B0503020204020204" pitchFamily="34" charset="-122"/>
                          </a:rPr>
                          <m:t>,</m:t>
                        </m:r>
                        <m:r>
                          <a:rPr lang="zh-CN" altLang="en-US" sz="2000" b="0" i="1" smtClean="0">
                            <a:latin typeface="Cambria Math" panose="02040503050406030204" pitchFamily="18" charset="0"/>
                            <a:ea typeface="微软雅黑" panose="020B0503020204020204" pitchFamily="34" charset="-122"/>
                          </a:rPr>
                          <m:t>𝜆</m:t>
                        </m:r>
                      </m:e>
                    </m:d>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𝑡𝑟</m:t>
                    </m:r>
                    <m:d>
                      <m:dPr>
                        <m:ctrlPr>
                          <a:rPr lang="en-US" altLang="zh-CN" sz="2000" b="0" i="1" smtClean="0">
                            <a:latin typeface="Cambria Math" panose="02040503050406030204" pitchFamily="18" charset="0"/>
                            <a:ea typeface="微软雅黑" panose="020B0503020204020204" pitchFamily="34" charset="-122"/>
                          </a:rPr>
                        </m:ctrlPr>
                      </m:dPr>
                      <m:e>
                        <m:sSup>
                          <m:sSupPr>
                            <m:ctrlPr>
                              <a:rPr lang="en-US" altLang="zh-CN" sz="2000" i="1">
                                <a:latin typeface="Cambria Math" panose="02040503050406030204" pitchFamily="18" charset="0"/>
                                <a:ea typeface="微软雅黑" panose="020B0503020204020204" pitchFamily="34" charset="-122"/>
                              </a:rPr>
                            </m:ctrlPr>
                          </m:sSupPr>
                          <m:e>
                            <m:r>
                              <a:rPr lang="en-US" altLang="zh-CN" sz="2000" i="1">
                                <a:latin typeface="Cambria Math" panose="02040503050406030204" pitchFamily="18" charset="0"/>
                                <a:ea typeface="微软雅黑" panose="020B0503020204020204" pitchFamily="34" charset="-122"/>
                              </a:rPr>
                              <m:t>𝑊</m:t>
                            </m:r>
                          </m:e>
                          <m:sup>
                            <m:r>
                              <a:rPr lang="en-US" altLang="zh-CN" sz="2000" i="1">
                                <a:latin typeface="Cambria Math" panose="02040503050406030204" pitchFamily="18" charset="0"/>
                                <a:ea typeface="微软雅黑" panose="020B0503020204020204" pitchFamily="34" charset="-122"/>
                              </a:rPr>
                              <m:t>𝑇</m:t>
                            </m:r>
                          </m:sup>
                        </m:sSup>
                        <m:r>
                          <a:rPr lang="el-GR" altLang="zh-CN" sz="2000" b="1" i="1">
                            <a:latin typeface="Cambria Math" panose="02040503050406030204" pitchFamily="18" charset="0"/>
                            <a:ea typeface="Cambria Math" panose="02040503050406030204" pitchFamily="18" charset="0"/>
                          </a:rPr>
                          <m:t>𝜮</m:t>
                        </m:r>
                        <m:r>
                          <a:rPr lang="en-US" altLang="zh-CN" sz="2000" i="1">
                            <a:latin typeface="Cambria Math" panose="02040503050406030204" pitchFamily="18" charset="0"/>
                            <a:ea typeface="Cambria Math" panose="02040503050406030204" pitchFamily="18" charset="0"/>
                          </a:rPr>
                          <m:t>𝑊</m:t>
                        </m:r>
                      </m:e>
                    </m:d>
                    <m:r>
                      <a:rPr lang="en-US" altLang="zh-CN" sz="2000" b="0" i="1" smtClean="0">
                        <a:latin typeface="Cambria Math" panose="02040503050406030204" pitchFamily="18" charset="0"/>
                        <a:ea typeface="Cambria Math" panose="02040503050406030204" pitchFamily="18" charset="0"/>
                      </a:rPr>
                      <m:t>−</m:t>
                    </m:r>
                    <m:nary>
                      <m:naryPr>
                        <m:chr m:val="∑"/>
                        <m:ctrlPr>
                          <a:rPr lang="en-US" altLang="zh-CN" sz="2000" b="0" i="1" smtClean="0">
                            <a:latin typeface="Cambria Math" panose="02040503050406030204" pitchFamily="18" charset="0"/>
                            <a:ea typeface="Cambria Math" panose="02040503050406030204" pitchFamily="18" charset="0"/>
                          </a:rPr>
                        </m:ctrlPr>
                      </m:naryPr>
                      <m:sub>
                        <m:r>
                          <m:rPr>
                            <m:brk m:alnAt="23"/>
                          </m:rP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1</m:t>
                        </m:r>
                      </m:sub>
                      <m:sup>
                        <m:r>
                          <a:rPr lang="en-US" altLang="zh-CN" sz="2000" b="0" i="1" smtClean="0">
                            <a:latin typeface="Cambria Math" panose="02040503050406030204" pitchFamily="18" charset="0"/>
                            <a:ea typeface="Cambria Math" panose="02040503050406030204" pitchFamily="18" charset="0"/>
                          </a:rPr>
                          <m:t>𝑙</m:t>
                        </m:r>
                      </m:sup>
                      <m:e>
                        <m:sSub>
                          <m:sSubPr>
                            <m:ctrlPr>
                              <a:rPr lang="en-US" altLang="zh-CN" sz="2000" b="0" i="1" smtClean="0">
                                <a:latin typeface="Cambria Math" panose="02040503050406030204" pitchFamily="18" charset="0"/>
                                <a:ea typeface="Cambria Math" panose="02040503050406030204" pitchFamily="18" charset="0"/>
                              </a:rPr>
                            </m:ctrlPr>
                          </m:sSubPr>
                          <m:e>
                            <m:r>
                              <a:rPr lang="zh-CN" altLang="en-US" sz="2000" b="0" i="1" smtClean="0">
                                <a:latin typeface="Cambria Math" panose="02040503050406030204" pitchFamily="18" charset="0"/>
                                <a:ea typeface="Cambria Math" panose="02040503050406030204" pitchFamily="18" charset="0"/>
                              </a:rPr>
                              <m:t>𝜆</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b="1" i="1" smtClean="0">
                                <a:latin typeface="Cambria Math" panose="02040503050406030204" pitchFamily="18" charset="0"/>
                                <a:ea typeface="微软雅黑" panose="020B0503020204020204" pitchFamily="34" charset="-122"/>
                              </a:rPr>
                              <m:t>𝒘</m:t>
                            </m:r>
                          </m:e>
                          <m:sub>
                            <m:r>
                              <a:rPr lang="en-US" altLang="zh-CN" sz="2000" i="1">
                                <a:latin typeface="Cambria Math" panose="02040503050406030204" pitchFamily="18" charset="0"/>
                                <a:ea typeface="微软雅黑" panose="020B0503020204020204" pitchFamily="34" charset="-122"/>
                              </a:rPr>
                              <m:t>𝑖</m:t>
                            </m:r>
                          </m:sub>
                          <m:sup>
                            <m:r>
                              <a:rPr lang="en-US" altLang="zh-CN" sz="2000" i="1">
                                <a:latin typeface="Cambria Math" panose="02040503050406030204" pitchFamily="18" charset="0"/>
                                <a:ea typeface="微软雅黑" panose="020B0503020204020204" pitchFamily="34" charset="-122"/>
                              </a:rPr>
                              <m:t>𝑇</m:t>
                            </m:r>
                          </m:sup>
                        </m:sSubSup>
                        <m:sSub>
                          <m:sSubPr>
                            <m:ctrlP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ctrlPr>
                          </m:sSubPr>
                          <m:e>
                            <m: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t>𝒘</m:t>
                            </m:r>
                          </m:e>
                          <m:sub>
                            <m: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t>𝒊</m:t>
                            </m:r>
                          </m:sub>
                        </m:sSub>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r>
                          <a:rPr lang="en-US" altLang="zh-CN" sz="2000" b="0" i="1" smtClean="0">
                            <a:latin typeface="Cambria Math" panose="02040503050406030204" pitchFamily="18" charset="0"/>
                            <a:ea typeface="Cambria Math" panose="02040503050406030204" pitchFamily="18" charset="0"/>
                          </a:rPr>
                          <m:t>)</m:t>
                        </m:r>
                      </m:e>
                    </m:nary>
                  </m:oMath>
                </a14:m>
                <a:endParaRPr lang="en-US" altLang="zh-CN" sz="2000" i="1" dirty="0">
                  <a:latin typeface="微软雅黑" panose="020B0503020204020204" pitchFamily="34" charset="-122"/>
                  <a:ea typeface="微软雅黑" panose="020B0503020204020204" pitchFamily="34" charset="-122"/>
                </a:endParaRPr>
              </a:p>
              <a:p>
                <a:pPr marL="0" indent="0">
                  <a:lnSpc>
                    <a:spcPct val="100000"/>
                  </a:lnSpc>
                  <a:buClr>
                    <a:srgbClr val="2665AB"/>
                  </a:buClr>
                  <a:buSzPct val="100000"/>
                  <a:buNone/>
                </a:pPr>
                <a:r>
                  <a:rPr lang="zh-CN" altLang="en-US"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其中</a:t>
                </a:r>
                <a14:m>
                  <m:oMath xmlns:m="http://schemas.openxmlformats.org/officeDocument/2006/math">
                    <m:sSub>
                      <m:sSubPr>
                        <m:ctrlPr>
                          <a:rPr lang="en-US" altLang="zh-CN" sz="2000" i="1">
                            <a:latin typeface="Cambria Math" panose="02040503050406030204" pitchFamily="18" charset="0"/>
                            <a:ea typeface="微软雅黑 Light" panose="020B0502040204020203" pitchFamily="34" charset="-122"/>
                            <a:cs typeface="微软雅黑 Light" panose="020B0502040204020203" pitchFamily="34" charset="-122"/>
                          </a:rPr>
                        </m:ctrlPr>
                      </m:sSubPr>
                      <m:e>
                        <m:r>
                          <a:rPr lang="zh-CN" altLang="en-US" sz="2000">
                            <a:latin typeface="Cambria Math" panose="02040503050406030204" pitchFamily="18" charset="0"/>
                            <a:ea typeface="微软雅黑 Light" panose="020B0502040204020203" pitchFamily="34" charset="-122"/>
                            <a:cs typeface="微软雅黑 Light" panose="020B0502040204020203" pitchFamily="34" charset="-122"/>
                          </a:rPr>
                          <m:t> </m:t>
                        </m:r>
                        <m: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m:t>
                        </m:r>
                        <m:r>
                          <m:rPr>
                            <m:sty m:val="p"/>
                          </m:rP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λ</m:t>
                        </m:r>
                      </m:e>
                      <m:sub>
                        <m: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1</m:t>
                        </m:r>
                      </m:sub>
                    </m:sSub>
                    <m: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cs typeface="微软雅黑 Light" panose="020B0502040204020203" pitchFamily="34" charset="-122"/>
                          </a:rPr>
                        </m:ctrlPr>
                      </m:sSubPr>
                      <m:e>
                        <m:r>
                          <a:rPr lang="zh-CN" altLang="en-US" sz="2000">
                            <a:latin typeface="Cambria Math" panose="02040503050406030204" pitchFamily="18" charset="0"/>
                            <a:ea typeface="微软雅黑 Light" panose="020B0502040204020203" pitchFamily="34" charset="-122"/>
                            <a:cs typeface="微软雅黑 Light" panose="020B0502040204020203" pitchFamily="34" charset="-122"/>
                          </a:rPr>
                          <m:t> </m:t>
                        </m:r>
                        <m:r>
                          <m:rPr>
                            <m:sty m:val="p"/>
                          </m:rP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λ</m:t>
                        </m:r>
                      </m:e>
                      <m:sub>
                        <m: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2</m:t>
                        </m:r>
                      </m:sub>
                    </m:sSub>
                    <m: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m:t>
                    </m:r>
                    <m:sSub>
                      <m:sSubPr>
                        <m:ctrlPr>
                          <a:rPr lang="en-US" altLang="zh-CN" sz="2000" i="1">
                            <a:latin typeface="Cambria Math" panose="02040503050406030204" pitchFamily="18" charset="0"/>
                            <a:ea typeface="微软雅黑 Light" panose="020B0502040204020203" pitchFamily="34" charset="-122"/>
                            <a:cs typeface="微软雅黑 Light" panose="020B0502040204020203" pitchFamily="34" charset="-122"/>
                          </a:rPr>
                        </m:ctrlPr>
                      </m:sSubPr>
                      <m:e>
                        <m:r>
                          <a:rPr lang="zh-CN" altLang="en-US" sz="2000">
                            <a:latin typeface="Cambria Math" panose="02040503050406030204" pitchFamily="18" charset="0"/>
                            <a:ea typeface="微软雅黑 Light" panose="020B0502040204020203" pitchFamily="34" charset="-122"/>
                            <a:cs typeface="微软雅黑 Light" panose="020B0502040204020203" pitchFamily="34" charset="-122"/>
                          </a:rPr>
                          <m:t> </m:t>
                        </m:r>
                        <m:r>
                          <m:rPr>
                            <m:sty m:val="p"/>
                          </m:rP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λ</m:t>
                        </m:r>
                      </m:e>
                      <m:sub>
                        <m:r>
                          <m:rPr>
                            <m:sty m:val="p"/>
                          </m:rP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l</m:t>
                        </m:r>
                      </m:sub>
                    </m:sSub>
                    <m: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m:t>
                    </m:r>
                    <m:r>
                      <a:rPr lang="zh-CN" altLang="en-US" sz="2000">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为拉格朗日乘子，</a:t>
                </a:r>
                <a:r>
                  <a:rPr lang="en-US" altLang="zh-CN" sz="2000" dirty="0">
                    <a:ea typeface="微软雅黑" panose="020B0503020204020204" pitchFamily="34" charset="-122"/>
                  </a:rPr>
                  <a:t> </a:t>
                </a:r>
                <a14:m>
                  <m:oMath xmlns:m="http://schemas.openxmlformats.org/officeDocument/2006/math">
                    <m:sSub>
                      <m:sSubPr>
                        <m:ctrlP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ctrlPr>
                      </m:sSubPr>
                      <m:e>
                        <m: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t>𝒘</m:t>
                        </m:r>
                      </m:e>
                      <m:sub>
                        <m: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t>𝒊</m:t>
                        </m:r>
                      </m:sub>
                    </m:sSub>
                    <m:r>
                      <a:rPr lang="zh-CN" altLang="en-US" sz="2000">
                        <a:latin typeface="Cambria Math" panose="02040503050406030204" pitchFamily="18" charset="0"/>
                        <a:ea typeface="微软雅黑 Light" panose="020B0502040204020203" pitchFamily="34" charset="-122"/>
                        <a:cs typeface="微软雅黑 Light" panose="020B0502040204020203" pitchFamily="34" charset="-122"/>
                      </a:rPr>
                      <m:t>为矩阵</m:t>
                    </m:r>
                    <m:r>
                      <a:rPr lang="zh-CN" altLang="en-US" sz="2000">
                        <a:latin typeface="Cambria Math" panose="02040503050406030204" pitchFamily="18" charset="0"/>
                        <a:ea typeface="微软雅黑 Light" panose="020B0502040204020203" pitchFamily="34" charset="-122"/>
                        <a:cs typeface="微软雅黑 Light" panose="020B0502040204020203" pitchFamily="34" charset="-122"/>
                      </a:rPr>
                      <m:t> </m:t>
                    </m:r>
                    <m:r>
                      <a:rPr lang="en-US" altLang="zh-CN" sz="2000" b="0" i="1" dirty="0">
                        <a:latin typeface="Cambria Math" panose="02040503050406030204" pitchFamily="18" charset="0"/>
                        <a:ea typeface="微软雅黑 Light" panose="020B0502040204020203" pitchFamily="34" charset="-122"/>
                        <a:cs typeface="微软雅黑 Light" panose="020B0502040204020203" pitchFamily="34" charset="-122"/>
                      </a:rPr>
                      <m:t>𝑊</m:t>
                    </m:r>
                    <m:r>
                      <a:rPr lang="zh-CN" altLang="en-US" sz="2000" b="1" dirty="0">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第</a:t>
                </a:r>
                <a14:m>
                  <m:oMath xmlns:m="http://schemas.openxmlformats.org/officeDocument/2006/math">
                    <m:r>
                      <a:rPr lang="zh-CN" altLang="en-US" sz="2000" dirty="0">
                        <a:latin typeface="Cambria Math" panose="02040503050406030204" pitchFamily="18" charset="0"/>
                        <a:ea typeface="微软雅黑 Light" panose="020B0502040204020203" pitchFamily="34" charset="-122"/>
                        <a:cs typeface="微软雅黑 Light" panose="020B0502040204020203" pitchFamily="34" charset="-122"/>
                      </a:rPr>
                      <m:t> </m:t>
                    </m:r>
                    <m:r>
                      <a:rPr lang="en-US" altLang="zh-CN" sz="2000" i="1" dirty="0">
                        <a:latin typeface="Cambria Math" panose="02040503050406030204" pitchFamily="18" charset="0"/>
                        <a:ea typeface="微软雅黑 Light" panose="020B0502040204020203" pitchFamily="34" charset="-122"/>
                        <a:cs typeface="微软雅黑 Light" panose="020B0502040204020203" pitchFamily="34" charset="-122"/>
                      </a:rPr>
                      <m:t>𝑖</m:t>
                    </m:r>
                    <m:r>
                      <a:rPr lang="zh-CN" altLang="en-US" sz="2000" dirty="0">
                        <a:latin typeface="Cambria Math" panose="02040503050406030204" pitchFamily="18" charset="0"/>
                        <a:ea typeface="微软雅黑 Light" panose="020B0502040204020203" pitchFamily="34" charset="-122"/>
                        <a:cs typeface="微软雅黑 Light" panose="020B0502040204020203" pitchFamily="34" charset="-122"/>
                      </a:rPr>
                      <m:t> </m:t>
                    </m:r>
                    <m:r>
                      <a:rPr lang="zh-CN" altLang="en-US" sz="2000" dirty="0">
                        <a:latin typeface="Cambria Math" panose="02040503050406030204" pitchFamily="18" charset="0"/>
                        <a:ea typeface="微软雅黑 Light" panose="020B0502040204020203" pitchFamily="34" charset="-122"/>
                        <a:cs typeface="微软雅黑 Light" panose="020B0502040204020203" pitchFamily="34" charset="-122"/>
                      </a:rPr>
                      <m:t>列</m:t>
                    </m:r>
                  </m:oMath>
                </a14:m>
                <a:endPar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endParaRPr>
              </a:p>
              <a:p>
                <a:pPr>
                  <a:lnSpc>
                    <a:spcPct val="100000"/>
                  </a:lnSpc>
                  <a:buClr>
                    <a:srgbClr val="2665AB"/>
                  </a:buClr>
                  <a:buSzPct val="100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对</a:t>
                </a:r>
                <a14:m>
                  <m:oMath xmlns:m="http://schemas.openxmlformats.org/officeDocument/2006/math">
                    <m:sSub>
                      <m:sSubPr>
                        <m:ctrlPr>
                          <a:rPr lang="en-US" altLang="zh-CN" sz="2000" i="1">
                            <a:latin typeface="Cambria Math" panose="02040503050406030204" pitchFamily="18" charset="0"/>
                            <a:ea typeface="微软雅黑" panose="020B0503020204020204" pitchFamily="34" charset="-122"/>
                          </a:rPr>
                        </m:ctrlPr>
                      </m:sSubPr>
                      <m:e>
                        <m:r>
                          <a:rPr lang="zh-CN" altLang="en-US" sz="2000" i="1">
                            <a:latin typeface="Cambria Math" panose="02040503050406030204" pitchFamily="18" charset="0"/>
                            <a:ea typeface="微软雅黑" panose="020B0503020204020204" pitchFamily="34" charset="-122"/>
                          </a:rPr>
                          <m:t>𝜔</m:t>
                        </m:r>
                      </m:e>
                      <m:sub>
                        <m:r>
                          <a:rPr lang="en-US" altLang="zh-CN" sz="2000" i="1">
                            <a:latin typeface="Cambria Math" panose="02040503050406030204" pitchFamily="18" charset="0"/>
                            <a:ea typeface="微软雅黑" panose="020B0503020204020204" pitchFamily="34" charset="-122"/>
                          </a:rPr>
                          <m:t>𝑖</m:t>
                        </m:r>
                      </m:sub>
                    </m:sSub>
                    <m:r>
                      <a:rPr lang="zh-CN" altLang="en-US" sz="2000">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求偏导并令导数为零，有</a:t>
                </a:r>
                <a:r>
                  <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rPr>
                  <a:t>:</a:t>
                </a:r>
                <a:endPar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endParaRPr>
              </a:p>
              <a:p>
                <a:pPr marL="0" indent="0" algn="ctr">
                  <a:lnSpc>
                    <a:spcPct val="100000"/>
                  </a:lnSpc>
                  <a:buClr>
                    <a:srgbClr val="2665AB"/>
                  </a:buClr>
                  <a:buSzPct val="100000"/>
                  <a:buNone/>
                </a:pPr>
                <a14:m>
                  <m:oMathPara xmlns:m="http://schemas.openxmlformats.org/officeDocument/2006/math">
                    <m:oMathParaPr>
                      <m:jc m:val="centerGroup"/>
                    </m:oMathParaPr>
                    <m:oMath xmlns:m="http://schemas.openxmlformats.org/officeDocument/2006/math">
                      <m:nary>
                        <m:naryPr>
                          <m:chr m:val="∑"/>
                          <m:supHide m:val="on"/>
                          <m:ctrlPr>
                            <a:rPr lang="en-US" altLang="zh-CN" sz="2000" i="1" smtClean="0">
                              <a:latin typeface="Cambria Math" panose="02040503050406030204" pitchFamily="18" charset="0"/>
                              <a:ea typeface="微软雅黑" panose="020B0503020204020204" pitchFamily="34" charset="-122"/>
                            </a:rPr>
                          </m:ctrlPr>
                        </m:naryPr>
                        <m:sub>
                          <m:r>
                            <m:rPr>
                              <m:brk m:alnAt="7"/>
                            </m:rPr>
                            <a:rPr lang="en-US" altLang="zh-CN" sz="2000" b="0" i="1" smtClean="0">
                              <a:latin typeface="Cambria Math" panose="02040503050406030204" pitchFamily="18" charset="0"/>
                              <a:ea typeface="微软雅黑" panose="020B0503020204020204" pitchFamily="34" charset="-122"/>
                            </a:rPr>
                            <m:t>𝑖</m:t>
                          </m:r>
                        </m:sub>
                        <m:sup/>
                        <m:e>
                          <m:sSub>
                            <m:sSubPr>
                              <m:ctrlP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ctrlPr>
                            </m:sSubPr>
                            <m:e>
                              <m: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t>𝒘</m:t>
                              </m:r>
                            </m:e>
                            <m:sub>
                              <m: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t>𝒊</m:t>
                              </m:r>
                            </m:sub>
                          </m:sSub>
                        </m:e>
                      </m:nary>
                      <m:r>
                        <a:rPr lang="en-US" altLang="zh-CN" sz="2000" b="0" i="1" smtClean="0">
                          <a:latin typeface="Cambria Math" panose="02040503050406030204" pitchFamily="18" charset="0"/>
                          <a:ea typeface="微软雅黑" panose="020B0503020204020204" pitchFamily="34" charset="-122"/>
                        </a:rPr>
                        <m:t>=</m:t>
                      </m:r>
                      <m:sSub>
                        <m:sSubPr>
                          <m:ctrlPr>
                            <a:rPr lang="en-US" altLang="zh-CN" sz="2000" i="1">
                              <a:latin typeface="Cambria Math" panose="02040503050406030204" pitchFamily="18" charset="0"/>
                              <a:ea typeface="Cambria Math" panose="02040503050406030204" pitchFamily="18" charset="0"/>
                            </a:rPr>
                          </m:ctrlPr>
                        </m:sSubPr>
                        <m:e>
                          <m:r>
                            <a:rPr lang="zh-CN" altLang="en-US" sz="2000" i="1">
                              <a:latin typeface="Cambria Math" panose="02040503050406030204" pitchFamily="18" charset="0"/>
                              <a:ea typeface="Cambria Math" panose="02040503050406030204" pitchFamily="18" charset="0"/>
                            </a:rPr>
                            <m:t>𝜆</m:t>
                          </m:r>
                        </m:e>
                        <m:sub>
                          <m:r>
                            <a:rPr lang="en-US" altLang="zh-CN" sz="2000" i="1">
                              <a:latin typeface="Cambria Math" panose="02040503050406030204" pitchFamily="18" charset="0"/>
                              <a:ea typeface="Cambria Math" panose="02040503050406030204" pitchFamily="18" charset="0"/>
                            </a:rPr>
                            <m:t>𝑖</m:t>
                          </m:r>
                        </m:sub>
                      </m:sSub>
                      <m:sSub>
                        <m:sSubPr>
                          <m:ctrlP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ctrlPr>
                        </m:sSubPr>
                        <m:e>
                          <m: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t>𝒘</m:t>
                          </m:r>
                        </m:e>
                        <m:sub>
                          <m: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t>𝒊</m:t>
                          </m:r>
                        </m:sub>
                      </m:sSub>
                    </m:oMath>
                  </m:oMathPara>
                </a14:m>
                <a:endParaRPr lang="en-US" altLang="zh-CN" sz="2000" dirty="0">
                  <a:latin typeface="微软雅黑" panose="020B0503020204020204" pitchFamily="34" charset="-122"/>
                  <a:ea typeface="微软雅黑" panose="020B0503020204020204" pitchFamily="34" charset="-122"/>
                </a:endParaRPr>
              </a:p>
              <a:p>
                <a:pPr>
                  <a:lnSpc>
                    <a:spcPct val="100000"/>
                  </a:lnSpc>
                  <a:buClr>
                    <a:srgbClr val="2665AB"/>
                  </a:buClr>
                  <a:buSzPct val="1000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即我们要求的转换矩阵</a:t>
                </a:r>
                <a14:m>
                  <m:oMath xmlns:m="http://schemas.openxmlformats.org/officeDocument/2006/math">
                    <m:r>
                      <a:rPr lang="en-US" altLang="zh-CN" sz="2000" i="1" dirty="0">
                        <a:latin typeface="Cambria Math" panose="02040503050406030204" pitchFamily="18" charset="0"/>
                        <a:ea typeface="微软雅黑 Light" panose="020B0502040204020203" pitchFamily="34" charset="-122"/>
                        <a:cs typeface="微软雅黑 Light" panose="020B0502040204020203" pitchFamily="34" charset="-122"/>
                      </a:rPr>
                      <m:t>𝑊</m:t>
                    </m:r>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的每一个列向量</a:t>
                </a:r>
                <a14:m>
                  <m:oMath xmlns:m="http://schemas.openxmlformats.org/officeDocument/2006/math">
                    <m:sSub>
                      <m:sSubPr>
                        <m:ctrlP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ctrlPr>
                      </m:sSubPr>
                      <m:e>
                        <m: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t>𝒘</m:t>
                        </m:r>
                      </m:e>
                      <m:sub>
                        <m: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t>𝒊</m:t>
                        </m:r>
                      </m:sub>
                    </m:sSub>
                    <m:r>
                      <a:rPr lang="zh-CN" altLang="en-US" sz="2000" i="1">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都是数据</a:t>
                </a:r>
                <a14:m>
                  <m:oMath xmlns:m="http://schemas.openxmlformats.org/officeDocument/2006/math">
                    <m:r>
                      <a:rPr lang="zh-CN" altLang="en-US" sz="2000">
                        <a:latin typeface="Cambria Math" panose="02040503050406030204" pitchFamily="18" charset="0"/>
                        <a:ea typeface="微软雅黑 Light" panose="020B0502040204020203" pitchFamily="34" charset="-122"/>
                        <a:cs typeface="微软雅黑 Light" panose="020B0502040204020203" pitchFamily="34" charset="-122"/>
                      </a:rPr>
                      <m:t> </m:t>
                    </m:r>
                    <m:r>
                      <a:rPr lang="en-US" altLang="zh-CN" sz="2000" b="1">
                        <a:latin typeface="Cambria Math" panose="02040503050406030204" pitchFamily="18" charset="0"/>
                        <a:ea typeface="微软雅黑 Light" panose="020B0502040204020203" pitchFamily="34" charset="-122"/>
                        <a:cs typeface="微软雅黑 Light" panose="020B0502040204020203" pitchFamily="34" charset="-122"/>
                      </a:rPr>
                      <m:t>𝐗</m:t>
                    </m:r>
                    <m:r>
                      <a:rPr lang="zh-CN" altLang="en-US" sz="2000" b="1">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的协方差矩阵</a:t>
                </a:r>
                <a14:m>
                  <m:oMath xmlns:m="http://schemas.openxmlformats.org/officeDocument/2006/math">
                    <m:r>
                      <a:rPr lang="zh-CN" altLang="en-US" sz="2000" dirty="0">
                        <a:latin typeface="Cambria Math" panose="02040503050406030204" pitchFamily="18" charset="0"/>
                        <a:ea typeface="微软雅黑 Light" panose="020B0502040204020203" pitchFamily="34" charset="-122"/>
                        <a:cs typeface="微软雅黑 Light" panose="020B0502040204020203" pitchFamily="34" charset="-122"/>
                      </a:rPr>
                      <m:t> </m:t>
                    </m:r>
                    <m:r>
                      <a:rPr lang="en-US" altLang="zh-CN" sz="2000" b="1" dirty="0">
                        <a:latin typeface="Cambria Math" panose="02040503050406030204" pitchFamily="18" charset="0"/>
                        <a:ea typeface="微软雅黑 Light" panose="020B0502040204020203" pitchFamily="34" charset="-122"/>
                        <a:cs typeface="微软雅黑 Light" panose="020B0502040204020203" pitchFamily="34" charset="-122"/>
                      </a:rPr>
                      <m:t>𝚺</m:t>
                    </m:r>
                    <m:r>
                      <a:rPr lang="zh-CN" altLang="en-US" sz="2000" dirty="0">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的特征向量，而</a:t>
                </a:r>
                <a14:m>
                  <m:oMath xmlns:m="http://schemas.openxmlformats.org/officeDocument/2006/math">
                    <m:r>
                      <a:rPr lang="zh-CN" altLang="en-US" sz="2000">
                        <a:latin typeface="Cambria Math" panose="02040503050406030204" pitchFamily="18" charset="0"/>
                        <a:ea typeface="微软雅黑 Light" panose="020B0502040204020203" pitchFamily="34" charset="-122"/>
                        <a:cs typeface="微软雅黑 Light" panose="020B0502040204020203" pitchFamily="34" charset="-122"/>
                      </a:rPr>
                      <m:t> </m:t>
                    </m:r>
                    <m:sSub>
                      <m:sSubPr>
                        <m:ctrlPr>
                          <a:rPr lang="en-US" altLang="zh-CN" sz="2000" i="1">
                            <a:latin typeface="Cambria Math" panose="02040503050406030204" pitchFamily="18" charset="0"/>
                            <a:ea typeface="微软雅黑 Light" panose="020B0502040204020203" pitchFamily="34" charset="-122"/>
                            <a:cs typeface="微软雅黑 Light" panose="020B0502040204020203" pitchFamily="34" charset="-122"/>
                          </a:rPr>
                        </m:ctrlPr>
                      </m:sSubPr>
                      <m:e>
                        <m:r>
                          <m:rPr>
                            <m:sty m:val="p"/>
                          </m:rP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λ</m:t>
                        </m:r>
                      </m:e>
                      <m:sub>
                        <m:r>
                          <m:rPr>
                            <m:sty m:val="p"/>
                          </m:rPr>
                          <a:rPr lang="en-US" altLang="zh-CN" sz="2000">
                            <a:latin typeface="Cambria Math" panose="02040503050406030204" pitchFamily="18" charset="0"/>
                            <a:ea typeface="微软雅黑 Light" panose="020B0502040204020203" pitchFamily="34" charset="-122"/>
                            <a:cs typeface="微软雅黑 Light" panose="020B0502040204020203" pitchFamily="34" charset="-122"/>
                          </a:rPr>
                          <m:t>i</m:t>
                        </m:r>
                      </m:sub>
                    </m:sSub>
                    <m:r>
                      <a:rPr lang="zh-CN" altLang="en-US" sz="2000">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为对应的特征值</a:t>
                </a:r>
                <a:endPar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endParaRPr>
              </a:p>
              <a:p>
                <a:pPr>
                  <a:lnSpc>
                    <a:spcPct val="150000"/>
                  </a:lnSpc>
                  <a:buClr>
                    <a:schemeClr val="tx1"/>
                  </a:buClr>
                  <a:buSzPct val="100000"/>
                  <a:buFont typeface="Arial" panose="020B0604020202020204" pitchFamily="34" charset="0"/>
                  <a:buChar char="•"/>
                </a:pPr>
                <a:endParaRPr lang="zh-CN" altLang="en-US" sz="2000" dirty="0">
                  <a:latin typeface="微软雅黑" panose="020B0503020204020204" pitchFamily="34" charset="-122"/>
                  <a:ea typeface="微软雅黑" panose="020B0503020204020204" pitchFamily="34" charset="-122"/>
                </a:endParaRPr>
              </a:p>
            </p:txBody>
          </p:sp>
        </mc:Choice>
        <mc:Fallback>
          <p:sp>
            <p:nvSpPr>
              <p:cNvPr id="5" name="Rectangle 3"/>
              <p:cNvSpPr txBox="1">
                <a:spLocks noRot="1" noChangeAspect="1" noMove="1" noResize="1" noEditPoints="1" noAdjustHandles="1" noChangeArrowheads="1" noChangeShapeType="1" noTextEdit="1"/>
              </p:cNvSpPr>
              <p:nvPr/>
            </p:nvSpPr>
            <p:spPr>
              <a:xfrm>
                <a:off x="1835696" y="771550"/>
                <a:ext cx="7200800" cy="4371950"/>
              </a:xfrm>
              <a:prstGeom prst="rect">
                <a:avLst/>
              </a:prstGeom>
              <a:blipFill rotWithShape="1">
                <a:blip r:embed="rId1"/>
                <a:stretch>
                  <a:fillRect l="-8" t="-1" r="6" b="-4648"/>
                </a:stretch>
              </a:blipFill>
            </p:spPr>
            <p:txBody>
              <a:bodyPr/>
              <a:lstStyle/>
              <a:p>
                <a:r>
                  <a:rPr lang="zh-CN" altLang="en-US">
                    <a:noFill/>
                  </a:rPr>
                  <a:t> </a:t>
                </a:r>
              </a:p>
            </p:txBody>
          </p:sp>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3"/>
              <p:cNvSpPr txBox="1">
                <a:spLocks noChangeArrowheads="1"/>
              </p:cNvSpPr>
              <p:nvPr/>
            </p:nvSpPr>
            <p:spPr>
              <a:xfrm>
                <a:off x="1907704" y="915566"/>
                <a:ext cx="7128792" cy="4104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0074C7"/>
                  </a:buClr>
                  <a:buSzPct val="100000"/>
                  <a:buFont typeface="Arial" panose="020B0604020202020204" pitchFamily="34" charset="0"/>
                  <a:buChar char="•"/>
                </a:pPr>
                <a:r>
                  <a:rPr lang="zh-CN" altLang="en-US" sz="2000" dirty="0"/>
                  <a:t>由</a:t>
                </a:r>
                <a14:m>
                  <m:oMath xmlns:m="http://schemas.openxmlformats.org/officeDocument/2006/math">
                    <m:r>
                      <a:rPr lang="en-US" altLang="zh-CN" sz="2000" b="1" i="1" dirty="0">
                        <a:latin typeface="Cambria Math" panose="02040503050406030204" pitchFamily="18" charset="0"/>
                      </a:rPr>
                      <m:t>𝜮</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panose="02040503050406030204" pitchFamily="18" charset="0"/>
                          </a:rPr>
                          <m:t>𝑖</m:t>
                        </m:r>
                      </m:sub>
                    </m:sSub>
                    <m:r>
                      <a:rPr lang="en-US" altLang="zh-CN" sz="2000" b="1" i="1">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𝑖</m:t>
                        </m:r>
                      </m:sub>
                    </m:sSub>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𝒘</m:t>
                        </m:r>
                      </m:e>
                      <m:sub>
                        <m:r>
                          <a:rPr lang="en-US" altLang="zh-CN" sz="2000" i="1">
                            <a:latin typeface="Cambria Math" panose="02040503050406030204" pitchFamily="18" charset="0"/>
                          </a:rPr>
                          <m:t>𝑖</m:t>
                        </m:r>
                      </m:sub>
                    </m:sSub>
                  </m:oMath>
                </a14:m>
                <a:r>
                  <a:rPr lang="zh-CN" altLang="en-US" sz="2000" dirty="0"/>
                  <a:t>，且</a:t>
                </a:r>
                <a14:m>
                  <m:oMath xmlns:m="http://schemas.openxmlformats.org/officeDocument/2006/math">
                    <m:r>
                      <a:rPr lang="zh-CN" altLang="en-US" sz="2000" dirty="0">
                        <a:latin typeface="Cambria Math" panose="02040503050406030204" pitchFamily="18" charset="0"/>
                      </a:rPr>
                      <m:t> </m:t>
                    </m:r>
                    <m:r>
                      <m:rPr>
                        <m:sty m:val="p"/>
                      </m:rPr>
                      <a:rPr lang="en-US" altLang="zh-CN" sz="2000" dirty="0">
                        <a:latin typeface="Cambria Math" panose="02040503050406030204" pitchFamily="18" charset="0"/>
                      </a:rPr>
                      <m:t>tr</m:t>
                    </m:r>
                    <m:d>
                      <m:dPr>
                        <m:ctrlPr>
                          <a:rPr lang="en-US" altLang="zh-CN" sz="2000" i="1" dirty="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𝑊</m:t>
                            </m:r>
                          </m:e>
                          <m:sup>
                            <m:r>
                              <a:rPr lang="en-US" altLang="zh-CN" sz="2000" i="1" dirty="0">
                                <a:latin typeface="Cambria Math" panose="02040503050406030204" pitchFamily="18" charset="0"/>
                              </a:rPr>
                              <m:t>𝑇</m:t>
                            </m:r>
                          </m:sup>
                        </m:sSup>
                        <m:r>
                          <a:rPr lang="en-US" altLang="zh-CN" sz="2000" b="1" i="1" dirty="0">
                            <a:latin typeface="Cambria Math" panose="02040503050406030204" pitchFamily="18" charset="0"/>
                          </a:rPr>
                          <m:t>𝜮</m:t>
                        </m:r>
                        <m:r>
                          <a:rPr lang="en-US" altLang="zh-CN" sz="2000" i="1" dirty="0">
                            <a:latin typeface="Cambria Math" panose="02040503050406030204" pitchFamily="18" charset="0"/>
                          </a:rPr>
                          <m:t>𝑊</m:t>
                        </m:r>
                      </m:e>
                    </m:d>
                    <m:r>
                      <a:rPr lang="en-US" altLang="zh-CN" sz="2000" dirty="0">
                        <a:latin typeface="Cambria Math" panose="02040503050406030204" pitchFamily="18" charset="0"/>
                      </a:rPr>
                      <m:t>=</m:t>
                    </m:r>
                    <m:nary>
                      <m:naryPr>
                        <m:chr m:val="∑"/>
                        <m:ctrlPr>
                          <a:rPr lang="en-US" altLang="zh-CN" sz="2000" i="1" dirty="0">
                            <a:latin typeface="Cambria Math" panose="02040503050406030204" pitchFamily="18" charset="0"/>
                          </a:rPr>
                        </m:ctrlPr>
                      </m:naryPr>
                      <m:sub>
                        <m:r>
                          <a:rPr lang="en-US" altLang="zh-CN" sz="2000" i="1" dirty="0">
                            <a:latin typeface="Cambria Math" panose="02040503050406030204" pitchFamily="18" charset="0"/>
                          </a:rPr>
                          <m:t>𝑖</m:t>
                        </m:r>
                        <m:r>
                          <a:rPr lang="en-US" altLang="zh-CN" sz="2000" i="1" dirty="0">
                            <a:latin typeface="Cambria Math" panose="02040503050406030204" pitchFamily="18" charset="0"/>
                          </a:rPr>
                          <m:t>=</m:t>
                        </m:r>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𝑙</m:t>
                        </m:r>
                      </m:sup>
                      <m:e>
                        <m:sSubSup>
                          <m:sSubSupPr>
                            <m:ctrlPr>
                              <a:rPr lang="en-US" altLang="zh-CN" sz="2000" i="1" dirty="0">
                                <a:latin typeface="Cambria Math" panose="02040503050406030204" pitchFamily="18" charset="0"/>
                              </a:rPr>
                            </m:ctrlPr>
                          </m:sSubSupPr>
                          <m:e>
                            <m:r>
                              <a:rPr lang="en-US" altLang="zh-CN" sz="2000" i="1" dirty="0">
                                <a:latin typeface="Cambria Math" panose="02040503050406030204" pitchFamily="18" charset="0"/>
                              </a:rPr>
                              <m:t>𝑤</m:t>
                            </m:r>
                          </m:e>
                          <m:sub>
                            <m:r>
                              <a:rPr lang="en-US" altLang="zh-CN" sz="2000" i="1" dirty="0">
                                <a:latin typeface="Cambria Math" panose="02040503050406030204" pitchFamily="18" charset="0"/>
                              </a:rPr>
                              <m:t>𝑖</m:t>
                            </m:r>
                          </m:sub>
                          <m:sup>
                            <m:r>
                              <a:rPr lang="en-US" altLang="zh-CN" sz="2000" i="1" dirty="0">
                                <a:latin typeface="Cambria Math" panose="02040503050406030204" pitchFamily="18" charset="0"/>
                              </a:rPr>
                              <m:t>𝑇</m:t>
                            </m:r>
                          </m:sup>
                        </m:sSubSup>
                        <m:r>
                          <a:rPr lang="en-US" altLang="zh-CN" sz="2000" b="1" i="1" dirty="0">
                            <a:latin typeface="Cambria Math" panose="02040503050406030204" pitchFamily="18" charset="0"/>
                          </a:rPr>
                          <m:t>𝜮</m:t>
                        </m:r>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𝑤</m:t>
                            </m:r>
                          </m:e>
                          <m:sub>
                            <m:r>
                              <a:rPr lang="en-US" altLang="zh-CN" sz="2000" i="1" dirty="0">
                                <a:latin typeface="Cambria Math" panose="02040503050406030204" pitchFamily="18" charset="0"/>
                              </a:rPr>
                              <m:t>𝑖</m:t>
                            </m:r>
                          </m:sub>
                        </m:sSub>
                      </m:e>
                    </m:nary>
                  </m:oMath>
                </a14:m>
                <a:r>
                  <a:rPr lang="zh-CN" altLang="en-US" sz="2000" dirty="0"/>
                  <a:t>，有</a:t>
                </a:r>
                <a:endParaRPr lang="en-US" altLang="zh-CN" sz="2000" dirty="0"/>
              </a:p>
              <a:p>
                <a:pPr marL="0" indent="0">
                  <a:lnSpc>
                    <a:spcPct val="100000"/>
                  </a:lnSpc>
                  <a:buClr>
                    <a:srgbClr val="0074C7"/>
                  </a:buClr>
                  <a:buSzPct val="100000"/>
                  <a:buNone/>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𝑡𝑟</m:t>
                      </m:r>
                      <m:d>
                        <m:dPr>
                          <m:ctrlPr>
                            <a:rPr lang="en-US" altLang="zh-CN" sz="2000" b="0" i="1" smtClean="0">
                              <a:latin typeface="Cambria Math" panose="02040503050406030204" pitchFamily="18" charset="0"/>
                            </a:rPr>
                          </m:ctrlPr>
                        </m:dPr>
                        <m:e>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𝑊</m:t>
                              </m:r>
                            </m:e>
                            <m:sup>
                              <m:r>
                                <a:rPr lang="en-US" altLang="zh-CN" sz="2000" i="1" dirty="0">
                                  <a:latin typeface="Cambria Math" panose="02040503050406030204" pitchFamily="18" charset="0"/>
                                </a:rPr>
                                <m:t>𝑇</m:t>
                              </m:r>
                            </m:sup>
                          </m:sSup>
                          <m:r>
                            <a:rPr lang="en-US" altLang="zh-CN" sz="2000" b="1" i="1" dirty="0">
                              <a:latin typeface="Cambria Math" panose="02040503050406030204" pitchFamily="18" charset="0"/>
                            </a:rPr>
                            <m:t>𝜮</m:t>
                          </m:r>
                          <m:r>
                            <a:rPr lang="en-US" altLang="zh-CN" sz="2000" i="1" dirty="0">
                              <a:latin typeface="Cambria Math" panose="02040503050406030204" pitchFamily="18" charset="0"/>
                            </a:rPr>
                            <m:t>𝑊</m:t>
                          </m:r>
                        </m:e>
                      </m:d>
                      <m:r>
                        <a:rPr lang="en-US" altLang="zh-CN" sz="2000" b="0" i="1" smtClean="0">
                          <a:latin typeface="Cambria Math" panose="02040503050406030204" pitchFamily="18" charset="0"/>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𝑙</m:t>
                          </m:r>
                        </m:sup>
                        <m:e>
                          <m:sSub>
                            <m:sSubPr>
                              <m:ctrlPr>
                                <a:rPr lang="en-US" altLang="zh-CN" sz="2000" b="1" i="1">
                                  <a:latin typeface="Cambria Math" panose="02040503050406030204" pitchFamily="18" charset="0"/>
                                </a:rPr>
                              </m:ctrlPr>
                            </m:sSubPr>
                            <m:e>
                              <m:r>
                                <a:rPr lang="en-US" altLang="zh-CN" sz="2000" i="1">
                                  <a:latin typeface="Cambria Math" panose="02040503050406030204" pitchFamily="18" charset="0"/>
                                </a:rPr>
                                <m:t>𝜆</m:t>
                              </m:r>
                            </m:e>
                            <m:sub>
                              <m:r>
                                <a:rPr lang="en-US" altLang="zh-CN" sz="2000" i="1">
                                  <a:latin typeface="Cambria Math" panose="02040503050406030204" pitchFamily="18" charset="0"/>
                                </a:rPr>
                                <m:t>𝑖</m:t>
                              </m:r>
                            </m:sub>
                          </m:sSub>
                        </m:e>
                      </m:nary>
                    </m:oMath>
                  </m:oMathPara>
                </a14:m>
                <a:endParaRPr lang="en-US" altLang="zh-CN" sz="2000" dirty="0"/>
              </a:p>
              <a:p>
                <a:pPr>
                  <a:lnSpc>
                    <a:spcPct val="150000"/>
                  </a:lnSpc>
                  <a:buClr>
                    <a:srgbClr val="0074C7"/>
                  </a:buClr>
                  <a:buSzPct val="100000"/>
                  <a:buFont typeface="Arial" panose="020B0604020202020204" pitchFamily="34" charset="0"/>
                  <a:buChar char="•"/>
                </a:pPr>
                <a:r>
                  <a:rPr lang="zh-CN" altLang="en-US" sz="2000" dirty="0"/>
                  <a:t>故</a:t>
                </a:r>
                <a:r>
                  <a:rPr lang="en-US" altLang="zh-CN" sz="2000" dirty="0"/>
                  <a:t>PCA</a:t>
                </a:r>
                <a:r>
                  <a:rPr lang="zh-CN" altLang="en-US" sz="2000" dirty="0"/>
                  <a:t>最优化的方差等于原数据集 </a:t>
                </a:r>
                <a14:m>
                  <m:oMath xmlns:m="http://schemas.openxmlformats.org/officeDocument/2006/math">
                    <m:r>
                      <a:rPr lang="en-US" altLang="zh-CN" sz="2000" b="1">
                        <a:latin typeface="Cambria Math" panose="02040503050406030204" pitchFamily="18" charset="0"/>
                      </a:rPr>
                      <m:t>𝐗</m:t>
                    </m:r>
                    <m:r>
                      <a:rPr lang="zh-CN" altLang="en-US" sz="2000" b="1">
                        <a:latin typeface="Cambria Math" panose="02040503050406030204" pitchFamily="18" charset="0"/>
                      </a:rPr>
                      <m:t> </m:t>
                    </m:r>
                  </m:oMath>
                </a14:m>
                <a:r>
                  <a:rPr lang="zh-CN" altLang="en-US" sz="2000" dirty="0"/>
                  <a:t>的协方差矩阵的特征值之和</a:t>
                </a:r>
                <a:endParaRPr lang="en-US" altLang="zh-CN" sz="2000" dirty="0"/>
              </a:p>
              <a:p>
                <a:pPr>
                  <a:lnSpc>
                    <a:spcPct val="150000"/>
                  </a:lnSpc>
                  <a:buClr>
                    <a:srgbClr val="0074C7"/>
                  </a:buClr>
                  <a:buSzPct val="100000"/>
                  <a:buFont typeface="Arial" panose="020B0604020202020204" pitchFamily="34" charset="0"/>
                  <a:buChar char="•"/>
                </a:pPr>
                <a:r>
                  <a:rPr lang="zh-CN" altLang="en-US" sz="2000" dirty="0"/>
                  <a:t>要使上述方差最大，我们只要首先求得</a:t>
                </a:r>
                <a14:m>
                  <m:oMath xmlns:m="http://schemas.openxmlformats.org/officeDocument/2006/math">
                    <m:r>
                      <a:rPr lang="zh-CN" altLang="en-US" sz="2000" dirty="0">
                        <a:latin typeface="Cambria Math" panose="02040503050406030204" pitchFamily="18" charset="0"/>
                      </a:rPr>
                      <m:t> </m:t>
                    </m:r>
                    <m:r>
                      <a:rPr lang="en-US" altLang="zh-CN" sz="2000" b="1" i="1" dirty="0">
                        <a:latin typeface="Cambria Math" panose="02040503050406030204" pitchFamily="18" charset="0"/>
                      </a:rPr>
                      <m:t>𝜮</m:t>
                    </m:r>
                    <m:r>
                      <a:rPr lang="zh-CN" altLang="en-US" sz="2000" b="1" dirty="0">
                        <a:latin typeface="Cambria Math" panose="02040503050406030204" pitchFamily="18" charset="0"/>
                      </a:rPr>
                      <m:t> </m:t>
                    </m:r>
                  </m:oMath>
                </a14:m>
                <a:r>
                  <a:rPr lang="zh-CN" altLang="en-US" sz="2000" dirty="0"/>
                  <a:t>的特征向量和特征值，然后取最大的</a:t>
                </a:r>
                <a14:m>
                  <m:oMath xmlns:m="http://schemas.openxmlformats.org/officeDocument/2006/math">
                    <m:r>
                      <a:rPr lang="zh-CN" altLang="en-US" sz="2000">
                        <a:latin typeface="Cambria Math" panose="02040503050406030204" pitchFamily="18" charset="0"/>
                      </a:rPr>
                      <m:t> </m:t>
                    </m:r>
                    <m:r>
                      <a:rPr lang="en-US" altLang="zh-CN" sz="2000" i="1">
                        <a:latin typeface="Cambria Math" panose="02040503050406030204" pitchFamily="18" charset="0"/>
                      </a:rPr>
                      <m:t>𝑙</m:t>
                    </m:r>
                    <m:r>
                      <a:rPr lang="zh-CN" altLang="en-US" sz="2000" i="1">
                        <a:latin typeface="Cambria Math" panose="02040503050406030204" pitchFamily="18" charset="0"/>
                      </a:rPr>
                      <m:t> </m:t>
                    </m:r>
                  </m:oMath>
                </a14:m>
                <a:r>
                  <a:rPr lang="zh-CN" altLang="en-US" sz="2000" dirty="0"/>
                  <a:t>个特征值对应的特征向量组成转换矩阵</a:t>
                </a:r>
                <a14:m>
                  <m:oMath xmlns:m="http://schemas.openxmlformats.org/officeDocument/2006/math">
                    <m:r>
                      <a:rPr lang="zh-CN" altLang="en-US" sz="2000">
                        <a:latin typeface="Cambria Math" panose="02040503050406030204" pitchFamily="18" charset="0"/>
                      </a:rPr>
                      <m:t> </m:t>
                    </m:r>
                    <m:r>
                      <a:rPr lang="en-US" altLang="zh-CN" sz="2000" b="1" i="1">
                        <a:latin typeface="Cambria Math" panose="02040503050406030204" pitchFamily="18" charset="0"/>
                      </a:rPr>
                      <m:t>𝑾</m:t>
                    </m:r>
                    <m:r>
                      <a:rPr lang="zh-CN" altLang="en-US" sz="2000" b="1">
                        <a:latin typeface="Cambria Math" panose="02040503050406030204" pitchFamily="18" charset="0"/>
                      </a:rPr>
                      <m:t> </m:t>
                    </m:r>
                  </m:oMath>
                </a14:m>
                <a:r>
                  <a:rPr lang="zh-CN" altLang="en-US" sz="2000" dirty="0"/>
                  <a:t>即可</a:t>
                </a:r>
                <a:endParaRPr lang="zh-CN" altLang="en-US" sz="2000" dirty="0"/>
              </a:p>
            </p:txBody>
          </p:sp>
        </mc:Choice>
        <mc:Fallback>
          <p:sp>
            <p:nvSpPr>
              <p:cNvPr id="5" name="Rectangle 3"/>
              <p:cNvSpPr txBox="1">
                <a:spLocks noRot="1" noChangeAspect="1" noMove="1" noResize="1" noEditPoints="1" noAdjustHandles="1" noChangeArrowheads="1" noChangeShapeType="1" noTextEdit="1"/>
              </p:cNvSpPr>
              <p:nvPr/>
            </p:nvSpPr>
            <p:spPr>
              <a:xfrm>
                <a:off x="1907704" y="915566"/>
                <a:ext cx="7128792" cy="4104456"/>
              </a:xfrm>
              <a:prstGeom prst="rect">
                <a:avLst/>
              </a:prstGeom>
              <a:blipFill rotWithShape="1">
                <a:blip r:embed="rId1"/>
                <a:stretch>
                  <a:fillRect l="-2" t="-13" r="6" b="8"/>
                </a:stretch>
              </a:blipFill>
            </p:spPr>
            <p:txBody>
              <a:bodyPr/>
              <a:lstStyle/>
              <a:p>
                <a:r>
                  <a:rPr lang="zh-CN" altLang="en-US">
                    <a:noFill/>
                  </a:rPr>
                  <a:t> </a:t>
                </a:r>
              </a:p>
            </p:txBody>
          </p:sp>
        </mc:Fallback>
      </mc:AlternateContent>
      <p:sp>
        <p:nvSpPr>
          <p:cNvPr id="6" name="文本占位符 1"/>
          <p:cNvSpPr txBox="1"/>
          <p:nvPr/>
        </p:nvSpPr>
        <p:spPr>
          <a:xfrm>
            <a:off x="1691680" y="0"/>
            <a:ext cx="7452320" cy="7715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模型求解</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194354"/>
            <a:ext cx="7452320" cy="397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算法步骤</a:t>
            </a:r>
            <a:endParaRPr kumimoji="1" lang="zh-CN" altLang="en-US"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63689" y="987574"/>
            <a:ext cx="7380311" cy="3096344"/>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217639"/>
            <a:ext cx="7452320" cy="397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小结</a:t>
            </a:r>
            <a:endParaRPr kumimoji="1"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Rectangle 3"/>
              <p:cNvSpPr txBox="1">
                <a:spLocks noChangeArrowheads="1"/>
              </p:cNvSpPr>
              <p:nvPr/>
            </p:nvSpPr>
            <p:spPr>
              <a:xfrm>
                <a:off x="1792634" y="843558"/>
                <a:ext cx="7243862" cy="39604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通过确定降维前后方差保留比例选择降维后的样本维数 𝑙 ，可预先设置一个方差比例阈值如</a:t>
                </a:r>
                <a:r>
                  <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rPr>
                  <a:t>90%</a:t>
                </a:r>
                <a:endPar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endParaRPr>
              </a:p>
              <a:p>
                <a:pPr marL="0" indent="0">
                  <a:lnSpc>
                    <a:spcPct val="100000"/>
                  </a:lnSpc>
                  <a:buClr>
                    <a:srgbClr val="2965AB"/>
                  </a:buClr>
                  <a:buSzPct val="50000"/>
                  <a:buNone/>
                </a:pPr>
                <a:r>
                  <a:rPr lang="en-US" altLang="zh-CN" sz="2000" b="0" dirty="0">
                    <a:ea typeface="微软雅黑" panose="020B0503020204020204" pitchFamily="34" charset="-122"/>
                  </a:rPr>
                  <a:t>                   </a:t>
                </a:r>
                <a14:m>
                  <m:oMath xmlns:m="http://schemas.openxmlformats.org/officeDocument/2006/math">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pitchFamily="18" charset="0"/>
                            <a:ea typeface="微软雅黑" panose="020B0503020204020204" pitchFamily="34" charset="-122"/>
                          </a:rPr>
                          <m:t>𝑣𝑎𝑟</m:t>
                        </m:r>
                      </m:e>
                      <m:sub>
                        <m:r>
                          <a:rPr lang="en-US" altLang="zh-CN" sz="2000" b="0" i="1" smtClean="0">
                            <a:latin typeface="Cambria Math" panose="02040503050406030204" pitchFamily="18" charset="0"/>
                            <a:ea typeface="微软雅黑" panose="020B0503020204020204" pitchFamily="34" charset="-122"/>
                          </a:rPr>
                          <m:t>𝑟𝑎𝑡𝑖𝑜</m:t>
                        </m:r>
                      </m:sub>
                    </m:sSub>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𝑙</m:t>
                        </m:r>
                      </m:e>
                    </m:d>
                    <m:r>
                      <a:rPr lang="en-US" altLang="zh-CN" sz="2000" b="0" i="1" smtClean="0">
                        <a:latin typeface="Cambria Math" panose="02040503050406030204" pitchFamily="18" charset="0"/>
                        <a:ea typeface="微软雅黑" panose="020B0503020204020204" pitchFamily="34" charset="-122"/>
                      </a:rPr>
                      <m:t>=</m:t>
                    </m:r>
                    <m:f>
                      <m:fPr>
                        <m:ctrlPr>
                          <a:rPr lang="en-US" altLang="zh-CN" sz="2000" b="0" i="1" smtClean="0">
                            <a:latin typeface="Cambria Math" panose="02040503050406030204" pitchFamily="18" charset="0"/>
                            <a:ea typeface="微软雅黑" panose="020B0503020204020204" pitchFamily="34" charset="-122"/>
                          </a:rPr>
                        </m:ctrlPr>
                      </m:fPr>
                      <m:num>
                        <m:nary>
                          <m:naryPr>
                            <m:chr m:val="∑"/>
                            <m:ctrlPr>
                              <a:rPr lang="en-US" altLang="zh-CN" sz="2000" b="0" i="1" smtClean="0">
                                <a:latin typeface="Cambria Math" panose="02040503050406030204" pitchFamily="18" charset="0"/>
                                <a:ea typeface="微软雅黑" panose="020B0503020204020204" pitchFamily="34" charset="-122"/>
                              </a:rPr>
                            </m:ctrlPr>
                          </m:naryPr>
                          <m:sub>
                            <m:r>
                              <m:rPr>
                                <m:brk m:alnAt="23"/>
                              </m:rPr>
                              <a:rPr lang="en-US" altLang="zh-CN" sz="2000" b="0" i="1" smtClean="0">
                                <a:latin typeface="Cambria Math" panose="02040503050406030204" pitchFamily="18" charset="0"/>
                                <a:ea typeface="微软雅黑" panose="020B0503020204020204" pitchFamily="34" charset="-122"/>
                              </a:rPr>
                              <m:t>𝑖</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sub>
                          <m:sup>
                            <m:r>
                              <a:rPr lang="en-US" altLang="zh-CN" sz="2000" b="0" i="1" smtClean="0">
                                <a:latin typeface="Cambria Math" panose="02040503050406030204" pitchFamily="18" charset="0"/>
                                <a:ea typeface="微软雅黑" panose="020B0503020204020204" pitchFamily="34" charset="-122"/>
                              </a:rPr>
                              <m:t>𝑙</m:t>
                            </m:r>
                          </m:sup>
                          <m:e>
                            <m:sSub>
                              <m:sSubPr>
                                <m:ctrlPr>
                                  <a:rPr lang="en-US" altLang="zh-CN" sz="2000" b="0" i="1" smtClean="0">
                                    <a:latin typeface="Cambria Math" panose="02040503050406030204" pitchFamily="18" charset="0"/>
                                    <a:ea typeface="微软雅黑" panose="020B0503020204020204" pitchFamily="34" charset="-122"/>
                                  </a:rPr>
                                </m:ctrlPr>
                              </m:sSubPr>
                              <m:e>
                                <m:r>
                                  <a:rPr lang="zh-CN" altLang="en-US" sz="2000" b="0" i="1" smtClean="0">
                                    <a:latin typeface="Cambria Math" panose="02040503050406030204" pitchFamily="18" charset="0"/>
                                    <a:ea typeface="微软雅黑" panose="020B0503020204020204" pitchFamily="34" charset="-122"/>
                                  </a:rPr>
                                  <m:t>𝜆</m:t>
                                </m:r>
                              </m:e>
                              <m:sub>
                                <m:r>
                                  <a:rPr lang="en-US" altLang="zh-CN" sz="2000" b="0" i="1" smtClean="0">
                                    <a:latin typeface="Cambria Math" panose="02040503050406030204" pitchFamily="18" charset="0"/>
                                    <a:ea typeface="微软雅黑" panose="020B0503020204020204" pitchFamily="34" charset="-122"/>
                                  </a:rPr>
                                  <m:t>𝑖</m:t>
                                </m:r>
                              </m:sub>
                            </m:sSub>
                          </m:e>
                        </m:nary>
                      </m:num>
                      <m:den>
                        <m:nary>
                          <m:naryPr>
                            <m:chr m:val="∑"/>
                            <m:ctrlPr>
                              <a:rPr lang="en-US" altLang="zh-CN" sz="2000" b="0" i="1" smtClean="0">
                                <a:latin typeface="Cambria Math" panose="02040503050406030204" pitchFamily="18" charset="0"/>
                                <a:ea typeface="微软雅黑" panose="020B0503020204020204" pitchFamily="34" charset="-122"/>
                              </a:rPr>
                            </m:ctrlPr>
                          </m:naryPr>
                          <m:sub>
                            <m:r>
                              <m:rPr>
                                <m:brk m:alnAt="23"/>
                              </m:rPr>
                              <a:rPr lang="en-US" altLang="zh-CN" sz="2000" b="0" i="1" smtClean="0">
                                <a:latin typeface="Cambria Math" panose="02040503050406030204" pitchFamily="18" charset="0"/>
                                <a:ea typeface="微软雅黑" panose="020B0503020204020204" pitchFamily="34" charset="-122"/>
                              </a:rPr>
                              <m:t>𝑗</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1</m:t>
                            </m:r>
                          </m:sub>
                          <m:sup>
                            <m:r>
                              <a:rPr lang="en-US" altLang="zh-CN" sz="2000" b="0" i="1" smtClean="0">
                                <a:latin typeface="Cambria Math" panose="02040503050406030204" pitchFamily="18" charset="0"/>
                                <a:ea typeface="微软雅黑" panose="020B0503020204020204" pitchFamily="34" charset="-122"/>
                              </a:rPr>
                              <m:t>𝑑</m:t>
                            </m:r>
                          </m:sup>
                          <m:e>
                            <m:sSub>
                              <m:sSubPr>
                                <m:ctrlPr>
                                  <a:rPr lang="en-US" altLang="zh-CN" sz="2000" b="0" i="1" smtClean="0">
                                    <a:latin typeface="Cambria Math" panose="02040503050406030204" pitchFamily="18" charset="0"/>
                                    <a:ea typeface="微软雅黑" panose="020B0503020204020204" pitchFamily="34" charset="-122"/>
                                  </a:rPr>
                                </m:ctrlPr>
                              </m:sSubPr>
                              <m:e>
                                <m:r>
                                  <a:rPr lang="zh-CN" altLang="en-US" sz="2000" b="0" i="1" smtClean="0">
                                    <a:latin typeface="Cambria Math" panose="02040503050406030204" pitchFamily="18" charset="0"/>
                                    <a:ea typeface="微软雅黑" panose="020B0503020204020204" pitchFamily="34" charset="-122"/>
                                  </a:rPr>
                                  <m:t>𝜆</m:t>
                                </m:r>
                              </m:e>
                              <m:sub>
                                <m:r>
                                  <a:rPr lang="en-US" altLang="zh-CN" sz="2000" b="0" i="1" smtClean="0">
                                    <a:latin typeface="Cambria Math" panose="02040503050406030204" pitchFamily="18" charset="0"/>
                                    <a:ea typeface="微软雅黑" panose="020B0503020204020204" pitchFamily="34" charset="-122"/>
                                  </a:rPr>
                                  <m:t>𝑗</m:t>
                                </m:r>
                              </m:sub>
                            </m:sSub>
                          </m:e>
                        </m:nary>
                      </m:den>
                    </m:f>
                  </m:oMath>
                </a14:m>
                <a:endParaRPr lang="en-US" altLang="zh-CN" sz="2000" dirty="0">
                  <a:latin typeface="微软雅黑" panose="020B0503020204020204" pitchFamily="34" charset="-122"/>
                  <a:ea typeface="微软雅黑" panose="020B0503020204020204" pitchFamily="34" charset="-122"/>
                </a:endParaRPr>
              </a:p>
              <a:p>
                <a:pPr>
                  <a:lnSpc>
                    <a:spcPct val="150000"/>
                  </a:lnSpc>
                  <a:buClr>
                    <a:srgbClr val="2965AB"/>
                  </a:buClr>
                  <a:buSzPct val="5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从数据重构角度来看，通过矩阵</a:t>
                </a:r>
                <a14:m>
                  <m:oMath xmlns:m="http://schemas.openxmlformats.org/officeDocument/2006/math">
                    <m:sSup>
                      <m:sSupPr>
                        <m:ctrlPr>
                          <a:rPr lang="en-US" altLang="zh-CN" sz="2000" b="1" i="1">
                            <a:latin typeface="Cambria Math" panose="02040503050406030204" pitchFamily="18" charset="0"/>
                            <a:ea typeface="微软雅黑 Light" panose="020B0502040204020203" pitchFamily="34" charset="-122"/>
                            <a:cs typeface="微软雅黑 Light" panose="020B0502040204020203" pitchFamily="34" charset="-122"/>
                          </a:rPr>
                        </m:ctrlPr>
                      </m:sSupPr>
                      <m:e>
                        <m:r>
                          <a:rPr lang="en-US" altLang="zh-CN" sz="2000" b="1">
                            <a:latin typeface="Cambria Math" panose="02040503050406030204" pitchFamily="18" charset="0"/>
                            <a:ea typeface="微软雅黑 Light" panose="020B0502040204020203" pitchFamily="34" charset="-122"/>
                            <a:cs typeface="微软雅黑 Light" panose="020B0502040204020203" pitchFamily="34" charset="-122"/>
                          </a:rPr>
                          <m:t>𝐖</m:t>
                        </m:r>
                      </m:e>
                      <m:sup>
                        <m:r>
                          <a:rPr lang="en-US" altLang="zh-CN" sz="2000" b="1">
                            <a:latin typeface="Cambria Math" panose="02040503050406030204" pitchFamily="18" charset="0"/>
                            <a:ea typeface="微软雅黑 Light" panose="020B0502040204020203" pitchFamily="34" charset="-122"/>
                            <a:cs typeface="微软雅黑 Light" panose="020B0502040204020203" pitchFamily="34" charset="-122"/>
                          </a:rPr>
                          <m:t>𝐓</m:t>
                        </m:r>
                      </m:sup>
                    </m:sSup>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从 </a:t>
                </a:r>
                <a:r>
                  <a:rPr lang="zh-CN" altLang="en-US" sz="2000" b="1" dirty="0">
                    <a:latin typeface="微软雅黑" panose="020B0503020204020204" pitchFamily="34" charset="-122"/>
                    <a:ea typeface="微软雅黑" panose="020B0503020204020204" pitchFamily="34" charset="-122"/>
                    <a:cs typeface="微软雅黑 Light" panose="020B0502040204020203" pitchFamily="34" charset="-122"/>
                  </a:rPr>
                  <a:t>𝐘</a:t>
                </a: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 可以得到重构数据为 </a:t>
                </a:r>
                <a14:m>
                  <m:oMath xmlns:m="http://schemas.openxmlformats.org/officeDocument/2006/math">
                    <m:r>
                      <a:rPr lang="en-US" altLang="zh-CN" sz="2000" b="0" i="1">
                        <a:latin typeface="Cambria Math" panose="02040503050406030204" pitchFamily="18" charset="0"/>
                        <a:ea typeface="微软雅黑 Light" panose="020B0502040204020203" pitchFamily="34" charset="-122"/>
                        <a:cs typeface="微软雅黑 Light" panose="020B0502040204020203" pitchFamily="34" charset="-122"/>
                      </a:rPr>
                      <m:t>𝑋𝑊</m:t>
                    </m:r>
                    <m:sSup>
                      <m:sSupPr>
                        <m:ctrlPr>
                          <a:rPr lang="en-US" altLang="zh-CN" sz="2000" i="1">
                            <a:latin typeface="Cambria Math" panose="02040503050406030204" pitchFamily="18" charset="0"/>
                            <a:ea typeface="微软雅黑 Light" panose="020B0502040204020203" pitchFamily="34" charset="-122"/>
                            <a:cs typeface="微软雅黑 Light" panose="020B0502040204020203" pitchFamily="34" charset="-122"/>
                          </a:rPr>
                        </m:ctrlPr>
                      </m:sSupPr>
                      <m:e>
                        <m:r>
                          <a:rPr lang="en-US" altLang="zh-CN" sz="2000" b="0" i="1">
                            <a:latin typeface="Cambria Math" panose="02040503050406030204" pitchFamily="18" charset="0"/>
                            <a:ea typeface="微软雅黑 Light" panose="020B0502040204020203" pitchFamily="34" charset="-122"/>
                            <a:cs typeface="微软雅黑 Light" panose="020B0502040204020203" pitchFamily="34" charset="-122"/>
                          </a:rPr>
                          <m:t>𝑊</m:t>
                        </m:r>
                      </m:e>
                      <m:sup>
                        <m:r>
                          <a:rPr lang="en-US" altLang="zh-CN" sz="2000" b="0" i="1">
                            <a:latin typeface="Cambria Math" panose="02040503050406030204" pitchFamily="18" charset="0"/>
                            <a:ea typeface="微软雅黑 Light" panose="020B0502040204020203" pitchFamily="34" charset="-122"/>
                            <a:cs typeface="微软雅黑 Light" panose="020B0502040204020203" pitchFamily="34" charset="-122"/>
                          </a:rPr>
                          <m:t>𝑇</m:t>
                        </m:r>
                      </m:sup>
                    </m:sSup>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，且重构误差为</a:t>
                </a:r>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zh-CN" sz="2000" i="1" smtClean="0">
                            <a:latin typeface="Cambria Math" panose="02040503050406030204" pitchFamily="18" charset="0"/>
                            <a:ea typeface="微软雅黑" panose="020B0503020204020204" pitchFamily="34" charset="-122"/>
                          </a:rPr>
                        </m:ctrlPr>
                      </m:sSubSupPr>
                      <m:e>
                        <m:d>
                          <m:dPr>
                            <m:begChr m:val="‖"/>
                            <m:endChr m:val="‖"/>
                            <m:ctrlPr>
                              <a:rPr lang="en-US" altLang="zh-CN" sz="200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pitchFamily="18" charset="0"/>
                                <a:ea typeface="微软雅黑" panose="020B0503020204020204" pitchFamily="34" charset="-122"/>
                              </a:rPr>
                              <m:t>𝑋</m:t>
                            </m:r>
                            <m:r>
                              <a:rPr lang="en-US" altLang="zh-CN" sz="2000" b="0" i="1" smtClean="0">
                                <a:latin typeface="Cambria Math" panose="02040503050406030204" pitchFamily="18" charset="0"/>
                                <a:ea typeface="微软雅黑" panose="020B0503020204020204" pitchFamily="34" charset="-122"/>
                              </a:rPr>
                              <m:t>−</m:t>
                            </m:r>
                            <m:r>
                              <a:rPr lang="en-US" altLang="zh-CN" sz="2000" b="0" i="1" smtClean="0">
                                <a:latin typeface="Cambria Math" panose="02040503050406030204" pitchFamily="18" charset="0"/>
                                <a:ea typeface="微软雅黑" panose="020B0503020204020204" pitchFamily="34" charset="-122"/>
                              </a:rPr>
                              <m:t>𝑋𝑊</m:t>
                            </m:r>
                            <m:sSup>
                              <m:sSupPr>
                                <m:ctrlPr>
                                  <a:rPr lang="en-US" altLang="zh-CN" sz="2000" b="0" i="1" smtClean="0">
                                    <a:latin typeface="Cambria Math" panose="02040503050406030204" pitchFamily="18" charset="0"/>
                                    <a:ea typeface="微软雅黑" panose="020B0503020204020204" pitchFamily="34" charset="-122"/>
                                  </a:rPr>
                                </m:ctrlPr>
                              </m:sSupPr>
                              <m:e>
                                <m:r>
                                  <a:rPr lang="en-US" altLang="zh-CN" sz="2000" b="0" i="1" smtClean="0">
                                    <a:latin typeface="Cambria Math" panose="02040503050406030204" pitchFamily="18" charset="0"/>
                                    <a:ea typeface="微软雅黑" panose="020B0503020204020204" pitchFamily="34" charset="-122"/>
                                  </a:rPr>
                                  <m:t>𝑊</m:t>
                                </m:r>
                              </m:e>
                              <m:sup>
                                <m:r>
                                  <a:rPr lang="en-US" altLang="zh-CN" sz="2000" b="0" i="1" smtClean="0">
                                    <a:latin typeface="Cambria Math" panose="02040503050406030204" pitchFamily="18" charset="0"/>
                                    <a:ea typeface="微软雅黑" panose="020B0503020204020204" pitchFamily="34" charset="-122"/>
                                  </a:rPr>
                                  <m:t>𝑇</m:t>
                                </m:r>
                              </m:sup>
                            </m:sSup>
                          </m:e>
                        </m:d>
                      </m:e>
                      <m:sub>
                        <m:r>
                          <a:rPr lang="en-US" altLang="zh-CN" sz="2000" b="0" i="1" smtClean="0">
                            <a:latin typeface="Cambria Math" panose="02040503050406030204" pitchFamily="18" charset="0"/>
                            <a:ea typeface="微软雅黑" panose="020B0503020204020204" pitchFamily="34" charset="-122"/>
                          </a:rPr>
                          <m:t>𝐹</m:t>
                        </m:r>
                      </m:sub>
                      <m:sup>
                        <m:r>
                          <a:rPr lang="en-US" altLang="zh-CN" sz="2000" b="0" i="1" smtClean="0">
                            <a:latin typeface="Cambria Math" panose="02040503050406030204" pitchFamily="18" charset="0"/>
                            <a:ea typeface="微软雅黑" panose="020B0503020204020204" pitchFamily="34" charset="-122"/>
                          </a:rPr>
                          <m:t>2</m:t>
                        </m:r>
                      </m:sup>
                    </m:sSubSup>
                    <m:r>
                      <a:rPr lang="zh-CN" altLang="en-US" sz="2000" i="1">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最小化上述重构误差等价于最大化降维后的方差</a:t>
                </a:r>
                <a:endParaRPr lang="zh-CN" altLang="en-US" sz="2000" dirty="0">
                  <a:latin typeface="微软雅黑" panose="020B0503020204020204" pitchFamily="34" charset="-122"/>
                  <a:ea typeface="微软雅黑" panose="020B0503020204020204" pitchFamily="34" charset="-122"/>
                </a:endParaRPr>
              </a:p>
              <a:p>
                <a:pPr>
                  <a:lnSpc>
                    <a:spcPct val="150000"/>
                  </a:lnSpc>
                  <a:buClr>
                    <a:srgbClr val="2965AB"/>
                  </a:buClr>
                  <a:buSzPct val="50000"/>
                  <a:buFont typeface="Wingdings" panose="05000000000000000000" pitchFamily="2" charset="2"/>
                  <a:buChar char="l"/>
                </a:pPr>
                <a:endParaRPr lang="zh-CN" altLang="en-US" sz="2000" dirty="0">
                  <a:latin typeface="微软雅黑" panose="020B0503020204020204" pitchFamily="34" charset="-122"/>
                  <a:ea typeface="微软雅黑" panose="020B0503020204020204" pitchFamily="34" charset="-122"/>
                </a:endParaRPr>
              </a:p>
            </p:txBody>
          </p:sp>
        </mc:Choice>
        <mc:Fallback>
          <p:sp>
            <p:nvSpPr>
              <p:cNvPr id="5" name="Rectangle 3"/>
              <p:cNvSpPr txBox="1">
                <a:spLocks noRot="1" noChangeAspect="1" noMove="1" noResize="1" noEditPoints="1" noAdjustHandles="1" noChangeArrowheads="1" noChangeShapeType="1" noTextEdit="1"/>
              </p:cNvSpPr>
              <p:nvPr/>
            </p:nvSpPr>
            <p:spPr>
              <a:xfrm>
                <a:off x="1792634" y="843558"/>
                <a:ext cx="7243862" cy="3960440"/>
              </a:xfrm>
              <a:prstGeom prst="rect">
                <a:avLst/>
              </a:prstGeom>
              <a:blipFill rotWithShape="1">
                <a:blip r:embed="rId1"/>
                <a:stretch>
                  <a:fillRect t="-7" r="6" b="6"/>
                </a:stretch>
              </a:blipFill>
            </p:spPr>
            <p:txBody>
              <a:bodyPr/>
              <a:lstStyle/>
              <a:p>
                <a:r>
                  <a:rPr lang="zh-CN" altLang="en-US">
                    <a:noFill/>
                  </a:rPr>
                  <a:t> </a:t>
                </a:r>
              </a:p>
            </p:txBody>
          </p:sp>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Rectangle 3"/>
              <p:cNvSpPr txBox="1">
                <a:spLocks noChangeArrowheads="1"/>
              </p:cNvSpPr>
              <p:nvPr/>
            </p:nvSpPr>
            <p:spPr>
              <a:xfrm>
                <a:off x="1835696" y="843558"/>
                <a:ext cx="7128792" cy="33123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5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低维空间的特征都写成高维特征的线性加权形式，为</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理解低维数据提供了便利</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00000"/>
                  </a:lnSpc>
                  <a:buClr>
                    <a:srgbClr val="2965AB"/>
                  </a:buClr>
                  <a:buSzPct val="5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主成分分析没有需要调参的超参数，具有</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全局最优解</a:t>
                </a: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，不存在局部最优解的问题</a:t>
                </a:r>
                <a:endPar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endParaRPr>
              </a:p>
              <a:p>
                <a:pPr>
                  <a:lnSpc>
                    <a:spcPct val="100000"/>
                  </a:lnSpc>
                  <a:buClr>
                    <a:srgbClr val="2965AB"/>
                  </a:buClr>
                  <a:buSzPct val="5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计算效率较高</a:t>
                </a: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，其时间复杂度为</a:t>
                </a:r>
                <a14:m>
                  <m:oMath xmlns:m="http://schemas.openxmlformats.org/officeDocument/2006/math">
                    <m:r>
                      <m:rPr>
                        <m:sty m:val="p"/>
                      </m:rPr>
                      <a:rPr lang="en-US" altLang="zh-CN" sz="2000" dirty="0">
                        <a:latin typeface="Cambria Math" panose="02040503050406030204" pitchFamily="18" charset="0"/>
                        <a:ea typeface="微软雅黑 Light" panose="020B0502040204020203" pitchFamily="34" charset="-122"/>
                        <a:cs typeface="微软雅黑 Light" panose="020B0502040204020203" pitchFamily="34" charset="-122"/>
                      </a:rPr>
                      <m:t>O</m:t>
                    </m:r>
                    <m:r>
                      <a:rPr lang="en-US" altLang="zh-CN" sz="2000" dirty="0">
                        <a:latin typeface="Cambria Math" panose="02040503050406030204" pitchFamily="18" charset="0"/>
                        <a:ea typeface="微软雅黑 Light" panose="020B0502040204020203" pitchFamily="34" charset="-122"/>
                        <a:cs typeface="微软雅黑 Light" panose="020B0502040204020203" pitchFamily="34" charset="-122"/>
                      </a:rPr>
                      <m:t>(</m:t>
                    </m:r>
                    <m:sSup>
                      <m:sSupPr>
                        <m:ctrlPr>
                          <a:rPr lang="en-US" altLang="zh-CN" sz="2000" i="1" dirty="0">
                            <a:latin typeface="Cambria Math" panose="02040503050406030204" pitchFamily="18" charset="0"/>
                            <a:ea typeface="微软雅黑 Light" panose="020B0502040204020203" pitchFamily="34" charset="-122"/>
                            <a:cs typeface="微软雅黑 Light" panose="020B0502040204020203" pitchFamily="34" charset="-122"/>
                          </a:rPr>
                        </m:ctrlPr>
                      </m:sSupPr>
                      <m:e>
                        <m:r>
                          <a:rPr lang="en-US" altLang="zh-CN" sz="2000" i="1" dirty="0">
                            <a:latin typeface="Cambria Math" panose="02040503050406030204" pitchFamily="18" charset="0"/>
                            <a:ea typeface="微软雅黑 Light" panose="020B0502040204020203" pitchFamily="34" charset="-122"/>
                            <a:cs typeface="微软雅黑 Light" panose="020B0502040204020203" pitchFamily="34" charset="-122"/>
                          </a:rPr>
                          <m:t>𝑑</m:t>
                        </m:r>
                      </m:e>
                      <m:sup>
                        <m:r>
                          <a:rPr lang="en-US" altLang="zh-CN" sz="2000" dirty="0">
                            <a:latin typeface="Cambria Math" panose="02040503050406030204" pitchFamily="18" charset="0"/>
                            <a:ea typeface="微软雅黑 Light" panose="020B0502040204020203" pitchFamily="34" charset="-122"/>
                            <a:cs typeface="微软雅黑 Light" panose="020B0502040204020203" pitchFamily="34" charset="-122"/>
                          </a:rPr>
                          <m:t>3</m:t>
                        </m:r>
                      </m:sup>
                    </m:sSup>
                    <m:r>
                      <a:rPr lang="en-US" altLang="zh-CN" sz="2000" dirty="0">
                        <a:latin typeface="Cambria Math" panose="02040503050406030204" pitchFamily="18" charset="0"/>
                        <a:ea typeface="微软雅黑 Light" panose="020B0502040204020203" pitchFamily="34" charset="-122"/>
                        <a:cs typeface="微软雅黑 Light" panose="020B0502040204020203" pitchFamily="34" charset="-122"/>
                      </a:rPr>
                      <m:t>)</m:t>
                    </m:r>
                  </m:oMath>
                </a14:m>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，空间复杂度为𝑂</a:t>
                </a:r>
                <a:r>
                  <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rPr>
                  <a:t>(</a:t>
                </a:r>
                <a14:m>
                  <m:oMath xmlns:m="http://schemas.openxmlformats.org/officeDocument/2006/math">
                    <m:sSup>
                      <m:sSupPr>
                        <m:ctrlPr>
                          <a:rPr lang="en-US" altLang="zh-CN" sz="2000" i="1" dirty="0">
                            <a:latin typeface="Cambria Math" panose="02040503050406030204" pitchFamily="18" charset="0"/>
                            <a:ea typeface="微软雅黑 Light" panose="020B0502040204020203" pitchFamily="34" charset="-122"/>
                            <a:cs typeface="微软雅黑 Light" panose="020B0502040204020203" pitchFamily="34" charset="-122"/>
                          </a:rPr>
                        </m:ctrlPr>
                      </m:sSupPr>
                      <m:e>
                        <m:r>
                          <a:rPr lang="en-US" altLang="zh-CN" sz="2000" i="1" dirty="0">
                            <a:latin typeface="Cambria Math" panose="02040503050406030204" pitchFamily="18" charset="0"/>
                            <a:ea typeface="微软雅黑 Light" panose="020B0502040204020203" pitchFamily="34" charset="-122"/>
                            <a:cs typeface="微软雅黑 Light" panose="020B0502040204020203" pitchFamily="34" charset="-122"/>
                          </a:rPr>
                          <m:t>𝑑</m:t>
                        </m:r>
                      </m:e>
                      <m:sup>
                        <m:r>
                          <a:rPr lang="en-US" altLang="zh-CN" sz="2000" dirty="0">
                            <a:latin typeface="Cambria Math" panose="02040503050406030204" pitchFamily="18" charset="0"/>
                            <a:ea typeface="微软雅黑 Light" panose="020B0502040204020203" pitchFamily="34" charset="-122"/>
                            <a:cs typeface="微软雅黑 Light" panose="020B0502040204020203" pitchFamily="34" charset="-122"/>
                          </a:rPr>
                          <m:t>2</m:t>
                        </m:r>
                      </m:sup>
                    </m:sSup>
                  </m:oMath>
                </a14:m>
                <a:r>
                  <a:rPr lang="en-US" altLang="zh-CN" sz="2000" dirty="0">
                    <a:latin typeface="微软雅黑" panose="020B0503020204020204" pitchFamily="34" charset="-122"/>
                    <a:ea typeface="微软雅黑" panose="020B0503020204020204" pitchFamily="34" charset="-122"/>
                    <a:cs typeface="微软雅黑 Light" panose="020B0502040204020203" pitchFamily="34" charset="-122"/>
                  </a:rPr>
                  <a:t> )</a:t>
                </a:r>
                <a:endPar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endParaRPr>
              </a:p>
              <a:p>
                <a:pPr>
                  <a:lnSpc>
                    <a:spcPct val="100000"/>
                  </a:lnSpc>
                  <a:buClr>
                    <a:srgbClr val="2965AB"/>
                  </a:buClr>
                  <a:buSzPct val="5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当数据中存在线性结构且方差较大时，通常可以选择主成分分析作为首选降维方法</a:t>
                </a:r>
                <a:endPar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endParaRPr>
              </a:p>
              <a:p>
                <a:pPr>
                  <a:lnSpc>
                    <a:spcPct val="100000"/>
                  </a:lnSpc>
                  <a:buClr>
                    <a:srgbClr val="2965AB"/>
                  </a:buClr>
                  <a:buSzPct val="5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Light" panose="020B0502040204020203" pitchFamily="34" charset="-122"/>
                  </a:rPr>
                  <a:t>方差最大化有时并不是我们感兴趣的优化目标。</a:t>
                </a:r>
                <a:endParaRPr lang="zh-CN" altLang="en-US" sz="2000" dirty="0">
                  <a:latin typeface="微软雅黑" panose="020B0503020204020204" pitchFamily="34" charset="-122"/>
                  <a:ea typeface="微软雅黑" panose="020B0503020204020204" pitchFamily="34" charset="-122"/>
                </a:endParaRPr>
              </a:p>
            </p:txBody>
          </p:sp>
        </mc:Choice>
        <mc:Fallback>
          <p:sp>
            <p:nvSpPr>
              <p:cNvPr id="5" name="Rectangle 3"/>
              <p:cNvSpPr txBox="1">
                <a:spLocks noRot="1" noChangeAspect="1" noMove="1" noResize="1" noEditPoints="1" noAdjustHandles="1" noChangeArrowheads="1" noChangeShapeType="1" noTextEdit="1"/>
              </p:cNvSpPr>
              <p:nvPr/>
            </p:nvSpPr>
            <p:spPr>
              <a:xfrm>
                <a:off x="1835696" y="843558"/>
                <a:ext cx="7128792" cy="3312368"/>
              </a:xfrm>
              <a:prstGeom prst="rect">
                <a:avLst/>
              </a:prstGeom>
              <a:blipFill rotWithShape="1">
                <a:blip r:embed="rId1"/>
                <a:stretch>
                  <a:fillRect l="-8" t="-8" r="3" b="15"/>
                </a:stretch>
              </a:blipFill>
            </p:spPr>
            <p:txBody>
              <a:bodyPr/>
              <a:lstStyle/>
              <a:p>
                <a:r>
                  <a:rPr lang="zh-CN" altLang="en-US">
                    <a:noFill/>
                  </a:rPr>
                  <a:t> </a:t>
                </a:r>
              </a:p>
            </p:txBody>
          </p:sp>
        </mc:Fallback>
      </mc:AlternateContent>
      <p:sp>
        <p:nvSpPr>
          <p:cNvPr id="2" name="文本占位符 1"/>
          <p:cNvSpPr txBox="1"/>
          <p:nvPr/>
        </p:nvSpPr>
        <p:spPr>
          <a:xfrm>
            <a:off x="1691680" y="217639"/>
            <a:ext cx="7452320" cy="397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小结</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0"/>
            <a:ext cx="7452320" cy="7715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100" dirty="0">
                <a:latin typeface="微软雅黑" panose="020B0503020204020204" pitchFamily="34" charset="-122"/>
                <a:ea typeface="微软雅黑" panose="020B0503020204020204" pitchFamily="34" charset="-122"/>
              </a:rPr>
              <a:t>PCA</a:t>
            </a:r>
            <a:r>
              <a:rPr kumimoji="1" lang="zh-CN" altLang="en-US" sz="2100" dirty="0">
                <a:latin typeface="微软雅黑" panose="020B0503020204020204" pitchFamily="34" charset="-122"/>
                <a:ea typeface="微软雅黑" panose="020B0503020204020204" pitchFamily="34" charset="-122"/>
              </a:rPr>
              <a:t>应用实例</a:t>
            </a:r>
            <a:endParaRPr kumimoji="1" lang="en-US" altLang="zh-CN" sz="21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1957734" y="873255"/>
            <a:ext cx="3358389" cy="40279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50000"/>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手写数字识别</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00000"/>
              </a:lnSpc>
              <a:buClr>
                <a:srgbClr val="2965AB"/>
              </a:buClr>
              <a:buSzPct val="50000"/>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数据集由</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658</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个手写数字</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的图像组成，每张图片大小为</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16 x 16</a:t>
            </a:r>
            <a:endParaRPr lang="en-US" altLang="zh-CN" sz="2000" dirty="0">
              <a:latin typeface="微软雅黑" panose="020B0503020204020204" pitchFamily="34" charset="-122"/>
              <a:ea typeface="微软雅黑" panose="020B0503020204020204" pitchFamily="34" charset="-122"/>
            </a:endParaRPr>
          </a:p>
          <a:p>
            <a:pPr>
              <a:lnSpc>
                <a:spcPct val="100000"/>
              </a:lnSpc>
              <a:buClr>
                <a:srgbClr val="2965AB"/>
              </a:buClr>
              <a:buSzPct val="50000"/>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a:lnSpc>
                <a:spcPct val="100000"/>
              </a:lnSpc>
              <a:buClr>
                <a:srgbClr val="2965AB"/>
              </a:buClr>
              <a:buSzPct val="50000"/>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a:lnSpc>
                <a:spcPct val="100000"/>
              </a:lnSpc>
              <a:buClr>
                <a:srgbClr val="2965AB"/>
              </a:buClr>
              <a:buSzPct val="50000"/>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a:lnSpc>
                <a:spcPct val="100000"/>
              </a:lnSpc>
              <a:buClr>
                <a:srgbClr val="2965AB"/>
              </a:buClr>
              <a:buSzPct val="50000"/>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可以看出第一主成分刻画的是“</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3”</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底部的长度，第二主成分刻画的是字体厚度</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6" name="Picture 3"/>
          <p:cNvPicPr>
            <a:picLocks noChangeAspect="1" noChangeArrowheads="1"/>
          </p:cNvPicPr>
          <p:nvPr/>
        </p:nvPicPr>
        <p:blipFill>
          <a:blip r:embed="rId1" cstate="print"/>
          <a:srcRect/>
          <a:stretch>
            <a:fillRect/>
          </a:stretch>
        </p:blipFill>
        <p:spPr bwMode="auto">
          <a:xfrm>
            <a:off x="2105714" y="2571750"/>
            <a:ext cx="3210409" cy="792088"/>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a:stretch>
            <a:fillRect/>
          </a:stretch>
        </p:blipFill>
        <p:spPr bwMode="auto">
          <a:xfrm>
            <a:off x="6660232" y="1240718"/>
            <a:ext cx="2021750" cy="1566174"/>
          </a:xfrm>
          <a:prstGeom prst="rect">
            <a:avLst/>
          </a:prstGeom>
          <a:noFill/>
          <a:ln w="9525">
            <a:solidFill>
              <a:srgbClr val="0074C7"/>
            </a:solidFill>
            <a:miter lim="800000"/>
            <a:headEnd/>
            <a:tailEnd/>
          </a:ln>
        </p:spPr>
      </p:pic>
      <p:pic>
        <p:nvPicPr>
          <p:cNvPr id="8" name="Picture 4"/>
          <p:cNvPicPr>
            <a:picLocks noChangeAspect="1" noChangeArrowheads="1"/>
          </p:cNvPicPr>
          <p:nvPr/>
        </p:nvPicPr>
        <p:blipFill>
          <a:blip r:embed="rId3" cstate="print"/>
          <a:srcRect/>
          <a:stretch>
            <a:fillRect/>
          </a:stretch>
        </p:blipFill>
        <p:spPr bwMode="auto">
          <a:xfrm>
            <a:off x="6012160" y="3119695"/>
            <a:ext cx="3024748" cy="1729866"/>
          </a:xfrm>
          <a:prstGeom prst="rect">
            <a:avLst/>
          </a:prstGeom>
          <a:noFill/>
          <a:ln w="9525">
            <a:solidFill>
              <a:srgbClr val="0074C7"/>
            </a:solidFill>
            <a:miter lim="800000"/>
            <a:headEnd/>
            <a:tailEnd/>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0"/>
            <a:ext cx="7452320" cy="7715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线性判别分析</a:t>
            </a:r>
            <a:endParaRPr kumimoji="1" lang="zh-CN" altLang="en-US"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1907704" y="955155"/>
            <a:ext cx="6996584" cy="36724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chemeClr val="tx1"/>
              </a:buClr>
              <a:buSzPct val="80000"/>
              <a:buFont typeface="Arial" panose="020B0604020202020204" pitchFamily="34" charset="0"/>
              <a:buChar char="•"/>
            </a:pPr>
            <a:r>
              <a:rPr lang="zh-CN" altLang="en-US" sz="2200" dirty="0"/>
              <a:t>线性判别分析（</a:t>
            </a:r>
            <a:r>
              <a:rPr lang="en-US" altLang="zh-CN" sz="2200" dirty="0"/>
              <a:t>Linear Discriminant Analysis, LDA</a:t>
            </a:r>
            <a:r>
              <a:rPr lang="zh-CN" altLang="en-US" sz="2200" dirty="0"/>
              <a:t>）是一种典型的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有监督</a:t>
            </a:r>
            <a:r>
              <a:rPr lang="zh-CN" altLang="en-US" sz="2200" dirty="0"/>
              <a:t>的线性降维方法。由</a:t>
            </a:r>
            <a:r>
              <a:rPr lang="en-US" altLang="zh-CN" sz="2200" dirty="0"/>
              <a:t>Ronald Fisher</a:t>
            </a:r>
            <a:r>
              <a:rPr lang="zh-CN" altLang="en-US" sz="2200" dirty="0"/>
              <a:t>于</a:t>
            </a:r>
            <a:r>
              <a:rPr lang="en-US" altLang="zh-CN" sz="2200" dirty="0"/>
              <a:t>1936</a:t>
            </a:r>
            <a:r>
              <a:rPr lang="zh-CN" altLang="en-US" sz="2200" dirty="0"/>
              <a:t>年提出，也称为</a:t>
            </a:r>
            <a:r>
              <a:rPr lang="en-US" altLang="zh-CN" sz="2200" dirty="0"/>
              <a:t>Fisher</a:t>
            </a:r>
            <a:r>
              <a:rPr lang="zh-CN" altLang="en-US" sz="2200" dirty="0"/>
              <a:t>判别分析</a:t>
            </a:r>
            <a:endParaRPr lang="zh-CN" altLang="en-US" sz="2200" dirty="0"/>
          </a:p>
          <a:p>
            <a:pPr>
              <a:lnSpc>
                <a:spcPct val="150000"/>
              </a:lnSpc>
              <a:buClr>
                <a:schemeClr val="tx1"/>
              </a:buClr>
              <a:buSzPct val="80000"/>
              <a:buFont typeface="Arial" panose="020B0604020202020204" pitchFamily="34" charset="0"/>
              <a:buChar char="•"/>
            </a:pPr>
            <a:r>
              <a:rPr lang="zh-CN" altLang="en-US" sz="2200" dirty="0"/>
              <a:t>基本思想：使用数据的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类别信息</a:t>
            </a:r>
            <a:r>
              <a:rPr lang="zh-CN" altLang="en-US" sz="2200" dirty="0"/>
              <a:t>，将高维的样本线性投影到低维空间中，使得低维表示最有利于对数据进行分类</a:t>
            </a:r>
            <a:endParaRPr lang="zh-CN" alt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74776" y="830198"/>
            <a:ext cx="7286128" cy="2677656"/>
          </a:xfrm>
          <a:prstGeom prst="rect">
            <a:avLst/>
          </a:prstGeom>
        </p:spPr>
        <p:txBody>
          <a:bodyPr wrap="square">
            <a:spAutoFit/>
          </a:bodyPr>
          <a:lstStyle/>
          <a:p>
            <a:pPr lvl="0">
              <a:lnSpc>
                <a:spcPct val="200000"/>
              </a:lnSpc>
            </a:pPr>
            <a:r>
              <a:rPr lang="zh-CN" altLang="zh-CN" sz="2200" b="1" dirty="0">
                <a:latin typeface="微软雅黑 Light" panose="020B0502040204020203" pitchFamily="34" charset="-122"/>
                <a:ea typeface="微软雅黑 Light" panose="020B0502040204020203" pitchFamily="34" charset="-122"/>
              </a:rPr>
              <a:t>一致性（</a:t>
            </a:r>
            <a:r>
              <a:rPr lang="en-US" altLang="zh-CN" sz="2200" b="1" dirty="0">
                <a:latin typeface="微软雅黑 Light" panose="020B0502040204020203" pitchFamily="34" charset="-122"/>
                <a:ea typeface="微软雅黑 Light" panose="020B0502040204020203" pitchFamily="34" charset="-122"/>
              </a:rPr>
              <a:t>Consistency</a:t>
            </a:r>
            <a:r>
              <a:rPr lang="zh-CN" altLang="zh-CN" sz="2200" b="1" dirty="0">
                <a:latin typeface="微软雅黑 Light" panose="020B0502040204020203" pitchFamily="34" charset="-122"/>
                <a:ea typeface="微软雅黑 Light" panose="020B0502040204020203" pitchFamily="34" charset="-122"/>
              </a:rPr>
              <a:t>）</a:t>
            </a:r>
            <a:r>
              <a:rPr lang="zh-CN" altLang="en-US" sz="2200" b="1" dirty="0">
                <a:latin typeface="微软雅黑 Light" panose="020B0502040204020203" pitchFamily="34" charset="-122"/>
                <a:ea typeface="微软雅黑 Light" panose="020B0502040204020203" pitchFamily="34" charset="-122"/>
              </a:rPr>
              <a:t>：</a:t>
            </a:r>
            <a:endParaRPr lang="en-US" altLang="zh-CN" sz="2200" b="1" dirty="0">
              <a:latin typeface="微软雅黑 Light" panose="020B0502040204020203" pitchFamily="34" charset="-122"/>
              <a:ea typeface="微软雅黑 Light" panose="020B0502040204020203" pitchFamily="34" charset="-122"/>
            </a:endParaRPr>
          </a:p>
          <a:p>
            <a:pPr lvl="0">
              <a:lnSpc>
                <a:spcPct val="200000"/>
              </a:lnSpc>
            </a:pPr>
            <a:r>
              <a:rPr lang="en-US" altLang="zh-CN" sz="2200" dirty="0">
                <a:latin typeface="微软雅黑 Light" panose="020B0502040204020203" pitchFamily="34" charset="-122"/>
                <a:ea typeface="微软雅黑 Light" panose="020B0502040204020203" pitchFamily="34" charset="-122"/>
              </a:rPr>
              <a:t>     </a:t>
            </a:r>
            <a:r>
              <a:rPr lang="zh-CN" altLang="en-US" sz="2200" dirty="0">
                <a:latin typeface="微软雅黑 Light" panose="020B0502040204020203" pitchFamily="34" charset="-122"/>
                <a:ea typeface="微软雅黑 Light" panose="020B0502040204020203" pitchFamily="34" charset="-122"/>
              </a:rPr>
              <a:t>数据内容之间是否存在自相矛盾的现象。</a:t>
            </a:r>
            <a:endParaRPr lang="en-US" altLang="zh-CN" sz="2200" dirty="0">
              <a:latin typeface="微软雅黑 Light" panose="020B0502040204020203" pitchFamily="34" charset="-122"/>
              <a:ea typeface="微软雅黑 Light" panose="020B0502040204020203" pitchFamily="34" charset="-122"/>
            </a:endParaRPr>
          </a:p>
          <a:p>
            <a:pPr>
              <a:lnSpc>
                <a:spcPct val="200000"/>
              </a:lnSpc>
            </a:pPr>
            <a:r>
              <a:rPr lang="zh-CN" altLang="zh-CN" sz="2000" dirty="0"/>
              <a:t>例如，在客户通讯录数据集中，地址字段列出了邮编和城市名，但是有的邮编并不存在于对应的城市中。</a:t>
            </a:r>
            <a:endParaRPr lang="zh-CN" altLang="zh-CN" sz="2000" dirty="0"/>
          </a:p>
        </p:txBody>
      </p:sp>
      <p:sp>
        <p:nvSpPr>
          <p:cNvPr id="5" name="标题 1"/>
          <p:cNvSpPr txBox="1"/>
          <p:nvPr/>
        </p:nvSpPr>
        <p:spPr>
          <a:xfrm>
            <a:off x="1691680" y="0"/>
            <a:ext cx="7452320" cy="771550"/>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dirty="0">
                <a:latin typeface="+mj-ea"/>
              </a:rPr>
              <a:t>1.2  </a:t>
            </a:r>
            <a:r>
              <a:rPr lang="zh-CN" altLang="en-US" dirty="0">
                <a:latin typeface="+mj-ea"/>
              </a:rPr>
              <a:t>数据质量</a:t>
            </a:r>
            <a:endParaRPr lang="zh-CN" altLang="en-US" dirty="0">
              <a:latin typeface="+mj-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0"/>
            <a:ext cx="7452320" cy="7715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400" dirty="0">
                <a:latin typeface="微软雅黑" panose="020B0503020204020204" pitchFamily="34" charset="-122"/>
                <a:ea typeface="微软雅黑" panose="020B0503020204020204" pitchFamily="34" charset="-122"/>
              </a:rPr>
              <a:t>LDA</a:t>
            </a:r>
            <a:r>
              <a:rPr kumimoji="1" lang="zh-CN" altLang="en-US" sz="2400" dirty="0">
                <a:latin typeface="微软雅黑" panose="020B0503020204020204" pitchFamily="34" charset="-122"/>
                <a:ea typeface="微软雅黑" panose="020B0503020204020204" pitchFamily="34" charset="-122"/>
              </a:rPr>
              <a:t>原理示意</a:t>
            </a:r>
            <a:endParaRPr kumimoji="1" lang="zh-CN" altLang="en-US"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1821302" y="810770"/>
            <a:ext cx="7193075" cy="43327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panose="05000000000000000000" pitchFamily="2" charset="2"/>
              <a:buChar char="l"/>
            </a:pP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在右图中，原始样本分为两类 </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圆形、三角形</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buClr>
                <a:srgbClr val="2965AB"/>
              </a:buClr>
              <a:buSzPct val="50000"/>
              <a:buFont typeface="Wingdings" panose="05000000000000000000" pitchFamily="2" charset="2"/>
              <a:buChar char="l"/>
            </a:pP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使用</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PCA</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我们将得到直线 𝑎 </a:t>
            </a: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降维后两类数据无</a:t>
            </a:r>
            <a:endPar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0" indent="0">
              <a:lnSpc>
                <a:spcPct val="150000"/>
              </a:lnSpc>
              <a:buClr>
                <a:srgbClr val="2965AB"/>
              </a:buClr>
              <a:buSzPct val="50000"/>
              <a:buNone/>
            </a:pP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法很好区分</a:t>
            </a:r>
            <a:endPar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buClr>
                <a:srgbClr val="2965AB"/>
              </a:buClr>
              <a:buSzPct val="50000"/>
              <a:buFont typeface="Wingdings" panose="05000000000000000000" pitchFamily="2" charset="2"/>
              <a:buChar char="l"/>
            </a:pP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LDA</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能够找到直线𝑏，使得</a:t>
            </a:r>
            <a:endPar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0" indent="0">
              <a:lnSpc>
                <a:spcPct val="150000"/>
              </a:lnSpc>
              <a:buClr>
                <a:srgbClr val="2965AB"/>
              </a:buClr>
              <a:buSzPct val="50000"/>
              <a:buNone/>
            </a:pP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降维后两类数据很好地区</a:t>
            </a:r>
            <a:endPar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0" indent="0">
              <a:lnSpc>
                <a:spcPct val="150000"/>
              </a:lnSpc>
              <a:buClr>
                <a:srgbClr val="2965AB"/>
              </a:buClr>
              <a:buSzPct val="50000"/>
              <a:buNone/>
            </a:pPr>
            <a:r>
              <a:rPr lang="en-US" altLang="zh-CN" sz="2400" dirty="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rPr>
              <a:t>分开</a:t>
            </a:r>
            <a:endParaRPr lang="zh-CN" altLang="en-US" sz="24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3174" t="6187" r="2159" b="3800"/>
          <a:stretch>
            <a:fillRect/>
          </a:stretch>
        </p:blipFill>
        <p:spPr>
          <a:xfrm>
            <a:off x="5868144" y="2283718"/>
            <a:ext cx="3100888" cy="235251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202480"/>
            <a:ext cx="7452320" cy="397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400" dirty="0">
                <a:latin typeface="微软雅黑" panose="020B0503020204020204" pitchFamily="34" charset="-122"/>
                <a:ea typeface="微软雅黑" panose="020B0503020204020204" pitchFamily="34" charset="-122"/>
              </a:rPr>
              <a:t>基本记号</a:t>
            </a:r>
            <a:endParaRPr kumimoji="1"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Rectangle 3"/>
              <p:cNvSpPr txBox="1">
                <a:spLocks noChangeArrowheads="1"/>
              </p:cNvSpPr>
              <p:nvPr/>
            </p:nvSpPr>
            <p:spPr>
              <a:xfrm>
                <a:off x="1907704" y="987574"/>
                <a:ext cx="6984776" cy="40723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665AB"/>
                  </a:buClr>
                  <a:buSzPct val="100000"/>
                </a:pP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数据集为 </a:t>
                </a:r>
                <a14:m>
                  <m:oMath xmlns:m="http://schemas.openxmlformats.org/officeDocument/2006/math">
                    <m:r>
                      <a:rPr lang="en-US" altLang="zh-CN" sz="2200" b="0" i="1" smtClean="0">
                        <a:latin typeface="Cambria Math" panose="02040503050406030204" pitchFamily="18" charset="0"/>
                        <a:ea typeface="微软雅黑 Light" panose="020B0502040204020203" pitchFamily="34" charset="-122"/>
                        <a:cs typeface="微软雅黑 Light" panose="020B0502040204020203" pitchFamily="34" charset="-122"/>
                      </a:rPr>
                      <m:t>𝐷</m:t>
                    </m:r>
                    <m:r>
                      <a:rPr lang="en-US" altLang="zh-CN" sz="2200" b="0" i="1" smtClean="0">
                        <a:latin typeface="Cambria Math" panose="02040503050406030204" pitchFamily="18" charset="0"/>
                        <a:ea typeface="微软雅黑 Light" panose="020B0502040204020203" pitchFamily="34" charset="-122"/>
                        <a:cs typeface="微软雅黑 Light" panose="020B0502040204020203" pitchFamily="34" charset="-122"/>
                      </a:rPr>
                      <m:t>={</m:t>
                    </m:r>
                    <m:d>
                      <m:dPr>
                        <m:ctrlPr>
                          <a:rPr lang="en-US" altLang="zh-CN" sz="2200" b="0" i="1" smtClean="0">
                            <a:latin typeface="Cambria Math" panose="02040503050406030204" pitchFamily="18" charset="0"/>
                            <a:ea typeface="微软雅黑 Light" panose="020B0502040204020203" pitchFamily="34" charset="-122"/>
                          </a:rPr>
                        </m:ctrlPr>
                      </m:dPr>
                      <m:e>
                        <m:sSub>
                          <m:sSubPr>
                            <m:ctrlPr>
                              <a:rPr lang="en-US" altLang="zh-CN" sz="2200" b="0" i="1" smtClean="0">
                                <a:latin typeface="Cambria Math" panose="02040503050406030204" pitchFamily="18" charset="0"/>
                                <a:ea typeface="微软雅黑 Light" panose="020B0502040204020203" pitchFamily="34" charset="-122"/>
                              </a:rPr>
                            </m:ctrlPr>
                          </m:sSubPr>
                          <m:e>
                            <m:r>
                              <a:rPr lang="en-US" altLang="zh-CN" sz="2200" b="0" i="1" smtClean="0">
                                <a:latin typeface="Cambria Math" panose="02040503050406030204" pitchFamily="18" charset="0"/>
                                <a:ea typeface="微软雅黑 Light" panose="020B0502040204020203" pitchFamily="34" charset="-122"/>
                              </a:rPr>
                              <m:t>𝑥</m:t>
                            </m:r>
                          </m:e>
                          <m:sub>
                            <m:r>
                              <a:rPr lang="en-US" altLang="zh-CN" sz="2200" b="0" i="1" smtClean="0">
                                <a:latin typeface="Cambria Math" panose="02040503050406030204" pitchFamily="18" charset="0"/>
                                <a:ea typeface="微软雅黑 Light" panose="020B0502040204020203" pitchFamily="34" charset="-122"/>
                              </a:rPr>
                              <m:t>1</m:t>
                            </m:r>
                          </m:sub>
                        </m:sSub>
                        <m:r>
                          <a:rPr lang="en-US" altLang="zh-CN" sz="2200" b="0" i="1" smtClean="0">
                            <a:latin typeface="Cambria Math" panose="02040503050406030204" pitchFamily="18" charset="0"/>
                            <a:ea typeface="微软雅黑 Light" panose="020B0502040204020203" pitchFamily="34" charset="-122"/>
                          </a:rPr>
                          <m:t>,</m:t>
                        </m:r>
                        <m:sSub>
                          <m:sSubPr>
                            <m:ctrlPr>
                              <a:rPr lang="en-US" altLang="zh-CN" sz="2200" b="0" i="1" smtClean="0">
                                <a:latin typeface="Cambria Math" panose="02040503050406030204" pitchFamily="18" charset="0"/>
                                <a:ea typeface="微软雅黑 Light" panose="020B0502040204020203" pitchFamily="34" charset="-122"/>
                              </a:rPr>
                            </m:ctrlPr>
                          </m:sSubPr>
                          <m:e>
                            <m:r>
                              <a:rPr lang="en-US" altLang="zh-CN" sz="2200" b="0" i="1" smtClean="0">
                                <a:latin typeface="Cambria Math" panose="02040503050406030204" pitchFamily="18" charset="0"/>
                                <a:ea typeface="微软雅黑 Light" panose="020B0502040204020203" pitchFamily="34" charset="-122"/>
                              </a:rPr>
                              <m:t>𝑦</m:t>
                            </m:r>
                          </m:e>
                          <m:sub>
                            <m:r>
                              <a:rPr lang="en-US" altLang="zh-CN" sz="2200" b="0" i="1" smtClean="0">
                                <a:latin typeface="Cambria Math" panose="02040503050406030204" pitchFamily="18" charset="0"/>
                                <a:ea typeface="微软雅黑 Light" panose="020B0502040204020203" pitchFamily="34" charset="-122"/>
                              </a:rPr>
                              <m:t>1</m:t>
                            </m:r>
                          </m:sub>
                        </m:sSub>
                      </m:e>
                    </m:d>
                    <m:r>
                      <a:rPr lang="en-US" altLang="zh-CN" sz="2200" b="0" i="1" smtClean="0">
                        <a:latin typeface="Cambria Math" panose="02040503050406030204" pitchFamily="18" charset="0"/>
                        <a:ea typeface="微软雅黑 Light" panose="020B0502040204020203" pitchFamily="34" charset="-122"/>
                        <a:cs typeface="微软雅黑 Light" panose="020B0502040204020203" pitchFamily="34" charset="-122"/>
                      </a:rPr>
                      <m:t>,</m:t>
                    </m:r>
                    <m:d>
                      <m:dPr>
                        <m:ctrlPr>
                          <a:rPr lang="en-US" altLang="zh-CN" sz="2200" b="0" i="1" smtClean="0">
                            <a:latin typeface="Cambria Math" panose="02040503050406030204" pitchFamily="18" charset="0"/>
                            <a:ea typeface="微软雅黑 Light" panose="020B0502040204020203" pitchFamily="34" charset="-122"/>
                          </a:rPr>
                        </m:ctrlPr>
                      </m:dPr>
                      <m:e>
                        <m:sSub>
                          <m:sSubPr>
                            <m:ctrlPr>
                              <a:rPr lang="en-US" altLang="zh-CN" sz="2200" b="0" i="1" smtClean="0">
                                <a:latin typeface="Cambria Math" panose="02040503050406030204" pitchFamily="18" charset="0"/>
                                <a:ea typeface="微软雅黑 Light" panose="020B0502040204020203" pitchFamily="34" charset="-122"/>
                              </a:rPr>
                            </m:ctrlPr>
                          </m:sSubPr>
                          <m:e>
                            <m:r>
                              <a:rPr lang="en-US" altLang="zh-CN" sz="2200" b="0" i="1" smtClean="0">
                                <a:latin typeface="Cambria Math" panose="02040503050406030204" pitchFamily="18" charset="0"/>
                                <a:ea typeface="微软雅黑 Light" panose="020B0502040204020203" pitchFamily="34" charset="-122"/>
                              </a:rPr>
                              <m:t>𝑥</m:t>
                            </m:r>
                          </m:e>
                          <m:sub>
                            <m:r>
                              <a:rPr lang="en-US" altLang="zh-CN" sz="2200" b="0" i="1" smtClean="0">
                                <a:latin typeface="Cambria Math" panose="02040503050406030204" pitchFamily="18" charset="0"/>
                                <a:ea typeface="微软雅黑 Light" panose="020B0502040204020203" pitchFamily="34" charset="-122"/>
                              </a:rPr>
                              <m:t>2</m:t>
                            </m:r>
                          </m:sub>
                        </m:sSub>
                        <m:r>
                          <a:rPr lang="en-US" altLang="zh-CN" sz="2200" b="0" i="1" smtClean="0">
                            <a:latin typeface="Cambria Math" panose="02040503050406030204" pitchFamily="18" charset="0"/>
                            <a:ea typeface="微软雅黑 Light" panose="020B0502040204020203" pitchFamily="34" charset="-122"/>
                          </a:rPr>
                          <m:t>,</m:t>
                        </m:r>
                        <m:sSub>
                          <m:sSubPr>
                            <m:ctrlPr>
                              <a:rPr lang="en-US" altLang="zh-CN" sz="2200" b="0" i="1" smtClean="0">
                                <a:latin typeface="Cambria Math" panose="02040503050406030204" pitchFamily="18" charset="0"/>
                                <a:ea typeface="微软雅黑 Light" panose="020B0502040204020203" pitchFamily="34" charset="-122"/>
                              </a:rPr>
                            </m:ctrlPr>
                          </m:sSubPr>
                          <m:e>
                            <m:r>
                              <a:rPr lang="en-US" altLang="zh-CN" sz="2200" b="0" i="1" smtClean="0">
                                <a:latin typeface="Cambria Math" panose="02040503050406030204" pitchFamily="18" charset="0"/>
                                <a:ea typeface="微软雅黑 Light" panose="020B0502040204020203" pitchFamily="34" charset="-122"/>
                              </a:rPr>
                              <m:t>𝑦</m:t>
                            </m:r>
                          </m:e>
                          <m:sub>
                            <m:r>
                              <a:rPr lang="en-US" altLang="zh-CN" sz="2200" b="0" i="1" smtClean="0">
                                <a:latin typeface="Cambria Math" panose="02040503050406030204" pitchFamily="18" charset="0"/>
                                <a:ea typeface="微软雅黑 Light" panose="020B0502040204020203" pitchFamily="34" charset="-122"/>
                              </a:rPr>
                              <m:t>2</m:t>
                            </m:r>
                          </m:sub>
                        </m:sSub>
                      </m:e>
                    </m:d>
                    <m:r>
                      <a:rPr lang="en-US" altLang="zh-CN" sz="2200" b="0" i="1" smtClean="0">
                        <a:latin typeface="Cambria Math" panose="02040503050406030204" pitchFamily="18" charset="0"/>
                        <a:ea typeface="微软雅黑 Light" panose="020B0502040204020203" pitchFamily="34" charset="-122"/>
                        <a:cs typeface="微软雅黑 Light" panose="020B0502040204020203" pitchFamily="34" charset="-122"/>
                      </a:rPr>
                      <m:t>,</m:t>
                    </m:r>
                    <m:r>
                      <a:rPr lang="en-US" altLang="zh-CN" sz="2200" b="0" i="1" smtClean="0">
                        <a:latin typeface="Cambria Math" panose="02040503050406030204" pitchFamily="18" charset="0"/>
                        <a:ea typeface="Cambria Math" panose="02040503050406030204" pitchFamily="18" charset="0"/>
                        <a:cs typeface="微软雅黑 Light" panose="020B0502040204020203" pitchFamily="34" charset="-122"/>
                      </a:rPr>
                      <m:t>⋯,(</m:t>
                    </m:r>
                    <m:sSub>
                      <m:sSubPr>
                        <m:ctrlPr>
                          <a:rPr lang="en-US" altLang="zh-CN" sz="2200" b="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𝑥</m:t>
                        </m:r>
                      </m:e>
                      <m:sub>
                        <m:r>
                          <a:rPr lang="en-US" altLang="zh-CN" sz="2200" b="0" i="1" smtClean="0">
                            <a:latin typeface="Cambria Math" panose="02040503050406030204" pitchFamily="18" charset="0"/>
                            <a:ea typeface="Cambria Math" panose="02040503050406030204" pitchFamily="18" charset="0"/>
                          </a:rPr>
                          <m:t>𝑛</m:t>
                        </m:r>
                      </m:sub>
                    </m:sSub>
                    <m:r>
                      <a:rPr lang="en-US" altLang="zh-CN" sz="2200" b="0" i="1" smtClean="0">
                        <a:latin typeface="Cambria Math" panose="02040503050406030204" pitchFamily="18" charset="0"/>
                        <a:ea typeface="Cambria Math" panose="02040503050406030204" pitchFamily="18" charset="0"/>
                      </a:rPr>
                      <m:t>,</m:t>
                    </m:r>
                    <m:sSub>
                      <m:sSubPr>
                        <m:ctrlPr>
                          <a:rPr lang="en-US" altLang="zh-CN" sz="2200" b="0" i="1" smtClean="0">
                            <a:latin typeface="Cambria Math" panose="02040503050406030204" pitchFamily="18" charset="0"/>
                            <a:ea typeface="Cambria Math" panose="02040503050406030204" pitchFamily="18" charset="0"/>
                          </a:rPr>
                        </m:ctrlPr>
                      </m:sSubPr>
                      <m:e>
                        <m:r>
                          <a:rPr lang="en-US" altLang="zh-CN" sz="2200" b="0" i="1" smtClean="0">
                            <a:latin typeface="Cambria Math" panose="02040503050406030204" pitchFamily="18" charset="0"/>
                            <a:ea typeface="Cambria Math" panose="02040503050406030204" pitchFamily="18" charset="0"/>
                          </a:rPr>
                          <m:t>𝑦</m:t>
                        </m:r>
                      </m:e>
                      <m:sub>
                        <m:r>
                          <a:rPr lang="en-US" altLang="zh-CN" sz="2200" b="0" i="1" smtClean="0">
                            <a:latin typeface="Cambria Math" panose="02040503050406030204" pitchFamily="18" charset="0"/>
                            <a:ea typeface="Cambria Math" panose="02040503050406030204" pitchFamily="18" charset="0"/>
                          </a:rPr>
                          <m:t>𝑛</m:t>
                        </m:r>
                      </m:sub>
                    </m:sSub>
                    <m:r>
                      <a:rPr lang="en-US" altLang="zh-CN" sz="2200" b="0" i="1" smtClean="0">
                        <a:latin typeface="Cambria Math" panose="02040503050406030204" pitchFamily="18" charset="0"/>
                        <a:ea typeface="Cambria Math" panose="02040503050406030204" pitchFamily="18" charset="0"/>
                        <a:cs typeface="微软雅黑 Light" panose="020B0502040204020203" pitchFamily="34" charset="-122"/>
                      </a:rPr>
                      <m:t>)</m:t>
                    </m:r>
                    <m:r>
                      <a:rPr lang="en-US" altLang="zh-CN" sz="2200" b="0" i="1" smtClean="0">
                        <a:latin typeface="Cambria Math" panose="02040503050406030204" pitchFamily="18" charset="0"/>
                        <a:ea typeface="微软雅黑 Light" panose="020B0502040204020203" pitchFamily="34" charset="-122"/>
                        <a:cs typeface="微软雅黑 Light" panose="020B0502040204020203" pitchFamily="34" charset="-122"/>
                      </a:rPr>
                      <m:t>}</m:t>
                    </m:r>
                  </m:oMath>
                </a14:m>
                <a:endPar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buClr>
                    <a:srgbClr val="2665AB"/>
                  </a:buClr>
                  <a:buSzPct val="100000"/>
                </a:pP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样本标签</a:t>
                </a:r>
                <a14:m>
                  <m:oMath xmlns:m="http://schemas.openxmlformats.org/officeDocument/2006/math">
                    <m:sSub>
                      <m:sSubPr>
                        <m:ctrlPr>
                          <a:rPr lang="en-US" altLang="zh-CN" sz="2200" i="1" smtClean="0">
                            <a:latin typeface="Cambria Math" panose="02040503050406030204" pitchFamily="18" charset="0"/>
                            <a:ea typeface="微软雅黑 Light" panose="020B0502040204020203" pitchFamily="34" charset="-122"/>
                          </a:rPr>
                        </m:ctrlPr>
                      </m:sSubPr>
                      <m:e>
                        <m:r>
                          <a:rPr lang="en-US" altLang="zh-CN" sz="2200" b="0" i="1" smtClean="0">
                            <a:latin typeface="Cambria Math" panose="02040503050406030204" pitchFamily="18" charset="0"/>
                            <a:ea typeface="微软雅黑 Light" panose="020B0502040204020203" pitchFamily="34" charset="-122"/>
                          </a:rPr>
                          <m:t>  </m:t>
                        </m:r>
                        <m:r>
                          <a:rPr lang="en-US" altLang="zh-CN" sz="2200" b="0" i="1" smtClean="0">
                            <a:latin typeface="Cambria Math" panose="02040503050406030204" pitchFamily="18" charset="0"/>
                            <a:ea typeface="微软雅黑 Light" panose="020B0502040204020203" pitchFamily="34" charset="-122"/>
                          </a:rPr>
                          <m:t>𝑦</m:t>
                        </m:r>
                      </m:e>
                      <m:sub>
                        <m:r>
                          <a:rPr lang="en-US" altLang="zh-CN" sz="2200" b="0" i="1" smtClean="0">
                            <a:latin typeface="Cambria Math" panose="02040503050406030204" pitchFamily="18" charset="0"/>
                            <a:ea typeface="微软雅黑 Light" panose="020B0502040204020203" pitchFamily="34" charset="-122"/>
                          </a:rPr>
                          <m:t>𝑖</m:t>
                        </m:r>
                      </m:sub>
                    </m:sSub>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  的取值范围 </a:t>
                </a:r>
                <a14:m>
                  <m:oMath xmlns:m="http://schemas.openxmlformats.org/officeDocument/2006/math">
                    <m:d>
                      <m:dPr>
                        <m:begChr m:val="{"/>
                        <m:endChr m:val="}"/>
                        <m:ctrlPr>
                          <a:rPr lang="en-US" altLang="zh-CN" sz="2200" i="1">
                            <a:latin typeface="Cambria Math" panose="02040503050406030204" pitchFamily="18" charset="0"/>
                            <a:ea typeface="微软雅黑 Light" panose="020B0502040204020203" pitchFamily="34" charset="-122"/>
                            <a:cs typeface="微软雅黑 Light" panose="020B0502040204020203" pitchFamily="34" charset="-122"/>
                          </a:rPr>
                        </m:ctrlPr>
                      </m:dPr>
                      <m:e>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1</m:t>
                        </m:r>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m:t>
                        </m:r>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2</m:t>
                        </m:r>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m:t>
                        </m:r>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C</m:t>
                        </m:r>
                      </m:e>
                    </m:d>
                    <m:r>
                      <a:rPr lang="zh-CN" altLang="en-US" sz="2200">
                        <a:latin typeface="Cambria Math" panose="02040503050406030204" pitchFamily="18" charset="0"/>
                        <a:ea typeface="微软雅黑 Light" panose="020B0502040204020203" pitchFamily="34" charset="-122"/>
                        <a:cs typeface="微软雅黑 Light" panose="020B0502040204020203" pitchFamily="34" charset="-122"/>
                      </a:rPr>
                      <m:t>，</m:t>
                    </m:r>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第</a:t>
                </a:r>
                <a14:m>
                  <m:oMath xmlns:m="http://schemas.openxmlformats.org/officeDocument/2006/math">
                    <m:r>
                      <a:rPr lang="zh-CN" altLang="en-US" sz="2200">
                        <a:latin typeface="Cambria Math" panose="02040503050406030204" pitchFamily="18" charset="0"/>
                        <a:ea typeface="微软雅黑 Light" panose="020B0502040204020203" pitchFamily="34" charset="-122"/>
                        <a:cs typeface="微软雅黑 Light" panose="020B0502040204020203" pitchFamily="34" charset="-122"/>
                      </a:rPr>
                      <m:t> </m:t>
                    </m:r>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c</m:t>
                    </m:r>
                    <m:r>
                      <a:rPr lang="zh-CN" altLang="en-US" sz="2200">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类的样本数量为</a:t>
                </a:r>
                <a14:m>
                  <m:oMath xmlns:m="http://schemas.openxmlformats.org/officeDocument/2006/math">
                    <m:r>
                      <a:rPr lang="zh-CN" altLang="en-US" sz="2200">
                        <a:latin typeface="Cambria Math" panose="02040503050406030204" pitchFamily="18" charset="0"/>
                        <a:ea typeface="微软雅黑 Light" panose="020B0502040204020203" pitchFamily="34" charset="-122"/>
                        <a:cs typeface="微软雅黑 Light" panose="020B0502040204020203" pitchFamily="34" charset="-122"/>
                      </a:rPr>
                      <m:t> </m:t>
                    </m:r>
                    <m:sSub>
                      <m:sSubPr>
                        <m:ctrlPr>
                          <a:rPr lang="en-US" altLang="zh-CN" sz="2200" i="1">
                            <a:latin typeface="Cambria Math" panose="02040503050406030204" pitchFamily="18" charset="0"/>
                            <a:ea typeface="微软雅黑 Light" panose="020B0502040204020203" pitchFamily="34" charset="-122"/>
                            <a:cs typeface="微软雅黑 Light" panose="020B0502040204020203" pitchFamily="34" charset="-122"/>
                          </a:rPr>
                        </m:ctrlPr>
                      </m:sSubPr>
                      <m:e>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n</m:t>
                        </m:r>
                      </m:e>
                      <m:sub>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c</m:t>
                        </m:r>
                      </m:sub>
                    </m:sSub>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，且有</a:t>
                </a:r>
                <a14:m>
                  <m:oMath xmlns:m="http://schemas.openxmlformats.org/officeDocument/2006/math">
                    <m:r>
                      <a:rPr lang="zh-CN" altLang="en-US" sz="2200">
                        <a:latin typeface="Cambria Math" panose="02040503050406030204" pitchFamily="18" charset="0"/>
                        <a:ea typeface="微软雅黑 Light" panose="020B0502040204020203" pitchFamily="34" charset="-122"/>
                        <a:cs typeface="微软雅黑 Light" panose="020B0502040204020203" pitchFamily="34" charset="-122"/>
                      </a:rPr>
                      <m:t> </m:t>
                    </m:r>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n</m:t>
                    </m:r>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m:t>
                    </m:r>
                    <m:nary>
                      <m:naryPr>
                        <m:chr m:val="∑"/>
                        <m:ctrlPr>
                          <a:rPr lang="is-IS" altLang="zh-CN" sz="2200" i="1">
                            <a:latin typeface="Cambria Math" panose="02040503050406030204" pitchFamily="18" charset="0"/>
                            <a:ea typeface="微软雅黑 Light" panose="020B0502040204020203" pitchFamily="34" charset="-122"/>
                            <a:cs typeface="微软雅黑 Light" panose="020B0502040204020203" pitchFamily="34" charset="-122"/>
                          </a:rPr>
                        </m:ctrlPr>
                      </m:naryPr>
                      <m:sub>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i</m:t>
                        </m:r>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m:t>
                        </m:r>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1</m:t>
                        </m:r>
                      </m:sub>
                      <m:sup>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C</m:t>
                        </m:r>
                      </m:sup>
                      <m:e>
                        <m:sSub>
                          <m:sSubPr>
                            <m:ctrlPr>
                              <a:rPr lang="en-US" altLang="zh-CN" sz="2200" i="1">
                                <a:latin typeface="Cambria Math" panose="02040503050406030204" pitchFamily="18" charset="0"/>
                                <a:ea typeface="微软雅黑 Light" panose="020B0502040204020203" pitchFamily="34" charset="-122"/>
                                <a:cs typeface="微软雅黑 Light" panose="020B0502040204020203" pitchFamily="34" charset="-122"/>
                              </a:rPr>
                            </m:ctrlPr>
                          </m:sSubPr>
                          <m:e>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n</m:t>
                            </m:r>
                          </m:e>
                          <m:sub>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i</m:t>
                            </m:r>
                          </m:sub>
                        </m:sSub>
                      </m:e>
                    </m:nary>
                    <m:r>
                      <a:rPr lang="zh-CN" altLang="en-US" sz="2200">
                        <a:latin typeface="Cambria Math" panose="02040503050406030204" pitchFamily="18" charset="0"/>
                        <a:ea typeface="微软雅黑 Light" panose="020B0502040204020203" pitchFamily="34" charset="-122"/>
                        <a:cs typeface="微软雅黑 Light" panose="020B0502040204020203" pitchFamily="34" charset="-122"/>
                      </a:rPr>
                      <m:t>，</m:t>
                    </m:r>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第</a:t>
                </a:r>
                <a14:m>
                  <m:oMath xmlns:m="http://schemas.openxmlformats.org/officeDocument/2006/math">
                    <m:r>
                      <a:rPr lang="zh-CN" altLang="en-US" sz="2200">
                        <a:latin typeface="Cambria Math" panose="02040503050406030204" pitchFamily="18" charset="0"/>
                        <a:ea typeface="微软雅黑 Light" panose="020B0502040204020203" pitchFamily="34" charset="-122"/>
                        <a:cs typeface="微软雅黑 Light" panose="020B0502040204020203" pitchFamily="34" charset="-122"/>
                      </a:rPr>
                      <m:t> </m:t>
                    </m:r>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c</m:t>
                    </m:r>
                    <m:r>
                      <a:rPr lang="zh-CN" altLang="en-US" sz="2200">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类样本均值：</a:t>
                </a:r>
                <a14:m>
                  <m:oMath xmlns:m="http://schemas.openxmlformats.org/officeDocument/2006/math">
                    <m:sSub>
                      <m:sSubPr>
                        <m:ctrlPr>
                          <a:rPr lang="en-US" altLang="zh-CN" sz="2200" i="1">
                            <a:latin typeface="Cambria Math" panose="02040503050406030204" pitchFamily="18" charset="0"/>
                          </a:rPr>
                        </m:ctrlPr>
                      </m:sSubPr>
                      <m:e>
                        <m:r>
                          <a:rPr lang="en-US" altLang="zh-CN" sz="2200" b="1" i="1">
                            <a:latin typeface="Cambria Math" panose="02040503050406030204" pitchFamily="18" charset="0"/>
                          </a:rPr>
                          <m:t>𝒎</m:t>
                        </m:r>
                      </m:e>
                      <m:sub>
                        <m:r>
                          <a:rPr lang="en-US" altLang="zh-CN" sz="2200" i="1">
                            <a:latin typeface="Cambria Math" panose="02040503050406030204" pitchFamily="18" charset="0"/>
                          </a:rPr>
                          <m:t>𝑐</m:t>
                        </m:r>
                      </m:sub>
                    </m:sSub>
                    <m:r>
                      <a:rPr lang="en-US" altLang="zh-CN" sz="2200">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a:latin typeface="Cambria Math" panose="02040503050406030204" pitchFamily="18" charset="0"/>
                          </a:rPr>
                          <m:t>1</m:t>
                        </m:r>
                      </m:num>
                      <m:den>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𝑛</m:t>
                            </m:r>
                          </m:e>
                          <m:sub>
                            <m:r>
                              <a:rPr lang="en-US" altLang="zh-CN" sz="2200" i="1">
                                <a:latin typeface="Cambria Math" panose="02040503050406030204" pitchFamily="18" charset="0"/>
                              </a:rPr>
                              <m:t>𝑐</m:t>
                            </m:r>
                          </m:sub>
                        </m:sSub>
                      </m:den>
                    </m:f>
                    <m:nary>
                      <m:naryPr>
                        <m:chr m:val="∑"/>
                        <m:ctrlPr>
                          <a:rPr lang="en-US" altLang="zh-CN" sz="2200" i="1">
                            <a:latin typeface="Cambria Math" panose="02040503050406030204" pitchFamily="18" charset="0"/>
                          </a:rPr>
                        </m:ctrlPr>
                      </m:naryPr>
                      <m:sub>
                        <m:r>
                          <a:rPr lang="en-US" altLang="zh-CN" sz="2200" i="1">
                            <a:latin typeface="Cambria Math" panose="02040503050406030204" pitchFamily="18" charset="0"/>
                          </a:rPr>
                          <m:t>𝑖</m:t>
                        </m:r>
                        <m:r>
                          <a:rPr lang="en-US" altLang="zh-CN" sz="2200" i="1">
                            <a:latin typeface="Cambria Math" panose="02040503050406030204" pitchFamily="18" charset="0"/>
                          </a:rPr>
                          <m:t>=</m:t>
                        </m:r>
                        <m:r>
                          <a:rPr lang="en-US" altLang="zh-CN" sz="2200" i="1">
                            <a:latin typeface="Cambria Math" panose="02040503050406030204" pitchFamily="18" charset="0"/>
                          </a:rPr>
                          <m:t>1</m:t>
                        </m:r>
                      </m:sub>
                      <m:sup>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𝑛</m:t>
                            </m:r>
                          </m:e>
                          <m:sub>
                            <m:r>
                              <a:rPr lang="en-US" altLang="zh-CN" sz="2200" i="1">
                                <a:latin typeface="Cambria Math" panose="02040503050406030204" pitchFamily="18" charset="0"/>
                              </a:rPr>
                              <m:t>𝑐</m:t>
                            </m:r>
                          </m:sub>
                        </m:sSub>
                      </m:sup>
                      <m:e>
                        <m:sSub>
                          <m:sSubPr>
                            <m:ctrlPr>
                              <a:rPr lang="en-US" altLang="zh-CN" sz="2200" i="1">
                                <a:latin typeface="Cambria Math" panose="02040503050406030204" pitchFamily="18" charset="0"/>
                              </a:rPr>
                            </m:ctrlPr>
                          </m:sSubPr>
                          <m:e>
                            <m:r>
                              <a:rPr lang="en-US" altLang="zh-CN" sz="2200" b="1" i="1">
                                <a:latin typeface="Cambria Math" panose="02040503050406030204" pitchFamily="18" charset="0"/>
                              </a:rPr>
                              <m:t>𝒙</m:t>
                            </m:r>
                          </m:e>
                          <m:sub>
                            <m:r>
                              <a:rPr lang="en-US" altLang="zh-CN" sz="2200" i="1">
                                <a:latin typeface="Cambria Math" panose="02040503050406030204" pitchFamily="18" charset="0"/>
                              </a:rPr>
                              <m:t>𝑖</m:t>
                            </m:r>
                          </m:sub>
                        </m:sSub>
                      </m:e>
                    </m:nary>
                    <m:r>
                      <a:rPr lang="zh-CN" altLang="en-US" sz="2200">
                        <a:latin typeface="Cambria Math" panose="02040503050406030204" pitchFamily="18" charset="0"/>
                        <a:ea typeface="微软雅黑 Light" panose="020B0502040204020203" pitchFamily="34" charset="-122"/>
                        <a:cs typeface="微软雅黑 Light" panose="020B0502040204020203" pitchFamily="34" charset="-122"/>
                      </a:rPr>
                      <m:t>，</m:t>
                    </m:r>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所有样本的均值</a:t>
                </a:r>
                <a:r>
                  <a:rPr lang="zh-CN" altLang="en-US" sz="220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200" b="1" i="1">
                        <a:latin typeface="Cambria Math" panose="02040503050406030204" pitchFamily="18" charset="0"/>
                      </a:rPr>
                      <m:t>𝒎</m:t>
                    </m:r>
                    <m:r>
                      <a:rPr lang="en-US" altLang="zh-CN" sz="2200">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a:latin typeface="Cambria Math" panose="02040503050406030204" pitchFamily="18" charset="0"/>
                          </a:rPr>
                          <m:t>1</m:t>
                        </m:r>
                      </m:num>
                      <m:den>
                        <m:r>
                          <a:rPr lang="en-US" altLang="zh-CN" sz="2200" i="1">
                            <a:latin typeface="Cambria Math" panose="02040503050406030204" pitchFamily="18" charset="0"/>
                          </a:rPr>
                          <m:t>𝑛</m:t>
                        </m:r>
                      </m:den>
                    </m:f>
                    <m:nary>
                      <m:naryPr>
                        <m:chr m:val="∑"/>
                        <m:ctrlPr>
                          <a:rPr lang="en-US" altLang="zh-CN" sz="2200" i="1">
                            <a:latin typeface="Cambria Math" panose="02040503050406030204" pitchFamily="18" charset="0"/>
                          </a:rPr>
                        </m:ctrlPr>
                      </m:naryPr>
                      <m:sub>
                        <m:r>
                          <a:rPr lang="en-US" altLang="zh-CN" sz="2200" i="1">
                            <a:latin typeface="Cambria Math" panose="02040503050406030204" pitchFamily="18" charset="0"/>
                          </a:rPr>
                          <m:t>𝑖</m:t>
                        </m:r>
                        <m:r>
                          <a:rPr lang="en-US" altLang="zh-CN" sz="2200" i="1">
                            <a:latin typeface="Cambria Math" panose="02040503050406030204" pitchFamily="18" charset="0"/>
                          </a:rPr>
                          <m:t>=</m:t>
                        </m:r>
                        <m:r>
                          <a:rPr lang="en-US" altLang="zh-CN" sz="2200" i="1">
                            <a:latin typeface="Cambria Math" panose="02040503050406030204" pitchFamily="18" charset="0"/>
                          </a:rPr>
                          <m:t>1</m:t>
                        </m:r>
                      </m:sub>
                      <m:sup>
                        <m:r>
                          <a:rPr lang="en-US" altLang="zh-CN" sz="2200" i="1">
                            <a:latin typeface="Cambria Math" panose="02040503050406030204" pitchFamily="18" charset="0"/>
                          </a:rPr>
                          <m:t>𝑛</m:t>
                        </m:r>
                      </m:sup>
                      <m:e>
                        <m:sSub>
                          <m:sSubPr>
                            <m:ctrlPr>
                              <a:rPr lang="en-US" altLang="zh-CN" sz="2200" i="1">
                                <a:latin typeface="Cambria Math" panose="02040503050406030204" pitchFamily="18" charset="0"/>
                              </a:rPr>
                            </m:ctrlPr>
                          </m:sSubPr>
                          <m:e>
                            <m:r>
                              <a:rPr lang="en-US" altLang="zh-CN" sz="2200" b="1" i="1">
                                <a:latin typeface="Cambria Math" panose="02040503050406030204" pitchFamily="18" charset="0"/>
                              </a:rPr>
                              <m:t>𝒙</m:t>
                            </m:r>
                          </m:e>
                          <m:sub>
                            <m:r>
                              <a:rPr lang="en-US" altLang="zh-CN" sz="2200" i="1">
                                <a:latin typeface="Cambria Math" panose="02040503050406030204" pitchFamily="18" charset="0"/>
                              </a:rPr>
                              <m:t>𝑖</m:t>
                            </m:r>
                          </m:sub>
                        </m:sSub>
                      </m:e>
                    </m:nary>
                  </m:oMath>
                </a14:m>
                <a:endParaRPr lang="en-US" altLang="zh-CN" sz="2200" dirty="0">
                  <a:latin typeface="微软雅黑" panose="020B0503020204020204" pitchFamily="34" charset="-122"/>
                  <a:ea typeface="微软雅黑" panose="020B0503020204020204" pitchFamily="34" charset="-122"/>
                </a:endParaRPr>
              </a:p>
              <a:p>
                <a:pPr>
                  <a:lnSpc>
                    <a:spcPct val="150000"/>
                  </a:lnSpc>
                  <a:buClr>
                    <a:srgbClr val="2665AB"/>
                  </a:buClr>
                  <a:buSzPct val="100000"/>
                </a:pP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通过线性转换矩阵</a:t>
                </a:r>
                <a14:m>
                  <m:oMath xmlns:m="http://schemas.openxmlformats.org/officeDocument/2006/math">
                    <m:r>
                      <a:rPr lang="zh-CN" altLang="en-US" sz="2200">
                        <a:latin typeface="Cambria Math" panose="02040503050406030204" pitchFamily="18" charset="0"/>
                        <a:ea typeface="微软雅黑 Light" panose="020B0502040204020203" pitchFamily="34" charset="-122"/>
                        <a:cs typeface="微软雅黑 Light" panose="020B0502040204020203" pitchFamily="34" charset="-122"/>
                      </a:rPr>
                      <m:t> </m:t>
                    </m:r>
                    <m:r>
                      <a:rPr lang="en-US" altLang="zh-CN" sz="2200" b="1">
                        <a:latin typeface="Cambria Math" panose="02040503050406030204" pitchFamily="18" charset="0"/>
                        <a:ea typeface="微软雅黑 Light" panose="020B0502040204020203" pitchFamily="34" charset="-122"/>
                        <a:cs typeface="微软雅黑 Light" panose="020B0502040204020203" pitchFamily="34" charset="-122"/>
                      </a:rPr>
                      <m:t>𝐖</m:t>
                    </m:r>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m:t>
                    </m:r>
                    <m:sSup>
                      <m:sSupPr>
                        <m:ctrlPr>
                          <a:rPr lang="en-US" altLang="zh-CN" sz="2200" i="1">
                            <a:latin typeface="Cambria Math" panose="02040503050406030204" pitchFamily="18" charset="0"/>
                            <a:ea typeface="微软雅黑 Light" panose="020B0502040204020203" pitchFamily="34" charset="-122"/>
                            <a:cs typeface="微软雅黑 Light" panose="020B0502040204020203" pitchFamily="34" charset="-122"/>
                          </a:rPr>
                        </m:ctrlPr>
                      </m:sSupPr>
                      <m:e>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ℝ</m:t>
                        </m:r>
                      </m:e>
                      <m:sup>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d</m:t>
                        </m:r>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m:t>
                        </m:r>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l</m:t>
                        </m:r>
                      </m:sup>
                    </m:sSup>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 将数据降到 </a:t>
                </a:r>
                <a14:m>
                  <m:oMath xmlns:m="http://schemas.openxmlformats.org/officeDocument/2006/math">
                    <m:r>
                      <m:rPr>
                        <m:sty m:val="p"/>
                      </m:rPr>
                      <a:rPr lang="en-US" altLang="zh-CN" sz="2200" dirty="0">
                        <a:latin typeface="Cambria Math" panose="02040503050406030204" pitchFamily="18" charset="0"/>
                        <a:ea typeface="微软雅黑 Light" panose="020B0502040204020203" pitchFamily="34" charset="-122"/>
                        <a:cs typeface="微软雅黑 Light" panose="020B0502040204020203" pitchFamily="34" charset="-122"/>
                      </a:rPr>
                      <m:t>l</m:t>
                    </m:r>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 维：</a:t>
                </a:r>
                <a:endPar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mc:Choice>
        <mc:Fallback>
          <p:sp>
            <p:nvSpPr>
              <p:cNvPr id="5" name="Rectangle 3"/>
              <p:cNvSpPr txBox="1">
                <a:spLocks noRot="1" noChangeAspect="1" noMove="1" noResize="1" noEditPoints="1" noAdjustHandles="1" noChangeArrowheads="1" noChangeShapeType="1" noTextEdit="1"/>
              </p:cNvSpPr>
              <p:nvPr/>
            </p:nvSpPr>
            <p:spPr>
              <a:xfrm>
                <a:off x="1907704" y="987574"/>
                <a:ext cx="6984776" cy="4072382"/>
              </a:xfrm>
              <a:prstGeom prst="rect">
                <a:avLst/>
              </a:prstGeom>
              <a:blipFill rotWithShape="1">
                <a:blip r:embed="rId1"/>
                <a:stretch>
                  <a:fillRect l="-2" t="-4" r="8" b="7"/>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5148064" y="4515966"/>
            <a:ext cx="933833" cy="180594"/>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889448" y="836564"/>
            <a:ext cx="7056784" cy="4104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panose="05000000000000000000" pitchFamily="2" charset="2"/>
              <a:buChar char="l"/>
            </a:pP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LDA</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的目标是利用样本的类别标签信息，找到一个利于数据分类的线性低维表示</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buClr>
                <a:srgbClr val="2965AB"/>
              </a:buClr>
              <a:buSzPct val="50000"/>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这个目标可以从两个角度来量化</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a:lnSpc>
                <a:spcPct val="150000"/>
              </a:lnSpc>
              <a:buClr>
                <a:srgbClr val="2965AB"/>
              </a:buClr>
              <a:buSzPct val="50000"/>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第一个角度是使得降维后相同类样本尽可能近。使用</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类内离散度</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(within-class scatter)</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（类内样本的方差）度量</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a:lnSpc>
                <a:spcPct val="150000"/>
              </a:lnSpc>
              <a:buClr>
                <a:srgbClr val="2965AB"/>
              </a:buClr>
              <a:buSzPct val="50000"/>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第二个角度是使得降维后不同类样本尽可能远。使用</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类间离散度</a:t>
            </a:r>
            <a:r>
              <a:rPr lang="en-US" altLang="zh-CN" sz="2000" dirty="0">
                <a:latin typeface="微软雅黑 Light" panose="020B0502040204020203" pitchFamily="34" charset="-122"/>
                <a:ea typeface="微软雅黑 Light" panose="020B0502040204020203" pitchFamily="34" charset="-122"/>
                <a:cs typeface="微软雅黑 Light" panose="020B0502040204020203" pitchFamily="34" charset="-122"/>
              </a:rPr>
              <a:t>(between-class scatter)</a:t>
            </a: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（不同类样本的均值的方差）度量</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 name="文本占位符 1"/>
          <p:cNvSpPr txBox="1"/>
          <p:nvPr/>
        </p:nvSpPr>
        <p:spPr>
          <a:xfrm>
            <a:off x="1691680" y="202480"/>
            <a:ext cx="7452320" cy="397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400" dirty="0">
                <a:latin typeface="微软雅黑" panose="020B0503020204020204" pitchFamily="34" charset="-122"/>
                <a:ea typeface="微软雅黑" panose="020B0503020204020204" pitchFamily="34" charset="-122"/>
              </a:rPr>
              <a:t>基本记号</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22080" t="17516" r="29597" b="20469"/>
          <a:stretch>
            <a:fillRect/>
          </a:stretch>
        </p:blipFill>
        <p:spPr>
          <a:xfrm>
            <a:off x="5197511" y="1946185"/>
            <a:ext cx="1340498" cy="625565"/>
          </a:xfrm>
          <a:prstGeom prst="rect">
            <a:avLst/>
          </a:prstGeom>
        </p:spPr>
      </p:pic>
      <p:sp>
        <p:nvSpPr>
          <p:cNvPr id="4" name="文本占位符 1"/>
          <p:cNvSpPr txBox="1"/>
          <p:nvPr/>
        </p:nvSpPr>
        <p:spPr>
          <a:xfrm>
            <a:off x="1691680" y="0"/>
            <a:ext cx="7452320" cy="7715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类内离散度和类间离散度</a:t>
            </a:r>
            <a:endParaRPr kumimoji="1" lang="zh-CN" altLang="en-US"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1889448" y="838262"/>
            <a:ext cx="7056784" cy="41883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Clr>
                <a:srgbClr val="2965AB"/>
              </a:buClr>
              <a:buSzPct val="5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类内离散度</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buClr>
                <a:srgbClr val="2965AB"/>
              </a:buClr>
              <a:buSzPct val="50000"/>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降维前：第 𝑐 类样本的类内离散度：</a:t>
            </a:r>
            <a:b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b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总的类内离散度矩阵：</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a:lnSpc>
                <a:spcPct val="150000"/>
              </a:lnSpc>
              <a:buClr>
                <a:srgbClr val="2965AB"/>
              </a:buClr>
              <a:buSzPct val="50000"/>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降维后在𝒘方向的类内离散度为：</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buClr>
                <a:srgbClr val="2965AB"/>
              </a:buClr>
              <a:buSzPct val="50000"/>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类间离散度</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buClr>
                <a:srgbClr val="2965AB"/>
              </a:buClr>
              <a:buSzPct val="50000"/>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降维前：</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a:lnSpc>
                <a:spcPct val="150000"/>
              </a:lnSpc>
              <a:buClr>
                <a:srgbClr val="2965AB"/>
              </a:buClr>
              <a:buSzPct val="50000"/>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降维后𝒘方向的类间离散度为：</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8188" t="17549" r="8298" b="15953"/>
          <a:stretch>
            <a:fillRect/>
          </a:stretch>
        </p:blipFill>
        <p:spPr>
          <a:xfrm>
            <a:off x="6746484" y="1537077"/>
            <a:ext cx="2379753" cy="554105"/>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7499" t="31984" r="16902" b="8333"/>
          <a:stretch>
            <a:fillRect/>
          </a:stretch>
        </p:blipFill>
        <p:spPr>
          <a:xfrm>
            <a:off x="6810577" y="2725474"/>
            <a:ext cx="851437" cy="283812"/>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8142" t="13655" r="8142" b="9191"/>
          <a:stretch>
            <a:fillRect/>
          </a:stretch>
        </p:blipFill>
        <p:spPr>
          <a:xfrm>
            <a:off x="3745895" y="3509320"/>
            <a:ext cx="2903232" cy="700339"/>
          </a:xfrm>
          <a:prstGeom prst="rect">
            <a:avLst/>
          </a:prstGeom>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5450" t="12989" r="9500"/>
          <a:stretch>
            <a:fillRect/>
          </a:stretch>
        </p:blipFill>
        <p:spPr>
          <a:xfrm>
            <a:off x="6543341" y="4371755"/>
            <a:ext cx="851437" cy="373322"/>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763688" y="0"/>
            <a:ext cx="7380312" cy="7440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400" dirty="0">
                <a:latin typeface="微软雅黑" panose="020B0503020204020204" pitchFamily="34" charset="-122"/>
                <a:ea typeface="微软雅黑" panose="020B0503020204020204" pitchFamily="34" charset="-122"/>
              </a:rPr>
              <a:t>LDA</a:t>
            </a:r>
            <a:r>
              <a:rPr kumimoji="1" lang="zh-CN" altLang="en-US" sz="2400" dirty="0">
                <a:latin typeface="微软雅黑" panose="020B0503020204020204" pitchFamily="34" charset="-122"/>
                <a:ea typeface="微软雅黑" panose="020B0503020204020204" pitchFamily="34" charset="-122"/>
              </a:rPr>
              <a:t>的数学模型</a:t>
            </a:r>
            <a:endParaRPr kumimoji="1" lang="zh-CN" altLang="en-US"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1907704" y="955154"/>
            <a:ext cx="6984776" cy="40648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panose="05000000000000000000" pitchFamily="2" charset="2"/>
              <a:buChar char="l"/>
            </a:pPr>
            <a:r>
              <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rPr>
              <a:t>LDA</a:t>
            </a: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的目标是使得投影后数据更利于分类，所以我们要求              尽量小，</a:t>
            </a:r>
            <a:r>
              <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尽量大</a:t>
            </a:r>
            <a:r>
              <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我们的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优化目标</a:t>
            </a: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为</a:t>
            </a:r>
            <a:r>
              <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rPr>
              <a:t>:</a:t>
            </a:r>
            <a:endPar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0" indent="0">
              <a:lnSpc>
                <a:spcPct val="150000"/>
              </a:lnSpc>
              <a:buClr>
                <a:srgbClr val="2965AB"/>
              </a:buClr>
              <a:buSzPct val="50000"/>
              <a:buNone/>
            </a:pPr>
            <a:endParaRPr lang="zh-CN" altLang="en-US" sz="2200" dirty="0">
              <a:latin typeface="微软雅黑" panose="020B0503020204020204" pitchFamily="34" charset="-122"/>
              <a:ea typeface="微软雅黑" panose="020B0503020204020204" pitchFamily="34" charset="-122"/>
            </a:endParaRPr>
          </a:p>
          <a:p>
            <a:pPr>
              <a:lnSpc>
                <a:spcPct val="150000"/>
              </a:lnSpc>
              <a:buClr>
                <a:srgbClr val="2965AB"/>
              </a:buClr>
              <a:buSzPct val="50000"/>
              <a:buFont typeface="Wingdings" panose="05000000000000000000" pitchFamily="2" charset="2"/>
              <a:buChar char="l"/>
            </a:pP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该优化问题等价于</a:t>
            </a:r>
            <a:endPar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7499" t="31984" r="16902" b="8333"/>
          <a:stretch>
            <a:fillRect/>
          </a:stretch>
        </p:blipFill>
        <p:spPr>
          <a:xfrm>
            <a:off x="2877095" y="1645292"/>
            <a:ext cx="918102" cy="306034"/>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5450" t="12989" r="9500"/>
          <a:stretch>
            <a:fillRect/>
          </a:stretch>
        </p:blipFill>
        <p:spPr>
          <a:xfrm>
            <a:off x="5057242" y="1592561"/>
            <a:ext cx="851437" cy="373322"/>
          </a:xfrm>
          <a:prstGeom prst="rect">
            <a:avLst/>
          </a:prstGeom>
        </p:spPr>
      </p:pic>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2893" t="22343" r="24768" b="18884"/>
          <a:stretch>
            <a:fillRect/>
          </a:stretch>
        </p:blipFill>
        <p:spPr>
          <a:xfrm>
            <a:off x="3688533" y="2458222"/>
            <a:ext cx="1734546" cy="702078"/>
          </a:xfrm>
          <a:prstGeom prst="rect">
            <a:avLst/>
          </a:prstGeom>
        </p:spPr>
      </p:pic>
      <p:pic>
        <p:nvPicPr>
          <p:cNvPr id="9" name="图片 8"/>
          <p:cNvPicPr>
            <a:picLocks noChangeAspect="1"/>
          </p:cNvPicPr>
          <p:nvPr/>
        </p:nvPicPr>
        <p:blipFill rotWithShape="1">
          <a:blip r:embed="rId4">
            <a:extLst>
              <a:ext uri="{28A0092B-C50C-407E-A947-70E740481C1C}">
                <a14:useLocalDpi xmlns:a14="http://schemas.microsoft.com/office/drawing/2010/main" val="0"/>
              </a:ext>
            </a:extLst>
          </a:blip>
          <a:srcRect l="13250" t="22709" r="18500" b="14219"/>
          <a:stretch>
            <a:fillRect/>
          </a:stretch>
        </p:blipFill>
        <p:spPr>
          <a:xfrm>
            <a:off x="3410529" y="3919906"/>
            <a:ext cx="2017308" cy="888982"/>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0"/>
            <a:ext cx="7452320" cy="7715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400" dirty="0">
                <a:latin typeface="微软雅黑" panose="020B0503020204020204" pitchFamily="34" charset="-122"/>
                <a:ea typeface="微软雅黑" panose="020B0503020204020204" pitchFamily="34" charset="-122"/>
              </a:rPr>
              <a:t>LDA</a:t>
            </a:r>
            <a:r>
              <a:rPr kumimoji="1" lang="zh-CN" altLang="en-US" sz="2400" dirty="0">
                <a:latin typeface="微软雅黑" panose="020B0503020204020204" pitchFamily="34" charset="-122"/>
                <a:ea typeface="微软雅黑" panose="020B0503020204020204" pitchFamily="34" charset="-122"/>
              </a:rPr>
              <a:t>的模型求解</a:t>
            </a:r>
            <a:endParaRPr kumimoji="1"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Rectangle 3"/>
              <p:cNvSpPr txBox="1">
                <a:spLocks noChangeArrowheads="1"/>
              </p:cNvSpPr>
              <p:nvPr/>
            </p:nvSpPr>
            <p:spPr>
              <a:xfrm>
                <a:off x="1867790" y="832442"/>
                <a:ext cx="6835120" cy="41529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panose="05000000000000000000" pitchFamily="2" charset="2"/>
                  <a:buChar char="l"/>
                </a:pP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使用拉格朗日乘子法求解该问题，拉格朗日函数为</a:t>
                </a:r>
                <a:endPar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0" indent="0">
                  <a:lnSpc>
                    <a:spcPct val="150000"/>
                  </a:lnSpc>
                  <a:buClr>
                    <a:srgbClr val="2965AB"/>
                  </a:buClr>
                  <a:buSzPct val="50000"/>
                  <a:buNone/>
                </a:pPr>
                <a:endPar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00000"/>
                  </a:lnSpc>
                  <a:buClr>
                    <a:srgbClr val="2965AB"/>
                  </a:buClr>
                  <a:buSzPct val="50000"/>
                  <a:buFont typeface="Wingdings" panose="05000000000000000000" pitchFamily="2" charset="2"/>
                  <a:buChar char="l"/>
                </a:pP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对 𝒘 求偏导并等于零，则有</a:t>
                </a:r>
                <a:endPar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00000"/>
                  </a:lnSpc>
                  <a:buClr>
                    <a:srgbClr val="2965AB"/>
                  </a:buClr>
                  <a:buSzPct val="50000"/>
                  <a:buFont typeface="Wingdings" panose="05000000000000000000" pitchFamily="2" charset="2"/>
                  <a:buChar char="l"/>
                </a:pPr>
                <a:endPar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00000"/>
                  </a:lnSpc>
                  <a:buClr>
                    <a:srgbClr val="2965AB"/>
                  </a:buClr>
                  <a:buSzPct val="50000"/>
                  <a:buFont typeface="Wingdings" panose="05000000000000000000" pitchFamily="2" charset="2"/>
                  <a:buChar char="l"/>
                </a:pPr>
                <a:endPar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0" indent="0">
                  <a:lnSpc>
                    <a:spcPct val="150000"/>
                  </a:lnSpc>
                  <a:buClr>
                    <a:srgbClr val="2965AB"/>
                  </a:buClr>
                  <a:buSzPct val="50000"/>
                  <a:buNone/>
                </a:pP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     即                                </a:t>
                </a:r>
                <a:endPar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marL="0" indent="0">
                  <a:lnSpc>
                    <a:spcPct val="150000"/>
                  </a:lnSpc>
                  <a:buClr>
                    <a:srgbClr val="2965AB"/>
                  </a:buClr>
                  <a:buSzPct val="50000"/>
                  <a:buNone/>
                </a:pP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要求的投影方向 𝒘 恰好是矩阵</a:t>
                </a:r>
                <a14:m>
                  <m:oMath xmlns:m="http://schemas.openxmlformats.org/officeDocument/2006/math">
                    <m:r>
                      <a:rPr lang="zh-CN" altLang="en-US" sz="2200" dirty="0">
                        <a:latin typeface="Cambria Math" panose="02040503050406030204" pitchFamily="18" charset="0"/>
                        <a:ea typeface="微软雅黑 Light" panose="020B0502040204020203" pitchFamily="34" charset="-122"/>
                        <a:cs typeface="微软雅黑 Light" panose="020B0502040204020203" pitchFamily="34" charset="-122"/>
                      </a:rPr>
                      <m:t> </m:t>
                    </m:r>
                    <m:sSubSup>
                      <m:sSubSupPr>
                        <m:ctrlPr>
                          <a:rPr lang="en-US" altLang="zh-CN" sz="2200" i="1" dirty="0">
                            <a:latin typeface="Cambria Math" panose="02040503050406030204" pitchFamily="18" charset="0"/>
                            <a:ea typeface="微软雅黑 Light" panose="020B0502040204020203" pitchFamily="34" charset="-122"/>
                            <a:cs typeface="微软雅黑 Light" panose="020B0502040204020203" pitchFamily="34" charset="-122"/>
                          </a:rPr>
                        </m:ctrlPr>
                      </m:sSubSupPr>
                      <m:e>
                        <m:r>
                          <m:rPr>
                            <m:sty m:val="p"/>
                          </m:rPr>
                          <a:rPr lang="en-US" altLang="zh-CN" sz="2200" dirty="0">
                            <a:latin typeface="Cambria Math" panose="02040503050406030204" pitchFamily="18" charset="0"/>
                            <a:ea typeface="微软雅黑 Light" panose="020B0502040204020203" pitchFamily="34" charset="-122"/>
                            <a:cs typeface="微软雅黑 Light" panose="020B0502040204020203" pitchFamily="34" charset="-122"/>
                          </a:rPr>
                          <m:t>S</m:t>
                        </m:r>
                      </m:e>
                      <m:sub>
                        <m:r>
                          <m:rPr>
                            <m:sty m:val="p"/>
                          </m:rPr>
                          <a:rPr lang="en-US" altLang="zh-CN" sz="2200" dirty="0">
                            <a:latin typeface="Cambria Math" panose="02040503050406030204" pitchFamily="18" charset="0"/>
                            <a:ea typeface="微软雅黑 Light" panose="020B0502040204020203" pitchFamily="34" charset="-122"/>
                            <a:cs typeface="微软雅黑 Light" panose="020B0502040204020203" pitchFamily="34" charset="-122"/>
                          </a:rPr>
                          <m:t>w</m:t>
                        </m:r>
                      </m:sub>
                      <m:sup>
                        <m:r>
                          <a:rPr lang="en-US" altLang="zh-CN" sz="2200" dirty="0">
                            <a:latin typeface="Cambria Math" panose="02040503050406030204" pitchFamily="18" charset="0"/>
                            <a:ea typeface="微软雅黑 Light" panose="020B0502040204020203" pitchFamily="34" charset="-122"/>
                            <a:cs typeface="微软雅黑 Light" panose="020B0502040204020203" pitchFamily="34" charset="-122"/>
                          </a:rPr>
                          <m:t>−</m:t>
                        </m:r>
                        <m:r>
                          <a:rPr lang="en-US" altLang="zh-CN" sz="2200" dirty="0">
                            <a:latin typeface="Cambria Math" panose="02040503050406030204" pitchFamily="18" charset="0"/>
                            <a:ea typeface="微软雅黑 Light" panose="020B0502040204020203" pitchFamily="34" charset="-122"/>
                            <a:cs typeface="微软雅黑 Light" panose="020B0502040204020203" pitchFamily="34" charset="-122"/>
                          </a:rPr>
                          <m:t>1</m:t>
                        </m:r>
                      </m:sup>
                    </m:sSubSup>
                    <m:sSub>
                      <m:sSubPr>
                        <m:ctrlPr>
                          <a:rPr lang="en-US" altLang="zh-CN" sz="2200" i="1" dirty="0">
                            <a:latin typeface="Cambria Math" panose="02040503050406030204" pitchFamily="18" charset="0"/>
                            <a:ea typeface="微软雅黑 Light" panose="020B0502040204020203" pitchFamily="34" charset="-122"/>
                            <a:cs typeface="微软雅黑 Light" panose="020B0502040204020203" pitchFamily="34" charset="-122"/>
                          </a:rPr>
                        </m:ctrlPr>
                      </m:sSubPr>
                      <m:e>
                        <m:r>
                          <m:rPr>
                            <m:sty m:val="p"/>
                          </m:rPr>
                          <a:rPr lang="en-US" altLang="zh-CN" sz="2200" dirty="0">
                            <a:latin typeface="Cambria Math" panose="02040503050406030204" pitchFamily="18" charset="0"/>
                            <a:ea typeface="微软雅黑 Light" panose="020B0502040204020203" pitchFamily="34" charset="-122"/>
                            <a:cs typeface="微软雅黑 Light" panose="020B0502040204020203" pitchFamily="34" charset="-122"/>
                          </a:rPr>
                          <m:t>S</m:t>
                        </m:r>
                      </m:e>
                      <m:sub>
                        <m:r>
                          <m:rPr>
                            <m:sty m:val="p"/>
                          </m:rPr>
                          <a:rPr lang="en-US" altLang="zh-CN" sz="2200" dirty="0">
                            <a:latin typeface="Cambria Math" panose="02040503050406030204" pitchFamily="18" charset="0"/>
                            <a:ea typeface="微软雅黑 Light" panose="020B0502040204020203" pitchFamily="34" charset="-122"/>
                            <a:cs typeface="微软雅黑 Light" panose="020B0502040204020203" pitchFamily="34" charset="-122"/>
                          </a:rPr>
                          <m:t>b</m:t>
                        </m:r>
                      </m:sub>
                    </m:sSub>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的特征向量</a:t>
                </a:r>
                <a:endPar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mc:Choice>
        <mc:Fallback>
          <p:sp>
            <p:nvSpPr>
              <p:cNvPr id="5" name="Rectangle 3"/>
              <p:cNvSpPr txBox="1">
                <a:spLocks noRot="1" noChangeAspect="1" noMove="1" noResize="1" noEditPoints="1" noAdjustHandles="1" noChangeArrowheads="1" noChangeShapeType="1" noTextEdit="1"/>
              </p:cNvSpPr>
              <p:nvPr/>
            </p:nvSpPr>
            <p:spPr>
              <a:xfrm>
                <a:off x="1867790" y="832442"/>
                <a:ext cx="6835120" cy="4152949"/>
              </a:xfrm>
              <a:prstGeom prst="rect">
                <a:avLst/>
              </a:prstGeom>
              <a:blipFill rotWithShape="1">
                <a:blip r:embed="rId1"/>
                <a:stretch>
                  <a:fillRect l="-4" t="-14" r="3"/>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4603" t="30847" r="6457" b="30844"/>
          <a:stretch>
            <a:fillRect/>
          </a:stretch>
        </p:blipFill>
        <p:spPr>
          <a:xfrm>
            <a:off x="3707904" y="1587265"/>
            <a:ext cx="3726414" cy="388168"/>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10085" t="18500" r="13156" b="25500"/>
          <a:stretch>
            <a:fillRect/>
          </a:stretch>
        </p:blipFill>
        <p:spPr>
          <a:xfrm>
            <a:off x="2691511" y="2631103"/>
            <a:ext cx="2700300" cy="576064"/>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8500" t="15980" r="30552" b="29256"/>
          <a:stretch>
            <a:fillRect/>
          </a:stretch>
        </p:blipFill>
        <p:spPr>
          <a:xfrm>
            <a:off x="5784802" y="2668647"/>
            <a:ext cx="1472315" cy="382269"/>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22438" t="31279" r="26375" b="35183"/>
          <a:stretch>
            <a:fillRect/>
          </a:stretch>
        </p:blipFill>
        <p:spPr>
          <a:xfrm>
            <a:off x="2992567" y="3657610"/>
            <a:ext cx="1430673" cy="303783"/>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0"/>
            <a:ext cx="7452320" cy="7715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en-US" altLang="zh-CN" sz="2400" dirty="0">
                <a:latin typeface="微软雅黑" panose="020B0503020204020204" pitchFamily="34" charset="-122"/>
                <a:ea typeface="微软雅黑" panose="020B0503020204020204" pitchFamily="34" charset="-122"/>
              </a:rPr>
              <a:t>LDA</a:t>
            </a:r>
            <a:r>
              <a:rPr kumimoji="1" lang="zh-CN" altLang="en-US" sz="2400" dirty="0">
                <a:latin typeface="微软雅黑" panose="020B0503020204020204" pitchFamily="34" charset="-122"/>
                <a:ea typeface="微软雅黑" panose="020B0503020204020204" pitchFamily="34" charset="-122"/>
              </a:rPr>
              <a:t>算法的求解方法</a:t>
            </a:r>
            <a:endParaRPr kumimoji="1"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Rectangle 3"/>
              <p:cNvSpPr txBox="1">
                <a:spLocks noChangeArrowheads="1"/>
              </p:cNvSpPr>
              <p:nvPr/>
            </p:nvSpPr>
            <p:spPr>
              <a:xfrm>
                <a:off x="1781810" y="843558"/>
                <a:ext cx="7362190" cy="36724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panose="05000000000000000000" pitchFamily="2" charset="2"/>
                  <a:buChar char="l"/>
                </a:pPr>
                <a:r>
                  <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rPr>
                  <a:t>由于	                                             ，且                    ，最优化问题等价于</a:t>
                </a:r>
                <a:endParaRPr lang="zh-CN" altLang="en-US" sz="20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buClr>
                    <a:srgbClr val="2965AB"/>
                  </a:buClr>
                  <a:buSzPct val="50000"/>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marL="0" indent="0">
                  <a:lnSpc>
                    <a:spcPct val="150000"/>
                  </a:lnSpc>
                  <a:buClr>
                    <a:srgbClr val="2965AB"/>
                  </a:buClr>
                  <a:buSzPct val="50000"/>
                  <a:buNone/>
                </a:pP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2965AB"/>
                  </a:buClr>
                  <a:buSzPct val="50000"/>
                  <a:buFont typeface="Wingdings" panose="05000000000000000000" pitchFamily="2" charset="2"/>
                  <a:buChar char="l"/>
                </a:pPr>
                <a:r>
                  <a:rPr lang="zh-CN" altLang="en-US" sz="2000" dirty="0"/>
                  <a:t>因此，如果要使用</a:t>
                </a:r>
                <a:r>
                  <a:rPr lang="en-US" altLang="zh-CN" sz="2000" dirty="0"/>
                  <a:t>LDA</a:t>
                </a:r>
                <a:r>
                  <a:rPr lang="zh-CN" altLang="en-US" sz="2000" dirty="0"/>
                  <a:t>将数据降维</a:t>
                </a:r>
                <a14:m>
                  <m:oMath xmlns:m="http://schemas.openxmlformats.org/officeDocument/2006/math">
                    <m:r>
                      <a:rPr lang="en-US" altLang="zh-CN" sz="2000" i="1" dirty="0">
                        <a:latin typeface="Cambria Math" panose="02040503050406030204" pitchFamily="18" charset="0"/>
                      </a:rPr>
                      <m:t>𝑙</m:t>
                    </m:r>
                  </m:oMath>
                </a14:m>
                <a:r>
                  <a:rPr lang="zh-CN" altLang="en-US" sz="2000" dirty="0"/>
                  <a:t>维，则需要求矩阵</a:t>
                </a:r>
                <a14:m>
                  <m:oMath xmlns:m="http://schemas.openxmlformats.org/officeDocument/2006/math">
                    <m:sSubSup>
                      <m:sSubSupPr>
                        <m:ctrlPr>
                          <a:rPr lang="en-US" altLang="zh-CN" sz="2000" i="1" dirty="0">
                            <a:latin typeface="Cambria Math" panose="02040503050406030204" pitchFamily="18" charset="0"/>
                          </a:rPr>
                        </m:ctrlPr>
                      </m:sSubSupPr>
                      <m:e>
                        <m:r>
                          <a:rPr lang="zh-CN" altLang="en-US" sz="2000" b="1" dirty="0">
                            <a:latin typeface="Cambria Math" panose="02040503050406030204" pitchFamily="18" charset="0"/>
                          </a:rPr>
                          <m:t> </m:t>
                        </m:r>
                        <m:r>
                          <a:rPr lang="en-US" altLang="zh-CN" sz="2000" b="1" dirty="0">
                            <a:latin typeface="Cambria Math" panose="02040503050406030204" pitchFamily="18" charset="0"/>
                          </a:rPr>
                          <m:t>𝐒</m:t>
                        </m:r>
                      </m:e>
                      <m:sub>
                        <m:r>
                          <a:rPr lang="en-US" altLang="zh-CN" sz="2000" i="1" dirty="0">
                            <a:latin typeface="Cambria Math" panose="02040503050406030204" pitchFamily="18" charset="0"/>
                          </a:rPr>
                          <m:t>𝑤</m:t>
                        </m:r>
                      </m:sub>
                      <m:sup>
                        <m:r>
                          <a:rPr lang="en-US" altLang="zh-CN" sz="2000" i="1" dirty="0">
                            <a:latin typeface="Cambria Math" panose="02040503050406030204" pitchFamily="18" charset="0"/>
                          </a:rPr>
                          <m:t>−</m:t>
                        </m:r>
                        <m:r>
                          <a:rPr lang="en-US" altLang="zh-CN" sz="2000" i="1" dirty="0">
                            <a:latin typeface="Cambria Math" panose="02040503050406030204" pitchFamily="18" charset="0"/>
                          </a:rPr>
                          <m:t>1</m:t>
                        </m:r>
                      </m:sup>
                    </m:sSubSup>
                    <m:sSub>
                      <m:sSubPr>
                        <m:ctrlPr>
                          <a:rPr lang="en-US" altLang="zh-CN" sz="2000" b="1" i="1" dirty="0">
                            <a:latin typeface="Cambria Math" panose="02040503050406030204" pitchFamily="18" charset="0"/>
                          </a:rPr>
                        </m:ctrlPr>
                      </m:sSubPr>
                      <m:e>
                        <m:r>
                          <a:rPr lang="en-US" altLang="zh-CN" sz="2000" b="1" dirty="0">
                            <a:latin typeface="Cambria Math" panose="02040503050406030204" pitchFamily="18" charset="0"/>
                          </a:rPr>
                          <m:t>𝐒</m:t>
                        </m:r>
                      </m:e>
                      <m:sub>
                        <m:r>
                          <a:rPr lang="en-US" altLang="zh-CN" sz="2000" i="1" dirty="0">
                            <a:latin typeface="Cambria Math" panose="02040503050406030204" pitchFamily="18" charset="0"/>
                          </a:rPr>
                          <m:t>𝑏</m:t>
                        </m:r>
                      </m:sub>
                    </m:sSub>
                  </m:oMath>
                </a14:m>
                <a:r>
                  <a:rPr lang="zh-CN" altLang="en-US" sz="2000" dirty="0"/>
                  <a:t> 的前 </a:t>
                </a:r>
                <a14:m>
                  <m:oMath xmlns:m="http://schemas.openxmlformats.org/officeDocument/2006/math">
                    <m:r>
                      <a:rPr lang="en-US" altLang="zh-CN" sz="2000" i="1" dirty="0">
                        <a:latin typeface="Cambria Math" panose="02040503050406030204" pitchFamily="18" charset="0"/>
                      </a:rPr>
                      <m:t>𝑙</m:t>
                    </m:r>
                    <m:r>
                      <a:rPr lang="zh-CN" altLang="en-US" sz="2000" i="1" dirty="0">
                        <a:latin typeface="Cambria Math" panose="02040503050406030204" pitchFamily="18" charset="0"/>
                      </a:rPr>
                      <m:t> </m:t>
                    </m:r>
                  </m:oMath>
                </a14:m>
                <a:r>
                  <a:rPr lang="zh-CN" altLang="en-US" sz="2000" dirty="0"/>
                  <a:t>个最大的特征值和对应的特征向量。将这</a:t>
                </a:r>
                <a14:m>
                  <m:oMath xmlns:m="http://schemas.openxmlformats.org/officeDocument/2006/math">
                    <m:r>
                      <a:rPr lang="zh-CN" altLang="en-US" sz="2000" dirty="0">
                        <a:latin typeface="Cambria Math" panose="02040503050406030204" pitchFamily="18" charset="0"/>
                      </a:rPr>
                      <m:t> </m:t>
                    </m:r>
                    <m:r>
                      <a:rPr lang="en-US" altLang="zh-CN" sz="2000" i="1" dirty="0">
                        <a:latin typeface="Cambria Math" panose="02040503050406030204" pitchFamily="18" charset="0"/>
                      </a:rPr>
                      <m:t>𝑙</m:t>
                    </m:r>
                    <m:r>
                      <a:rPr lang="zh-CN" altLang="en-US" sz="2000" i="1" dirty="0">
                        <a:latin typeface="Cambria Math" panose="02040503050406030204" pitchFamily="18" charset="0"/>
                      </a:rPr>
                      <m:t> </m:t>
                    </m:r>
                  </m:oMath>
                </a14:m>
                <a:r>
                  <a:rPr lang="zh-CN" altLang="en-US" sz="2000" dirty="0"/>
                  <a:t>个投影向量</a:t>
                </a:r>
                <a14:m>
                  <m:oMath xmlns:m="http://schemas.openxmlformats.org/officeDocument/2006/math">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1" i="1" dirty="0">
                            <a:latin typeface="Cambria Math" panose="02040503050406030204" pitchFamily="18" charset="0"/>
                          </a:rPr>
                          <m:t>𝒘</m:t>
                        </m:r>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1" i="1" dirty="0">
                            <a:latin typeface="Cambria Math" panose="02040503050406030204" pitchFamily="18" charset="0"/>
                          </a:rPr>
                          <m:t>𝒘</m:t>
                        </m:r>
                      </m:e>
                      <m:sub>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m:t>
                    </m:r>
                    <m:sSub>
                      <m:sSubPr>
                        <m:ctrlPr>
                          <a:rPr lang="en-US" altLang="zh-CN" sz="2000" i="1" dirty="0">
                            <a:latin typeface="Cambria Math" panose="02040503050406030204" pitchFamily="18" charset="0"/>
                          </a:rPr>
                        </m:ctrlPr>
                      </m:sSubPr>
                      <m:e>
                        <m:r>
                          <a:rPr lang="en-US" altLang="zh-CN" sz="2000" b="1" i="1" dirty="0">
                            <a:latin typeface="Cambria Math" panose="02040503050406030204" pitchFamily="18" charset="0"/>
                          </a:rPr>
                          <m:t>𝒘</m:t>
                        </m:r>
                      </m:e>
                      <m:sub>
                        <m:r>
                          <a:rPr lang="en-US" altLang="zh-CN" sz="2000" i="1" dirty="0">
                            <a:latin typeface="Cambria Math" panose="02040503050406030204" pitchFamily="18" charset="0"/>
                          </a:rPr>
                          <m:t>𝑙</m:t>
                        </m:r>
                      </m:sub>
                    </m:sSub>
                    <m:r>
                      <a:rPr lang="en-US" altLang="zh-CN" sz="2000" i="1" dirty="0">
                        <a:latin typeface="Cambria Math" panose="02040503050406030204" pitchFamily="18" charset="0"/>
                      </a:rPr>
                      <m:t>)</m:t>
                    </m:r>
                  </m:oMath>
                </a14:m>
                <a:r>
                  <a:rPr lang="zh-CN" altLang="en-US" sz="2000" dirty="0"/>
                  <a:t>按列组合，得到转换矩阵</a:t>
                </a:r>
                <a14:m>
                  <m:oMath xmlns:m="http://schemas.openxmlformats.org/officeDocument/2006/math">
                    <m:r>
                      <a:rPr lang="zh-CN" altLang="en-US" sz="2000" dirty="0">
                        <a:latin typeface="Cambria Math" panose="02040503050406030204" pitchFamily="18" charset="0"/>
                      </a:rPr>
                      <m:t> </m:t>
                    </m:r>
                    <m:r>
                      <a:rPr lang="en-US" altLang="zh-CN" sz="2000" b="1" dirty="0">
                        <a:latin typeface="Cambria Math" panose="02040503050406030204" pitchFamily="18" charset="0"/>
                      </a:rPr>
                      <m:t>𝐖</m:t>
                    </m:r>
                    <m:r>
                      <a:rPr lang="zh-CN" altLang="en-US" sz="2000" i="1" dirty="0">
                        <a:latin typeface="Cambria Math" panose="02040503050406030204" pitchFamily="18" charset="0"/>
                      </a:rPr>
                      <m:t> </m:t>
                    </m:r>
                  </m:oMath>
                </a14:m>
                <a:endParaRPr lang="en-US" altLang="zh-CN" sz="2000" dirty="0"/>
              </a:p>
              <a:p>
                <a:pPr>
                  <a:lnSpc>
                    <a:spcPct val="150000"/>
                  </a:lnSpc>
                  <a:buClr>
                    <a:srgbClr val="2965AB"/>
                  </a:buClr>
                  <a:buSzPct val="50000"/>
                  <a:buFont typeface="Wingdings" panose="05000000000000000000" pitchFamily="2" charset="2"/>
                  <a:buChar char="l"/>
                </a:pPr>
                <a:endParaRPr lang="zh-CN" altLang="en-US" sz="2000" dirty="0">
                  <a:latin typeface="微软雅黑" panose="020B0503020204020204" pitchFamily="34" charset="-122"/>
                  <a:ea typeface="微软雅黑" panose="020B0503020204020204" pitchFamily="34" charset="-122"/>
                </a:endParaRPr>
              </a:p>
              <a:p>
                <a:pPr>
                  <a:lnSpc>
                    <a:spcPct val="150000"/>
                  </a:lnSpc>
                  <a:buClr>
                    <a:srgbClr val="2965AB"/>
                  </a:buClr>
                  <a:buSzPct val="50000"/>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2965AB"/>
                  </a:buClr>
                  <a:buSzPct val="50000"/>
                  <a:buFont typeface="Wingdings" panose="05000000000000000000" pitchFamily="2" charset="2"/>
                  <a:buChar char="l"/>
                </a:pP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2965AB"/>
                  </a:buClr>
                  <a:buSzPct val="50000"/>
                  <a:buFont typeface="Wingdings" panose="05000000000000000000" pitchFamily="2" charset="2"/>
                  <a:buChar char="l"/>
                </a:pPr>
                <a:endParaRPr lang="zh-CN" altLang="en-US" sz="2000" dirty="0">
                  <a:latin typeface="微软雅黑" panose="020B0503020204020204" pitchFamily="34" charset="-122"/>
                  <a:ea typeface="微软雅黑" panose="020B0503020204020204" pitchFamily="34" charset="-122"/>
                </a:endParaRPr>
              </a:p>
            </p:txBody>
          </p:sp>
        </mc:Choice>
        <mc:Fallback>
          <p:sp>
            <p:nvSpPr>
              <p:cNvPr id="5" name="Rectangle 3"/>
              <p:cNvSpPr txBox="1">
                <a:spLocks noRot="1" noChangeAspect="1" noMove="1" noResize="1" noEditPoints="1" noAdjustHandles="1" noChangeArrowheads="1" noChangeShapeType="1" noTextEdit="1"/>
              </p:cNvSpPr>
              <p:nvPr/>
            </p:nvSpPr>
            <p:spPr>
              <a:xfrm>
                <a:off x="1781810" y="843558"/>
                <a:ext cx="7362190" cy="3672408"/>
              </a:xfrm>
              <a:prstGeom prst="rect">
                <a:avLst/>
              </a:prstGeom>
              <a:blipFill rotWithShape="1">
                <a:blip r:embed="rId1"/>
                <a:stretch>
                  <a:fillRect t="-8" b="-62754"/>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7475" t="26762" r="11256" b="31410"/>
          <a:stretch>
            <a:fillRect/>
          </a:stretch>
        </p:blipFill>
        <p:spPr>
          <a:xfrm>
            <a:off x="2707820" y="1021638"/>
            <a:ext cx="3024337" cy="316501"/>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4840" t="34813" r="9859" b="24688"/>
          <a:stretch>
            <a:fillRect/>
          </a:stretch>
        </p:blipFill>
        <p:spPr>
          <a:xfrm>
            <a:off x="6729215" y="1021638"/>
            <a:ext cx="1265950" cy="297871"/>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2368" t="17723" r="17385" b="19125"/>
          <a:stretch>
            <a:fillRect/>
          </a:stretch>
        </p:blipFill>
        <p:spPr>
          <a:xfrm>
            <a:off x="3995936" y="1869585"/>
            <a:ext cx="2464565" cy="990197"/>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194143"/>
            <a:ext cx="7452320" cy="397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400" dirty="0">
                <a:latin typeface="微软雅黑" panose="020B0503020204020204" pitchFamily="34" charset="-122"/>
                <a:ea typeface="微软雅黑" panose="020B0503020204020204" pitchFamily="34" charset="-122"/>
              </a:rPr>
              <a:t>LDA</a:t>
            </a:r>
            <a:r>
              <a:rPr kumimoji="1" lang="zh-CN" altLang="en-US" sz="2400" dirty="0">
                <a:latin typeface="微软雅黑" panose="020B0503020204020204" pitchFamily="34" charset="-122"/>
                <a:ea typeface="微软雅黑" panose="020B0503020204020204" pitchFamily="34" charset="-122"/>
              </a:rPr>
              <a:t>算法步骤</a:t>
            </a:r>
            <a:endParaRPr kumimoji="1" lang="zh-CN" altLang="en-US"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2758" t="3800" r="1055" b="1991"/>
          <a:stretch>
            <a:fillRect/>
          </a:stretch>
        </p:blipFill>
        <p:spPr>
          <a:xfrm>
            <a:off x="2267744" y="929115"/>
            <a:ext cx="5994666" cy="4069228"/>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200711"/>
            <a:ext cx="7452320" cy="397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2400" dirty="0">
                <a:latin typeface="微软雅黑" panose="020B0503020204020204" pitchFamily="34" charset="-122"/>
                <a:ea typeface="微软雅黑" panose="020B0503020204020204" pitchFamily="34" charset="-122"/>
              </a:rPr>
              <a:t>收缩判别分析</a:t>
            </a:r>
            <a:endParaRPr kumimoji="1"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Rectangle 3"/>
              <p:cNvSpPr txBox="1">
                <a:spLocks noChangeArrowheads="1"/>
              </p:cNvSpPr>
              <p:nvPr/>
            </p:nvSpPr>
            <p:spPr>
              <a:xfrm>
                <a:off x="1763688" y="811095"/>
                <a:ext cx="7272808" cy="43335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665AB"/>
                  </a:buClr>
                  <a:buSzPct val="100000"/>
                  <a:buFont typeface="Arial" panose="020B0604020202020204" pitchFamily="34" charset="0"/>
                  <a:buChar char="•"/>
                </a:pP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如果矩阵</a:t>
                </a:r>
                <a14:m>
                  <m:oMath xmlns:m="http://schemas.openxmlformats.org/officeDocument/2006/math">
                    <m:sSub>
                      <m:sSubPr>
                        <m:ctrlPr>
                          <a:rPr lang="en-US" altLang="zh-CN" sz="2200" b="1" i="1">
                            <a:latin typeface="Cambria Math" panose="02040503050406030204" pitchFamily="18" charset="0"/>
                            <a:ea typeface="微软雅黑 Light" panose="020B0502040204020203" pitchFamily="34" charset="-122"/>
                            <a:cs typeface="微软雅黑 Light" panose="020B0502040204020203" pitchFamily="34" charset="-122"/>
                          </a:rPr>
                        </m:ctrlPr>
                      </m:sSubPr>
                      <m:e>
                        <m:r>
                          <a:rPr lang="zh-CN" altLang="en-US" sz="2200" b="1">
                            <a:latin typeface="Cambria Math" panose="02040503050406030204" pitchFamily="18" charset="0"/>
                            <a:ea typeface="微软雅黑 Light" panose="020B0502040204020203" pitchFamily="34" charset="-122"/>
                            <a:cs typeface="微软雅黑 Light" panose="020B0502040204020203" pitchFamily="34" charset="-122"/>
                          </a:rPr>
                          <m:t> </m:t>
                        </m:r>
                        <m:r>
                          <a:rPr lang="en-US" altLang="zh-CN" sz="2200" b="1">
                            <a:latin typeface="Cambria Math" panose="02040503050406030204" pitchFamily="18" charset="0"/>
                            <a:ea typeface="微软雅黑 Light" panose="020B0502040204020203" pitchFamily="34" charset="-122"/>
                            <a:cs typeface="微软雅黑 Light" panose="020B0502040204020203" pitchFamily="34" charset="-122"/>
                          </a:rPr>
                          <m:t>𝐒</m:t>
                        </m:r>
                      </m:e>
                      <m:sub>
                        <m:r>
                          <a:rPr lang="en-US" altLang="zh-CN" sz="2200" b="1">
                            <a:latin typeface="Cambria Math" panose="02040503050406030204" pitchFamily="18" charset="0"/>
                            <a:ea typeface="微软雅黑 Light" panose="020B0502040204020203" pitchFamily="34" charset="-122"/>
                            <a:cs typeface="微软雅黑 Light" panose="020B0502040204020203" pitchFamily="34" charset="-122"/>
                          </a:rPr>
                          <m:t>𝐰</m:t>
                        </m:r>
                      </m:sub>
                    </m:sSub>
                    <m:r>
                      <a:rPr lang="zh-CN" altLang="en-US" sz="2200">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无法求逆？</a:t>
                </a:r>
                <a:br>
                  <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rPr>
                </a:b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例如，当我们的数据集</a:t>
                </a:r>
                <a14:m>
                  <m:oMath xmlns:m="http://schemas.openxmlformats.org/officeDocument/2006/math">
                    <m:r>
                      <a:rPr lang="zh-CN" altLang="en-US" sz="2200" dirty="0">
                        <a:latin typeface="Cambria Math" panose="02040503050406030204" pitchFamily="18" charset="0"/>
                        <a:ea typeface="微软雅黑 Light" panose="020B0502040204020203" pitchFamily="34" charset="-122"/>
                        <a:cs typeface="微软雅黑 Light" panose="020B0502040204020203" pitchFamily="34" charset="-122"/>
                      </a:rPr>
                      <m:t> </m:t>
                    </m:r>
                    <m:r>
                      <m:rPr>
                        <m:sty m:val="p"/>
                      </m:rPr>
                      <a:rPr lang="en-US" altLang="zh-CN" sz="2200" dirty="0">
                        <a:latin typeface="Cambria Math" panose="02040503050406030204" pitchFamily="18" charset="0"/>
                        <a:ea typeface="微软雅黑 Light" panose="020B0502040204020203" pitchFamily="34" charset="-122"/>
                        <a:cs typeface="微软雅黑 Light" panose="020B0502040204020203" pitchFamily="34" charset="-122"/>
                      </a:rPr>
                      <m:t>D</m:t>
                    </m:r>
                    <m:r>
                      <a:rPr lang="zh-CN" altLang="en-US" sz="2200" dirty="0">
                        <a:latin typeface="Cambria Math" panose="02040503050406030204" pitchFamily="18" charset="0"/>
                        <a:ea typeface="微软雅黑 Light" panose="020B0502040204020203" pitchFamily="34" charset="-122"/>
                        <a:cs typeface="微软雅黑 Light" panose="020B0502040204020203" pitchFamily="34" charset="-122"/>
                      </a:rPr>
                      <m:t> </m:t>
                    </m:r>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中每一类数据的样本数量</a:t>
                </a:r>
                <a14:m>
                  <m:oMath xmlns:m="http://schemas.openxmlformats.org/officeDocument/2006/math">
                    <m:r>
                      <a:rPr lang="zh-CN" altLang="en-US" sz="2200" dirty="0">
                        <a:latin typeface="Cambria Math" panose="02040503050406030204" pitchFamily="18" charset="0"/>
                        <a:ea typeface="微软雅黑 Light" panose="020B0502040204020203" pitchFamily="34" charset="-122"/>
                        <a:cs typeface="微软雅黑 Light" panose="020B0502040204020203" pitchFamily="34" charset="-122"/>
                      </a:rPr>
                      <m:t> </m:t>
                    </m:r>
                    <m:sSub>
                      <m:sSubPr>
                        <m:ctrlPr>
                          <a:rPr lang="en-US" altLang="zh-CN" sz="2200" i="1" dirty="0">
                            <a:latin typeface="Cambria Math" panose="02040503050406030204" pitchFamily="18" charset="0"/>
                            <a:ea typeface="微软雅黑 Light" panose="020B0502040204020203" pitchFamily="34" charset="-122"/>
                            <a:cs typeface="微软雅黑 Light" panose="020B0502040204020203" pitchFamily="34" charset="-122"/>
                          </a:rPr>
                        </m:ctrlPr>
                      </m:sSubPr>
                      <m:e>
                        <m:r>
                          <m:rPr>
                            <m:sty m:val="p"/>
                          </m:rPr>
                          <a:rPr lang="en-US" altLang="zh-CN" sz="2200" dirty="0">
                            <a:latin typeface="Cambria Math" panose="02040503050406030204" pitchFamily="18" charset="0"/>
                            <a:ea typeface="微软雅黑 Light" panose="020B0502040204020203" pitchFamily="34" charset="-122"/>
                            <a:cs typeface="微软雅黑 Light" panose="020B0502040204020203" pitchFamily="34" charset="-122"/>
                          </a:rPr>
                          <m:t>n</m:t>
                        </m:r>
                      </m:e>
                      <m:sub>
                        <m:r>
                          <m:rPr>
                            <m:sty m:val="p"/>
                          </m:rPr>
                          <a:rPr lang="en-US" altLang="zh-CN" sz="2200" dirty="0">
                            <a:latin typeface="Cambria Math" panose="02040503050406030204" pitchFamily="18" charset="0"/>
                            <a:ea typeface="微软雅黑 Light" panose="020B0502040204020203" pitchFamily="34" charset="-122"/>
                            <a:cs typeface="微软雅黑 Light" panose="020B0502040204020203" pitchFamily="34" charset="-122"/>
                          </a:rPr>
                          <m:t>c</m:t>
                        </m:r>
                      </m:sub>
                    </m:sSub>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 远小于样本维数 </a:t>
                </a:r>
                <a14:m>
                  <m:oMath xmlns:m="http://schemas.openxmlformats.org/officeDocument/2006/math">
                    <m:r>
                      <m:rPr>
                        <m:sty m:val="p"/>
                      </m:rPr>
                      <a:rPr lang="en-US" altLang="zh-CN" sz="2200" dirty="0">
                        <a:latin typeface="Cambria Math" panose="02040503050406030204" pitchFamily="18" charset="0"/>
                        <a:ea typeface="微软雅黑 Light" panose="020B0502040204020203" pitchFamily="34" charset="-122"/>
                        <a:cs typeface="微软雅黑 Light" panose="020B0502040204020203" pitchFamily="34" charset="-122"/>
                      </a:rPr>
                      <m:t>d</m:t>
                    </m:r>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 时，矩阵</a:t>
                </a:r>
                <a14:m>
                  <m:oMath xmlns:m="http://schemas.openxmlformats.org/officeDocument/2006/math">
                    <m:sSub>
                      <m:sSubPr>
                        <m:ctrlPr>
                          <a:rPr lang="en-US" altLang="zh-CN" sz="2200" b="1" i="1">
                            <a:latin typeface="Cambria Math" panose="02040503050406030204" pitchFamily="18" charset="0"/>
                            <a:ea typeface="微软雅黑 Light" panose="020B0502040204020203" pitchFamily="34" charset="-122"/>
                            <a:cs typeface="微软雅黑 Light" panose="020B0502040204020203" pitchFamily="34" charset="-122"/>
                          </a:rPr>
                        </m:ctrlPr>
                      </m:sSubPr>
                      <m:e>
                        <m:r>
                          <a:rPr lang="zh-CN" altLang="en-US" sz="2200" b="1">
                            <a:latin typeface="Cambria Math" panose="02040503050406030204" pitchFamily="18" charset="0"/>
                            <a:ea typeface="微软雅黑 Light" panose="020B0502040204020203" pitchFamily="34" charset="-122"/>
                            <a:cs typeface="微软雅黑 Light" panose="020B0502040204020203" pitchFamily="34" charset="-122"/>
                          </a:rPr>
                          <m:t> </m:t>
                        </m:r>
                        <m:r>
                          <a:rPr lang="en-US" altLang="zh-CN" sz="2200" b="1">
                            <a:latin typeface="Cambria Math" panose="02040503050406030204" pitchFamily="18" charset="0"/>
                            <a:ea typeface="微软雅黑 Light" panose="020B0502040204020203" pitchFamily="34" charset="-122"/>
                            <a:cs typeface="微软雅黑 Light" panose="020B0502040204020203" pitchFamily="34" charset="-122"/>
                          </a:rPr>
                          <m:t>𝐒</m:t>
                        </m:r>
                      </m:e>
                      <m:sub>
                        <m:r>
                          <a:rPr lang="en-US" altLang="zh-CN" sz="2200" b="1">
                            <a:latin typeface="Cambria Math" panose="02040503050406030204" pitchFamily="18" charset="0"/>
                            <a:ea typeface="微软雅黑 Light" panose="020B0502040204020203" pitchFamily="34" charset="-122"/>
                            <a:cs typeface="微软雅黑 Light" panose="020B0502040204020203" pitchFamily="34" charset="-122"/>
                          </a:rPr>
                          <m:t>𝐰</m:t>
                        </m:r>
                      </m:sub>
                    </m:sSub>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 将无法求逆。此时我们可以将矩阵</a:t>
                </a:r>
                <a14:m>
                  <m:oMath xmlns:m="http://schemas.openxmlformats.org/officeDocument/2006/math">
                    <m:sSub>
                      <m:sSubPr>
                        <m:ctrlPr>
                          <a:rPr lang="en-US" altLang="zh-CN" sz="2200" b="1" i="1">
                            <a:latin typeface="Cambria Math" panose="02040503050406030204" pitchFamily="18" charset="0"/>
                            <a:ea typeface="微软雅黑 Light" panose="020B0502040204020203" pitchFamily="34" charset="-122"/>
                            <a:cs typeface="微软雅黑 Light" panose="020B0502040204020203" pitchFamily="34" charset="-122"/>
                          </a:rPr>
                        </m:ctrlPr>
                      </m:sSubPr>
                      <m:e>
                        <m:r>
                          <a:rPr lang="zh-CN" altLang="en-US" sz="2200" b="1">
                            <a:latin typeface="Cambria Math" panose="02040503050406030204" pitchFamily="18" charset="0"/>
                            <a:ea typeface="微软雅黑 Light" panose="020B0502040204020203" pitchFamily="34" charset="-122"/>
                            <a:cs typeface="微软雅黑 Light" panose="020B0502040204020203" pitchFamily="34" charset="-122"/>
                          </a:rPr>
                          <m:t> </m:t>
                        </m:r>
                        <m:r>
                          <a:rPr lang="en-US" altLang="zh-CN" sz="2200" b="1">
                            <a:latin typeface="Cambria Math" panose="02040503050406030204" pitchFamily="18" charset="0"/>
                            <a:ea typeface="微软雅黑 Light" panose="020B0502040204020203" pitchFamily="34" charset="-122"/>
                            <a:cs typeface="微软雅黑 Light" panose="020B0502040204020203" pitchFamily="34" charset="-122"/>
                          </a:rPr>
                          <m:t>𝐒</m:t>
                        </m:r>
                      </m:e>
                      <m:sub>
                        <m:r>
                          <a:rPr lang="en-US" altLang="zh-CN" sz="2200" b="1">
                            <a:latin typeface="Cambria Math" panose="02040503050406030204" pitchFamily="18" charset="0"/>
                            <a:ea typeface="微软雅黑 Light" panose="020B0502040204020203" pitchFamily="34" charset="-122"/>
                            <a:cs typeface="微软雅黑 Light" panose="020B0502040204020203" pitchFamily="34" charset="-122"/>
                          </a:rPr>
                          <m:t>𝐰</m:t>
                        </m:r>
                      </m:sub>
                    </m:sSub>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 按照下式进行调整</a:t>
                </a:r>
                <a:br>
                  <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rPr>
                </a:br>
                <a:br>
                  <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rPr>
                </a:b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其中 </a:t>
                </a:r>
                <a14:m>
                  <m:oMath xmlns:m="http://schemas.openxmlformats.org/officeDocument/2006/math">
                    <m:r>
                      <m:rPr>
                        <m:sty m:val="p"/>
                      </m:rP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λ</m:t>
                    </m:r>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&gt;</m:t>
                    </m:r>
                    <m:r>
                      <a:rPr lang="en-US" altLang="zh-CN" sz="2200">
                        <a:latin typeface="Cambria Math" panose="02040503050406030204" pitchFamily="18" charset="0"/>
                        <a:ea typeface="微软雅黑 Light" panose="020B0502040204020203" pitchFamily="34" charset="-122"/>
                        <a:cs typeface="微软雅黑 Light" panose="020B0502040204020203" pitchFamily="34" charset="-122"/>
                      </a:rPr>
                      <m:t>0</m:t>
                    </m:r>
                  </m:oMath>
                </a14:m>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为收缩参数</a:t>
                </a:r>
                <a:endPar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buClr>
                    <a:srgbClr val="2665AB"/>
                  </a:buClr>
                  <a:buSzPct val="100000"/>
                  <a:buFont typeface="Arial" panose="020B0604020202020204" pitchFamily="34" charset="0"/>
                  <a:buChar char="•"/>
                </a:pP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此时的算法称为收缩判别分析</a:t>
                </a:r>
                <a:r>
                  <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rPr>
                  <a:t>(shrinkage</a:t>
                </a: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rPr>
                  <a:t>discriminant</a:t>
                </a:r>
                <a:r>
                  <a:rPr lang="zh-CN" altLang="en-US" sz="2200" dirty="0">
                    <a:latin typeface="微软雅黑 Light" panose="020B0502040204020203" pitchFamily="34" charset="-122"/>
                    <a:ea typeface="微软雅黑 Light" panose="020B0502040204020203" pitchFamily="34" charset="-122"/>
                    <a:cs typeface="微软雅黑 Light" panose="020B0502040204020203" pitchFamily="34" charset="-122"/>
                  </a:rPr>
                  <a:t> </a:t>
                </a:r>
                <a:r>
                  <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rPr>
                  <a:t>analysis) </a:t>
                </a:r>
                <a:endParaRPr lang="en-US" altLang="zh-CN" sz="22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mc:Choice>
        <mc:Fallback>
          <p:sp>
            <p:nvSpPr>
              <p:cNvPr id="5" name="Rectangle 3"/>
              <p:cNvSpPr txBox="1">
                <a:spLocks noRot="1" noChangeAspect="1" noMove="1" noResize="1" noEditPoints="1" noAdjustHandles="1" noChangeArrowheads="1" noChangeShapeType="1" noTextEdit="1"/>
              </p:cNvSpPr>
              <p:nvPr/>
            </p:nvSpPr>
            <p:spPr>
              <a:xfrm>
                <a:off x="1763688" y="811095"/>
                <a:ext cx="7272808" cy="4333571"/>
              </a:xfrm>
              <a:prstGeom prst="rect">
                <a:avLst/>
              </a:prstGeom>
              <a:blipFill rotWithShape="1">
                <a:blip r:embed="rId1"/>
                <a:stretch>
                  <a:fillRect l="-4" t="-5" r="6" b="12"/>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4973" t="33075" r="20447" b="33075"/>
          <a:stretch>
            <a:fillRect/>
          </a:stretch>
        </p:blipFill>
        <p:spPr>
          <a:xfrm>
            <a:off x="4139952" y="2931790"/>
            <a:ext cx="2846438" cy="385958"/>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195486"/>
            <a:ext cx="7452320" cy="397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zh-CN" sz="2400" dirty="0">
                <a:latin typeface="微软雅黑" panose="020B0503020204020204" pitchFamily="34" charset="-122"/>
                <a:ea typeface="微软雅黑" panose="020B0503020204020204" pitchFamily="34" charset="-122"/>
              </a:rPr>
              <a:t>LDA</a:t>
            </a:r>
            <a:r>
              <a:rPr kumimoji="1" lang="zh-CN" altLang="en-US" sz="2400" dirty="0">
                <a:latin typeface="微软雅黑" panose="020B0503020204020204" pitchFamily="34" charset="-122"/>
                <a:ea typeface="微软雅黑" panose="020B0503020204020204" pitchFamily="34" charset="-122"/>
              </a:rPr>
              <a:t>与</a:t>
            </a: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区别</a:t>
            </a:r>
            <a:endParaRPr kumimoji="1" lang="zh-CN" altLang="en-US"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1726359" y="771550"/>
            <a:ext cx="7344816" cy="43719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50000"/>
              <a:buFont typeface="Wingdings" panose="05000000000000000000" pitchFamily="2" charset="2"/>
              <a:buChar char="l"/>
            </a:pPr>
            <a:r>
              <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rPr>
              <a:t>基本思想不同</a:t>
            </a:r>
            <a:endPar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a:lnSpc>
                <a:spcPct val="150000"/>
              </a:lnSpc>
              <a:buClr>
                <a:srgbClr val="2965AB"/>
              </a:buClr>
              <a:buSzPct val="50000"/>
              <a:buFont typeface="Wingdings" panose="05000000000000000000" pitchFamily="2" charset="2"/>
              <a:buChar char="l"/>
            </a:pPr>
            <a:r>
              <a:rPr lang="en-US" altLang="zh-CN" sz="1800" dirty="0">
                <a:latin typeface="微软雅黑 Light" panose="020B0502040204020203" pitchFamily="34" charset="-122"/>
                <a:ea typeface="微软雅黑 Light" panose="020B0502040204020203" pitchFamily="34" charset="-122"/>
                <a:cs typeface="微软雅黑 Light" panose="020B0502040204020203" pitchFamily="34" charset="-122"/>
              </a:rPr>
              <a:t>PCA</a:t>
            </a:r>
            <a:r>
              <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rPr>
              <a:t>选择样本投影具有最大方差的方向，最大化保留了数据的内部信息</a:t>
            </a:r>
            <a:endPar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a:lnSpc>
                <a:spcPct val="150000"/>
              </a:lnSpc>
              <a:buClr>
                <a:srgbClr val="2965AB"/>
              </a:buClr>
              <a:buSzPct val="50000"/>
              <a:buFont typeface="Wingdings" panose="05000000000000000000" pitchFamily="2" charset="2"/>
              <a:buChar char="l"/>
            </a:pPr>
            <a:r>
              <a:rPr lang="en-US" altLang="zh-CN" sz="1800" dirty="0">
                <a:latin typeface="微软雅黑 Light" panose="020B0502040204020203" pitchFamily="34" charset="-122"/>
                <a:ea typeface="微软雅黑 Light" panose="020B0502040204020203" pitchFamily="34" charset="-122"/>
                <a:cs typeface="微软雅黑 Light" panose="020B0502040204020203" pitchFamily="34" charset="-122"/>
              </a:rPr>
              <a:t>LDA</a:t>
            </a:r>
            <a:r>
              <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rPr>
              <a:t>则考虑标签信息，使得投影后不同类之间的样本距离最大化以及同类样本距离最小化</a:t>
            </a:r>
            <a:endPar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buClr>
                <a:srgbClr val="2965AB"/>
              </a:buClr>
              <a:buSzPct val="50000"/>
              <a:buFont typeface="Wingdings" panose="05000000000000000000" pitchFamily="2" charset="2"/>
              <a:buChar char="l"/>
            </a:pPr>
            <a:r>
              <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rPr>
              <a:t>学习模式不同</a:t>
            </a:r>
            <a:endPar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a:lnSpc>
                <a:spcPct val="150000"/>
              </a:lnSpc>
              <a:buClr>
                <a:srgbClr val="2965AB"/>
              </a:buClr>
              <a:buSzPct val="50000"/>
              <a:buFont typeface="Wingdings" panose="05000000000000000000" pitchFamily="2" charset="2"/>
              <a:buChar char="l"/>
            </a:pPr>
            <a:r>
              <a:rPr lang="en-US" altLang="zh-CN" sz="1800" dirty="0">
                <a:latin typeface="微软雅黑 Light" panose="020B0502040204020203" pitchFamily="34" charset="-122"/>
                <a:ea typeface="微软雅黑 Light" panose="020B0502040204020203" pitchFamily="34" charset="-122"/>
                <a:cs typeface="微软雅黑 Light" panose="020B0502040204020203" pitchFamily="34" charset="-122"/>
              </a:rPr>
              <a:t>PCA</a:t>
            </a:r>
            <a:r>
              <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rPr>
              <a:t>属于无监督式学习，适用范围更广，但并不能保证数据降维后数据易于分析</a:t>
            </a:r>
            <a:endPar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endParaRPr>
          </a:p>
          <a:p>
            <a:pPr lvl="1">
              <a:lnSpc>
                <a:spcPct val="150000"/>
              </a:lnSpc>
              <a:buClr>
                <a:srgbClr val="2965AB"/>
              </a:buClr>
              <a:buSzPct val="50000"/>
              <a:buFont typeface="Wingdings" panose="05000000000000000000" pitchFamily="2" charset="2"/>
              <a:buChar char="l"/>
            </a:pPr>
            <a:r>
              <a:rPr lang="en-US" altLang="zh-CN" sz="1800" dirty="0">
                <a:latin typeface="微软雅黑 Light" panose="020B0502040204020203" pitchFamily="34" charset="-122"/>
                <a:ea typeface="微软雅黑 Light" panose="020B0502040204020203" pitchFamily="34" charset="-122"/>
                <a:cs typeface="微软雅黑 Light" panose="020B0502040204020203" pitchFamily="34" charset="-122"/>
              </a:rPr>
              <a:t>LDA</a:t>
            </a:r>
            <a:r>
              <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rPr>
              <a:t>属于有监督学习，同时具有分类和降维的能力</a:t>
            </a:r>
            <a:endParaRPr lang="zh-CN" altLang="en-US" sz="18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5696" y="928106"/>
            <a:ext cx="7236296" cy="3628686"/>
          </a:xfrm>
          <a:prstGeom prst="rect">
            <a:avLst/>
          </a:prstGeom>
        </p:spPr>
        <p:txBody>
          <a:bodyPr wrap="square">
            <a:spAutoFit/>
          </a:bodyPr>
          <a:lstStyle/>
          <a:p>
            <a:pPr marL="0" lvl="1" eaLnBrk="1" hangingPunct="1">
              <a:lnSpc>
                <a:spcPct val="90000"/>
              </a:lnSpc>
            </a:pPr>
            <a:r>
              <a:rPr lang="zh-CN" altLang="en-US" sz="2200" b="1" dirty="0">
                <a:latin typeface="微软雅黑 Light" panose="020B0502040204020203" pitchFamily="34" charset="-122"/>
                <a:ea typeface="微软雅黑 Light" panose="020B0502040204020203" pitchFamily="34" charset="-122"/>
              </a:rPr>
              <a:t>相关性 （</a:t>
            </a:r>
            <a:r>
              <a:rPr lang="en-US" altLang="zh-CN" sz="2200" b="1" dirty="0">
                <a:latin typeface="微软雅黑 Light" panose="020B0502040204020203" pitchFamily="34" charset="-122"/>
                <a:ea typeface="微软雅黑 Light" panose="020B0502040204020203" pitchFamily="34" charset="-122"/>
              </a:rPr>
              <a:t>Relevance</a:t>
            </a:r>
            <a:r>
              <a:rPr lang="zh-CN" altLang="en-US" sz="2200" b="1" dirty="0">
                <a:latin typeface="微软雅黑 Light" panose="020B0502040204020203" pitchFamily="34" charset="-122"/>
                <a:ea typeface="微软雅黑 Light" panose="020B0502040204020203" pitchFamily="34" charset="-122"/>
              </a:rPr>
              <a:t>）</a:t>
            </a:r>
            <a:endParaRPr lang="en-US" altLang="zh-CN" sz="2200" b="1" dirty="0">
              <a:latin typeface="微软雅黑 Light" panose="020B0502040204020203" pitchFamily="34" charset="-122"/>
              <a:ea typeface="微软雅黑 Light" panose="020B0502040204020203" pitchFamily="34" charset="-122"/>
            </a:endParaRPr>
          </a:p>
          <a:p>
            <a:pPr marL="0" lvl="1" eaLnBrk="1" hangingPunct="1">
              <a:lnSpc>
                <a:spcPct val="150000"/>
              </a:lnSpc>
            </a:pPr>
            <a:r>
              <a:rPr lang="en-US" altLang="zh-CN" sz="2000" dirty="0"/>
              <a:t>        </a:t>
            </a:r>
            <a:r>
              <a:rPr lang="zh-CN" altLang="zh-CN" sz="2000" dirty="0"/>
              <a:t>特别是在工业界，</a:t>
            </a:r>
            <a:r>
              <a:rPr lang="zh-CN" altLang="en-US" sz="2000" dirty="0"/>
              <a:t>对于</a:t>
            </a:r>
            <a:r>
              <a:rPr lang="zh-CN" altLang="zh-CN" sz="2000" dirty="0"/>
              <a:t>数据质量的相关性要求是非常高的。在统计学和实验科学领域，强调精心设计实验来收集与特定假设相关的数据。许多数据质量问题与特定的应用和领域有关。例如，考虑构造一个模型，预测交通事故发生率。如果忽略了驾驶员的年龄和性别信息，那么除非这些信息可以间接地通过其他属性得到，否则模型的精度可能是有限的。在这种情况下，就需要尽量采集全面的、相关的数据信息。</a:t>
            </a:r>
            <a:endParaRPr lang="en-US" altLang="zh-CN" sz="2000" dirty="0"/>
          </a:p>
        </p:txBody>
      </p:sp>
      <p:sp>
        <p:nvSpPr>
          <p:cNvPr id="4" name="标题 1"/>
          <p:cNvSpPr txBox="1"/>
          <p:nvPr/>
        </p:nvSpPr>
        <p:spPr>
          <a:xfrm>
            <a:off x="1691680" y="0"/>
            <a:ext cx="7452320" cy="771550"/>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dirty="0">
                <a:latin typeface="+mj-ea"/>
              </a:rPr>
              <a:t>1.2  </a:t>
            </a:r>
            <a:r>
              <a:rPr lang="zh-CN" altLang="en-US" dirty="0"/>
              <a:t>数据质量</a:t>
            </a:r>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123478"/>
            <a:ext cx="7452320" cy="397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en-US" altLang="zh-CN" sz="2400" dirty="0">
                <a:latin typeface="微软雅黑" panose="020B0503020204020204" pitchFamily="34" charset="-122"/>
                <a:ea typeface="微软雅黑" panose="020B0503020204020204" pitchFamily="34" charset="-122"/>
              </a:rPr>
              <a:t>LDA</a:t>
            </a:r>
            <a:r>
              <a:rPr kumimoji="1" lang="zh-CN" altLang="en-US" sz="2400" dirty="0">
                <a:latin typeface="微软雅黑" panose="020B0503020204020204" pitchFamily="34" charset="-122"/>
                <a:ea typeface="微软雅黑" panose="020B0503020204020204" pitchFamily="34" charset="-122"/>
              </a:rPr>
              <a:t>与</a:t>
            </a: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的区别示例</a:t>
            </a:r>
            <a:endParaRPr kumimoji="1" lang="zh-CN" altLang="en-US" sz="24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721507" y="987574"/>
            <a:ext cx="7422493" cy="2690031"/>
          </a:xfrm>
          <a:prstGeom prst="rect">
            <a:avLst/>
          </a:prstGeom>
        </p:spPr>
      </p:pic>
      <p:sp>
        <p:nvSpPr>
          <p:cNvPr id="7" name="文本框 6"/>
          <p:cNvSpPr txBox="1"/>
          <p:nvPr/>
        </p:nvSpPr>
        <p:spPr>
          <a:xfrm>
            <a:off x="3275856" y="3873674"/>
            <a:ext cx="3804055" cy="323165"/>
          </a:xfrm>
          <a:prstGeom prst="rect">
            <a:avLst/>
          </a:prstGeom>
          <a:noFill/>
        </p:spPr>
        <p:txBody>
          <a:bodyPr wrap="none" rtlCol="0">
            <a:spAutoFit/>
          </a:bodyPr>
          <a:lstStyle/>
          <a:p>
            <a:r>
              <a:rPr kumimoji="1" lang="zh-CN" altLang="en-US" sz="1500" dirty="0">
                <a:latin typeface="微软雅黑 Light" panose="020B0502040204020203" pitchFamily="34" charset="-122"/>
                <a:ea typeface="微软雅黑 Light" panose="020B0502040204020203" pitchFamily="34" charset="-122"/>
                <a:cs typeface="微软雅黑 Light" panose="020B0502040204020203" pitchFamily="34" charset="-122"/>
              </a:rPr>
              <a:t>光学字符数据上</a:t>
            </a:r>
            <a:r>
              <a:rPr kumimoji="1" lang="en-US" altLang="zh-CN" sz="1500" dirty="0">
                <a:latin typeface="微软雅黑 Light" panose="020B0502040204020203" pitchFamily="34" charset="-122"/>
                <a:ea typeface="微软雅黑 Light" panose="020B0502040204020203" pitchFamily="34" charset="-122"/>
                <a:cs typeface="微软雅黑 Light" panose="020B0502040204020203" pitchFamily="34" charset="-122"/>
              </a:rPr>
              <a:t>PCA</a:t>
            </a:r>
            <a:r>
              <a:rPr kumimoji="1" lang="zh-CN" altLang="en-US" sz="1500" dirty="0">
                <a:latin typeface="微软雅黑 Light" panose="020B0502040204020203" pitchFamily="34" charset="-122"/>
                <a:ea typeface="微软雅黑 Light" panose="020B0502040204020203" pitchFamily="34" charset="-122"/>
                <a:cs typeface="微软雅黑 Light" panose="020B0502040204020203" pitchFamily="34" charset="-122"/>
              </a:rPr>
              <a:t>和</a:t>
            </a:r>
            <a:r>
              <a:rPr kumimoji="1" lang="en-US" altLang="zh-CN" sz="1500" dirty="0">
                <a:latin typeface="微软雅黑 Light" panose="020B0502040204020203" pitchFamily="34" charset="-122"/>
                <a:ea typeface="微软雅黑 Light" panose="020B0502040204020203" pitchFamily="34" charset="-122"/>
                <a:cs typeface="微软雅黑 Light" panose="020B0502040204020203" pitchFamily="34" charset="-122"/>
              </a:rPr>
              <a:t>LDA</a:t>
            </a:r>
            <a:r>
              <a:rPr kumimoji="1" lang="zh-CN" altLang="en-US" sz="1500" dirty="0">
                <a:latin typeface="微软雅黑 Light" panose="020B0502040204020203" pitchFamily="34" charset="-122"/>
                <a:ea typeface="微软雅黑 Light" panose="020B0502040204020203" pitchFamily="34" charset="-122"/>
                <a:cs typeface="微软雅黑 Light" panose="020B0502040204020203" pitchFamily="34" charset="-122"/>
              </a:rPr>
              <a:t>降维的结果对比</a:t>
            </a:r>
            <a:endParaRPr kumimoji="1" lang="zh-CN" altLang="en-US" sz="15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2320" cy="771550"/>
          </a:xfrm>
          <a:prstGeom prst="rect">
            <a:avLst/>
          </a:prstGeom>
        </p:spPr>
        <p:txBody>
          <a:bodyPr/>
          <a:lstStyle/>
          <a:p>
            <a:pPr algn="ctr">
              <a:lnSpc>
                <a:spcPct val="150000"/>
              </a:lnSpc>
            </a:pPr>
            <a:r>
              <a:rPr lang="en-US" altLang="zh-CN" sz="2600" dirty="0"/>
              <a:t>5.2  </a:t>
            </a:r>
            <a:r>
              <a:rPr lang="zh-CN" altLang="zh-CN" sz="2600" dirty="0"/>
              <a:t>数量规约</a:t>
            </a:r>
            <a:endParaRPr lang="zh-CN" altLang="en-US" sz="2600" dirty="0"/>
          </a:p>
        </p:txBody>
      </p:sp>
      <p:sp>
        <p:nvSpPr>
          <p:cNvPr id="3" name="内容占位符 2"/>
          <p:cNvSpPr>
            <a:spLocks noGrp="1"/>
          </p:cNvSpPr>
          <p:nvPr>
            <p:ph idx="4294967295"/>
          </p:nvPr>
        </p:nvSpPr>
        <p:spPr>
          <a:xfrm>
            <a:off x="2195736" y="987574"/>
            <a:ext cx="5760640" cy="4155926"/>
          </a:xfrm>
          <a:prstGeom prst="rect">
            <a:avLst/>
          </a:prstGeom>
        </p:spPr>
        <p:txBody>
          <a:bodyPr/>
          <a:lstStyle/>
          <a:p>
            <a:pPr>
              <a:lnSpc>
                <a:spcPct val="150000"/>
              </a:lnSpc>
            </a:pPr>
            <a:r>
              <a:rPr lang="zh-CN" altLang="zh-CN" sz="1800" b="1" dirty="0">
                <a:latin typeface="+mj-ea"/>
                <a:ea typeface="+mj-ea"/>
              </a:rPr>
              <a:t>参数化数据归约</a:t>
            </a:r>
            <a:endParaRPr lang="en-US" altLang="zh-CN" sz="1800" b="1" dirty="0">
              <a:latin typeface="+mj-ea"/>
              <a:ea typeface="+mj-ea"/>
            </a:endParaRPr>
          </a:p>
          <a:p>
            <a:pPr lvl="1">
              <a:lnSpc>
                <a:spcPct val="150000"/>
              </a:lnSpc>
            </a:pPr>
            <a:r>
              <a:rPr lang="zh-CN" altLang="en-US" sz="2000" dirty="0">
                <a:latin typeface="+mj-ea"/>
                <a:ea typeface="+mj-ea"/>
              </a:rPr>
              <a:t>回归模型</a:t>
            </a:r>
            <a:endParaRPr lang="en-US" altLang="zh-CN" sz="2000" dirty="0">
              <a:latin typeface="+mj-ea"/>
              <a:ea typeface="+mj-ea"/>
            </a:endParaRPr>
          </a:p>
          <a:p>
            <a:pPr lvl="1">
              <a:lnSpc>
                <a:spcPct val="150000"/>
              </a:lnSpc>
            </a:pPr>
            <a:r>
              <a:rPr lang="zh-CN" altLang="zh-CN" sz="2000" dirty="0">
                <a:latin typeface="+mj-ea"/>
                <a:ea typeface="+mj-ea"/>
              </a:rPr>
              <a:t>对数线性模型</a:t>
            </a:r>
            <a:endParaRPr lang="en-US" altLang="zh-CN" sz="2000" dirty="0">
              <a:latin typeface="+mj-ea"/>
              <a:ea typeface="+mj-ea"/>
            </a:endParaRPr>
          </a:p>
          <a:p>
            <a:pPr>
              <a:lnSpc>
                <a:spcPct val="150000"/>
              </a:lnSpc>
            </a:pPr>
            <a:r>
              <a:rPr lang="zh-CN" altLang="en-US" sz="1800" b="1" dirty="0">
                <a:latin typeface="+mj-ea"/>
                <a:ea typeface="+mj-ea"/>
              </a:rPr>
              <a:t>非</a:t>
            </a:r>
            <a:r>
              <a:rPr lang="zh-CN" altLang="zh-CN" sz="1800" b="1" dirty="0">
                <a:latin typeface="+mj-ea"/>
                <a:ea typeface="+mj-ea"/>
              </a:rPr>
              <a:t>参数化数据归约</a:t>
            </a:r>
            <a:endParaRPr lang="en-US" altLang="zh-CN" sz="1800" b="1" dirty="0">
              <a:latin typeface="+mj-ea"/>
              <a:ea typeface="+mj-ea"/>
            </a:endParaRPr>
          </a:p>
          <a:p>
            <a:pPr lvl="1">
              <a:lnSpc>
                <a:spcPct val="150000"/>
              </a:lnSpc>
            </a:pPr>
            <a:r>
              <a:rPr lang="zh-CN" altLang="zh-CN" sz="2000" dirty="0">
                <a:latin typeface="+mj-ea"/>
                <a:ea typeface="+mj-ea"/>
              </a:rPr>
              <a:t>直方图</a:t>
            </a:r>
            <a:endParaRPr lang="en-US" altLang="zh-CN" sz="2000" dirty="0">
              <a:latin typeface="+mj-ea"/>
              <a:ea typeface="+mj-ea"/>
            </a:endParaRPr>
          </a:p>
          <a:p>
            <a:pPr lvl="1">
              <a:lnSpc>
                <a:spcPct val="150000"/>
              </a:lnSpc>
            </a:pPr>
            <a:r>
              <a:rPr lang="zh-CN" altLang="zh-CN" sz="2000" dirty="0">
                <a:latin typeface="+mj-ea"/>
                <a:ea typeface="+mj-ea"/>
              </a:rPr>
              <a:t>聚类</a:t>
            </a:r>
            <a:endParaRPr lang="en-US" altLang="zh-CN" sz="2000" dirty="0">
              <a:latin typeface="+mj-ea"/>
              <a:ea typeface="+mj-ea"/>
            </a:endParaRPr>
          </a:p>
          <a:p>
            <a:pPr lvl="1">
              <a:lnSpc>
                <a:spcPct val="150000"/>
              </a:lnSpc>
            </a:pPr>
            <a:r>
              <a:rPr lang="zh-CN" altLang="zh-CN" sz="2000" dirty="0">
                <a:latin typeface="+mj-ea"/>
                <a:ea typeface="+mj-ea"/>
              </a:rPr>
              <a:t>抽样</a:t>
            </a:r>
            <a:endParaRPr lang="en-US" altLang="zh-CN" sz="2000" dirty="0">
              <a:latin typeface="+mj-ea"/>
              <a:ea typeface="+mj-ea"/>
            </a:endParaRPr>
          </a:p>
          <a:p>
            <a:pPr lvl="1">
              <a:lnSpc>
                <a:spcPct val="150000"/>
              </a:lnSpc>
            </a:pPr>
            <a:r>
              <a:rPr lang="zh-CN" altLang="zh-CN" sz="2000" dirty="0">
                <a:latin typeface="+mj-ea"/>
                <a:ea typeface="+mj-ea"/>
              </a:rPr>
              <a:t>数据立方体聚集</a:t>
            </a:r>
            <a:endParaRPr lang="zh-CN" altLang="en-US" sz="2000" dirty="0">
              <a:latin typeface="+mj-ea"/>
              <a:ea typeface="+mj-ea"/>
            </a:endParaRPr>
          </a:p>
          <a:p>
            <a:pPr>
              <a:lnSpc>
                <a:spcPct val="150000"/>
              </a:lnSpc>
            </a:pPr>
            <a:endParaRPr lang="en-US" altLang="zh-CN" sz="1800" dirty="0">
              <a:latin typeface="+mj-ea"/>
              <a:ea typeface="+mj-ea"/>
            </a:endParaRPr>
          </a:p>
          <a:p>
            <a:pPr>
              <a:lnSpc>
                <a:spcPct val="150000"/>
              </a:lnSpc>
            </a:pPr>
            <a:endParaRPr lang="zh-CN" altLang="zh-CN" sz="1800" dirty="0">
              <a:latin typeface="+mj-ea"/>
              <a:ea typeface="+mj-ea"/>
            </a:endParaRPr>
          </a:p>
          <a:p>
            <a:pPr>
              <a:lnSpc>
                <a:spcPct val="150000"/>
              </a:lnSpc>
            </a:pPr>
            <a:endParaRPr lang="zh-CN" altLang="en-US" sz="1800" dirty="0">
              <a:latin typeface="+mj-ea"/>
              <a:ea typeface="+mj-e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907704" y="987574"/>
            <a:ext cx="6624736" cy="3816424"/>
          </a:xfrm>
          <a:prstGeom prst="rect">
            <a:avLst/>
          </a:prstGeom>
        </p:spPr>
        <p:txBody>
          <a:bodyPr/>
          <a:lstStyle/>
          <a:p>
            <a:pPr eaLnBrk="1" hangingPunct="1">
              <a:lnSpc>
                <a:spcPct val="160000"/>
              </a:lnSpc>
            </a:pPr>
            <a:r>
              <a:rPr lang="zh-CN" altLang="en-US" sz="2000" dirty="0">
                <a:latin typeface="+mj-ea"/>
                <a:ea typeface="+mj-ea"/>
              </a:rPr>
              <a:t>线性回归模型</a:t>
            </a:r>
            <a:r>
              <a:rPr lang="en-US" altLang="zh-CN" sz="2000" dirty="0">
                <a:latin typeface="+mj-ea"/>
                <a:ea typeface="+mj-ea"/>
              </a:rPr>
              <a:t>: </a:t>
            </a:r>
            <a:r>
              <a:rPr lang="zh-CN" altLang="en-US" sz="2000" dirty="0">
                <a:latin typeface="+mj-ea"/>
                <a:ea typeface="+mj-ea"/>
              </a:rPr>
              <a:t>将数据建模，用来拟合一条直线，用来近似给定数据。</a:t>
            </a:r>
            <a:endParaRPr lang="zh-CN" altLang="en-US" sz="2000" dirty="0">
              <a:latin typeface="+mj-ea"/>
              <a:ea typeface="+mj-ea"/>
            </a:endParaRPr>
          </a:p>
          <a:p>
            <a:pPr lvl="1" eaLnBrk="1" hangingPunct="1">
              <a:lnSpc>
                <a:spcPct val="160000"/>
              </a:lnSpc>
            </a:pPr>
            <a:r>
              <a:rPr lang="en-US" altLang="zh-CN" sz="2000" i="1" dirty="0">
                <a:latin typeface="+mj-ea"/>
                <a:ea typeface="+mj-ea"/>
              </a:rPr>
              <a:t>Y = </a:t>
            </a:r>
            <a:r>
              <a:rPr lang="en-US" altLang="zh-CN" sz="2000" i="1" dirty="0">
                <a:latin typeface="+mj-ea"/>
                <a:ea typeface="+mj-ea"/>
                <a:sym typeface="Symbol" panose="05050102010706020507" pitchFamily="18" charset="2"/>
              </a:rPr>
              <a:t> +  X</a:t>
            </a:r>
            <a:endParaRPr lang="en-US" altLang="zh-CN" sz="2000" dirty="0">
              <a:latin typeface="+mj-ea"/>
              <a:ea typeface="+mj-ea"/>
            </a:endParaRPr>
          </a:p>
          <a:p>
            <a:pPr lvl="1" eaLnBrk="1" hangingPunct="1">
              <a:lnSpc>
                <a:spcPct val="160000"/>
              </a:lnSpc>
            </a:pPr>
            <a:r>
              <a:rPr lang="zh-CN" altLang="en-US" sz="2000" dirty="0">
                <a:latin typeface="+mj-ea"/>
                <a:ea typeface="+mj-ea"/>
              </a:rPr>
              <a:t>经常使用最小二乘方法来拟合直线</a:t>
            </a:r>
            <a:endParaRPr lang="zh-CN" altLang="en-US" sz="2000" dirty="0">
              <a:latin typeface="+mj-ea"/>
              <a:ea typeface="+mj-ea"/>
            </a:endParaRPr>
          </a:p>
          <a:p>
            <a:pPr eaLnBrk="1" hangingPunct="1">
              <a:lnSpc>
                <a:spcPct val="160000"/>
              </a:lnSpc>
            </a:pPr>
            <a:r>
              <a:rPr lang="zh-CN" altLang="en-US" sz="2000" dirty="0">
                <a:latin typeface="+mj-ea"/>
                <a:ea typeface="+mj-ea"/>
                <a:sym typeface="Symbol" panose="05050102010706020507" pitchFamily="18" charset="2"/>
              </a:rPr>
              <a:t>多元回归模型 </a:t>
            </a:r>
            <a:r>
              <a:rPr lang="en-US" altLang="zh-CN" sz="2000" dirty="0">
                <a:latin typeface="+mj-ea"/>
                <a:ea typeface="+mj-ea"/>
                <a:sym typeface="Symbol" panose="05050102010706020507" pitchFamily="18" charset="2"/>
              </a:rPr>
              <a:t>: </a:t>
            </a:r>
            <a:r>
              <a:rPr lang="en-US" altLang="zh-CN" sz="2000" i="1" dirty="0">
                <a:latin typeface="+mj-ea"/>
                <a:ea typeface="+mj-ea"/>
              </a:rPr>
              <a:t>Y = b0 + b1 X1 + b2 X2</a:t>
            </a:r>
            <a:endParaRPr lang="zh-CN" altLang="en-US" sz="2000" dirty="0">
              <a:latin typeface="+mj-ea"/>
              <a:ea typeface="+mj-ea"/>
            </a:endParaRPr>
          </a:p>
        </p:txBody>
      </p:sp>
      <p:sp>
        <p:nvSpPr>
          <p:cNvPr id="2"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sz="2600"/>
              <a:t>5.2  </a:t>
            </a:r>
            <a:r>
              <a:rPr lang="zh-CN" altLang="zh-CN" sz="2600"/>
              <a:t>数量规约</a:t>
            </a:r>
            <a:endParaRPr lang="zh-CN" altLang="en-US" sz="26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835696" y="797669"/>
            <a:ext cx="7308304" cy="3168352"/>
          </a:xfrm>
          <a:prstGeom prst="rect">
            <a:avLst/>
          </a:prstGeom>
        </p:spPr>
        <p:txBody>
          <a:bodyPr/>
          <a:lstStyle/>
          <a:p>
            <a:pPr>
              <a:lnSpc>
                <a:spcPct val="150000"/>
              </a:lnSpc>
              <a:defRPr/>
            </a:pPr>
            <a:r>
              <a:rPr lang="zh-CN" altLang="zh-CN" sz="2000" kern="1200" dirty="0">
                <a:latin typeface="+mj-ea"/>
                <a:ea typeface="+mj-ea"/>
              </a:rPr>
              <a:t>对数线性模型（</a:t>
            </a:r>
            <a:r>
              <a:rPr lang="en-US" altLang="zh-CN" sz="2000" kern="1200" dirty="0">
                <a:latin typeface="+mj-ea"/>
                <a:ea typeface="+mj-ea"/>
              </a:rPr>
              <a:t>log-linear model</a:t>
            </a:r>
            <a:r>
              <a:rPr lang="zh-CN" altLang="zh-CN" sz="2000" kern="1200" dirty="0">
                <a:latin typeface="+mj-ea"/>
                <a:ea typeface="+mj-ea"/>
              </a:rPr>
              <a:t>）近似离散的多维概率分布</a:t>
            </a:r>
            <a:endParaRPr lang="en-US" altLang="zh-CN" sz="2000" kern="1200" dirty="0">
              <a:latin typeface="+mj-ea"/>
              <a:ea typeface="+mj-ea"/>
            </a:endParaRPr>
          </a:p>
          <a:p>
            <a:pPr lvl="1" eaLnBrk="1" hangingPunct="1">
              <a:lnSpc>
                <a:spcPct val="150000"/>
              </a:lnSpc>
              <a:defRPr/>
            </a:pPr>
            <a:r>
              <a:rPr lang="zh-CN" altLang="zh-CN" sz="2000" dirty="0">
                <a:latin typeface="+mj-ea"/>
                <a:ea typeface="+mj-ea"/>
              </a:rPr>
              <a:t>给定</a:t>
            </a:r>
            <a:r>
              <a:rPr lang="en-US" altLang="zh-CN" sz="2000" dirty="0">
                <a:latin typeface="+mj-ea"/>
                <a:ea typeface="+mj-ea"/>
              </a:rPr>
              <a:t>n</a:t>
            </a:r>
            <a:r>
              <a:rPr lang="zh-CN" altLang="zh-CN" sz="2000" dirty="0">
                <a:latin typeface="+mj-ea"/>
                <a:ea typeface="+mj-ea"/>
              </a:rPr>
              <a:t>维元组的集合，可把每个元组看做</a:t>
            </a:r>
            <a:r>
              <a:rPr lang="en-US" altLang="zh-CN" sz="2000" dirty="0">
                <a:latin typeface="+mj-ea"/>
                <a:ea typeface="+mj-ea"/>
              </a:rPr>
              <a:t>n</a:t>
            </a:r>
            <a:r>
              <a:rPr lang="zh-CN" altLang="zh-CN" sz="2000" dirty="0">
                <a:latin typeface="+mj-ea"/>
                <a:ea typeface="+mj-ea"/>
              </a:rPr>
              <a:t>维空间的点。</a:t>
            </a:r>
            <a:endParaRPr lang="en-US" altLang="zh-CN" sz="2000" dirty="0">
              <a:latin typeface="+mj-ea"/>
              <a:ea typeface="+mj-ea"/>
            </a:endParaRPr>
          </a:p>
          <a:p>
            <a:pPr lvl="1" eaLnBrk="1" hangingPunct="1">
              <a:lnSpc>
                <a:spcPct val="150000"/>
              </a:lnSpc>
              <a:defRPr/>
            </a:pPr>
            <a:r>
              <a:rPr lang="zh-CN" altLang="zh-CN" sz="2000" dirty="0">
                <a:latin typeface="+mj-ea"/>
                <a:ea typeface="+mj-ea"/>
              </a:rPr>
              <a:t>对于离散属性集，可用对数线性模型，基于维组合的一个较小子集，估计多维空间中每个点的概率，这使得高维数据空间可以由较低维数据空间构造</a:t>
            </a:r>
            <a:r>
              <a:rPr lang="zh-CN" altLang="zh-CN" sz="2000" kern="1200" dirty="0">
                <a:latin typeface="+mj-ea"/>
                <a:ea typeface="+mj-ea"/>
              </a:rPr>
              <a:t>。</a:t>
            </a:r>
            <a:endParaRPr lang="en-US" altLang="zh-CN" sz="2000" kern="1200" dirty="0">
              <a:latin typeface="+mj-ea"/>
              <a:ea typeface="+mj-ea"/>
            </a:endParaRPr>
          </a:p>
          <a:p>
            <a:pPr lvl="1" eaLnBrk="1" hangingPunct="1">
              <a:lnSpc>
                <a:spcPct val="150000"/>
              </a:lnSpc>
              <a:defRPr/>
            </a:pPr>
            <a:r>
              <a:rPr lang="zh-CN" altLang="zh-CN" sz="2000" dirty="0">
                <a:latin typeface="+mj-ea"/>
                <a:ea typeface="+mj-ea"/>
              </a:rPr>
              <a:t>因此，对数线性模型也可用于维归约（由于较低维空间的点通常比原来的数据点占据的空间要少）和数据光滑（因为与较高维空间的估计相比，较低维空间的聚集估计受抽样变化的影响较小）</a:t>
            </a:r>
            <a:r>
              <a:rPr lang="zh-CN" altLang="en-US" sz="2000" dirty="0">
                <a:latin typeface="+mj-ea"/>
                <a:ea typeface="+mj-ea"/>
              </a:rPr>
              <a:t>。</a:t>
            </a:r>
            <a:endParaRPr lang="en-US" altLang="zh-CN" sz="2000" dirty="0">
              <a:latin typeface="+mj-ea"/>
              <a:ea typeface="+mj-ea"/>
            </a:endParaRPr>
          </a:p>
          <a:p>
            <a:endParaRPr lang="zh-CN" altLang="en-US" sz="2000" dirty="0">
              <a:latin typeface="+mj-ea"/>
              <a:ea typeface="+mj-ea"/>
            </a:endParaRPr>
          </a:p>
        </p:txBody>
      </p:sp>
      <p:sp>
        <p:nvSpPr>
          <p:cNvPr id="2"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sz="2600"/>
              <a:t>5.2  </a:t>
            </a:r>
            <a:r>
              <a:rPr lang="zh-CN" altLang="zh-CN" sz="2600"/>
              <a:t>数量规约</a:t>
            </a:r>
            <a:endParaRPr lang="zh-CN" altLang="en-US" sz="26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63688" y="915566"/>
            <a:ext cx="7380312" cy="3924722"/>
          </a:xfrm>
          <a:prstGeom prst="rect">
            <a:avLst/>
          </a:prstGeom>
        </p:spPr>
        <p:txBody>
          <a:bodyPr/>
          <a:lstStyle/>
          <a:p>
            <a:r>
              <a:rPr lang="zh-CN" altLang="en-US" sz="2000" dirty="0">
                <a:latin typeface="微软雅黑" panose="020B0503020204020204" pitchFamily="34" charset="-122"/>
                <a:ea typeface="微软雅黑" panose="020B0503020204020204" pitchFamily="34" charset="-122"/>
              </a:rPr>
              <a:t>直方图：属性</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的直方图（</a:t>
            </a:r>
            <a:r>
              <a:rPr lang="en-US" altLang="zh-CN" sz="2000" dirty="0">
                <a:latin typeface="微软雅黑" panose="020B0503020204020204" pitchFamily="34" charset="-122"/>
                <a:ea typeface="微软雅黑" panose="020B0503020204020204" pitchFamily="34" charset="-122"/>
              </a:rPr>
              <a:t>histogram</a:t>
            </a:r>
            <a:r>
              <a:rPr lang="zh-CN" altLang="en-US" sz="2000" dirty="0">
                <a:latin typeface="微软雅黑" panose="020B0503020204020204" pitchFamily="34" charset="-122"/>
                <a:ea typeface="微软雅黑" panose="020B0503020204020204" pitchFamily="34" charset="-122"/>
              </a:rPr>
              <a:t>）将</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的数据分布划分为不相交的子集或桶。桶表示给定属性的一个连续区间。</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等宽直方图中，每个桶的宽度区间是相等的。</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等频（等深）直方图中，每个桶大致包含相同个数的邻近数据样本。</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对于近似稀疏和稠密数据，以及高倾斜和均匀的数据，直方图是有效的。</a:t>
            </a:r>
            <a:endParaRPr lang="zh-CN" altLang="en-US"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3779912" y="3075265"/>
            <a:ext cx="3345306" cy="2043827"/>
          </a:xfrm>
          <a:prstGeom prst="rect">
            <a:avLst/>
          </a:prstGeom>
        </p:spPr>
      </p:pic>
      <p:sp>
        <p:nvSpPr>
          <p:cNvPr id="2"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sz="2600"/>
              <a:t>5.2  </a:t>
            </a:r>
            <a:r>
              <a:rPr lang="zh-CN" altLang="zh-CN" sz="2600"/>
              <a:t>数量规约</a:t>
            </a:r>
            <a:endParaRPr lang="zh-CN" altLang="en-US" sz="26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835696" y="868523"/>
            <a:ext cx="7416824" cy="2564877"/>
          </a:xfrm>
          <a:prstGeom prst="rect">
            <a:avLst/>
          </a:prstGeom>
        </p:spPr>
        <p:txBody>
          <a:bodyPr/>
          <a:lstStyle/>
          <a:p>
            <a:r>
              <a:rPr lang="zh-CN" altLang="zh-CN" sz="2000" b="0" dirty="0">
                <a:latin typeface="+mj-ea"/>
                <a:ea typeface="+mj-ea"/>
              </a:rPr>
              <a:t>聚类：聚类技术把数据元组看做对象，将对象划分为群或簇，使得在一个簇中的对象相互相似，而与其他簇中的对象相异。</a:t>
            </a:r>
            <a:endParaRPr lang="en-US" altLang="zh-CN" sz="2000" b="0" dirty="0">
              <a:latin typeface="+mj-ea"/>
              <a:ea typeface="+mj-ea"/>
            </a:endParaRPr>
          </a:p>
          <a:p>
            <a:r>
              <a:rPr lang="zh-CN" altLang="zh-CN" sz="2000" b="0" dirty="0">
                <a:latin typeface="+mj-ea"/>
                <a:ea typeface="+mj-ea"/>
              </a:rPr>
              <a:t>在数据归约中，用数据的簇代表替换实际数据，其有效性依赖数据的性质。</a:t>
            </a:r>
            <a:endParaRPr lang="en-US" altLang="zh-CN" sz="2000" b="0" dirty="0">
              <a:latin typeface="+mj-ea"/>
              <a:ea typeface="+mj-ea"/>
            </a:endParaRPr>
          </a:p>
          <a:p>
            <a:r>
              <a:rPr lang="zh-CN" altLang="zh-CN" sz="2000" b="0" dirty="0">
                <a:latin typeface="+mj-ea"/>
                <a:ea typeface="+mj-ea"/>
              </a:rPr>
              <a:t>对于被污染的数据，能够组织成不同的簇的数据，比较有效。</a:t>
            </a:r>
            <a:endParaRPr lang="zh-CN" altLang="zh-CN" sz="2000" b="0" dirty="0">
              <a:latin typeface="+mj-ea"/>
              <a:ea typeface="+mj-ea"/>
            </a:endParaRPr>
          </a:p>
          <a:p>
            <a:endParaRPr lang="zh-CN" altLang="en-US" sz="2000" b="0" dirty="0">
              <a:latin typeface="+mj-ea"/>
              <a:ea typeface="+mj-ea"/>
            </a:endParaRPr>
          </a:p>
        </p:txBody>
      </p:sp>
      <p:sp>
        <p:nvSpPr>
          <p:cNvPr id="5" name="Rectangle 36"/>
          <p:cNvSpPr>
            <a:spLocks noChangeArrowheads="1"/>
          </p:cNvSpPr>
          <p:nvPr/>
        </p:nvSpPr>
        <p:spPr bwMode="auto">
          <a:xfrm>
            <a:off x="4842030" y="3020357"/>
            <a:ext cx="2430270" cy="19145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grpSp>
        <p:nvGrpSpPr>
          <p:cNvPr id="6" name="Group 37"/>
          <p:cNvGrpSpPr/>
          <p:nvPr/>
        </p:nvGrpSpPr>
        <p:grpSpPr bwMode="auto">
          <a:xfrm>
            <a:off x="5139910" y="3305487"/>
            <a:ext cx="1830437" cy="1221714"/>
            <a:chOff x="3302" y="2032"/>
            <a:chExt cx="1511" cy="1395"/>
          </a:xfrm>
        </p:grpSpPr>
        <p:sp>
          <p:nvSpPr>
            <p:cNvPr id="7" name="AutoShape 38"/>
            <p:cNvSpPr>
              <a:spLocks noChangeArrowheads="1"/>
            </p:cNvSpPr>
            <p:nvPr/>
          </p:nvSpPr>
          <p:spPr bwMode="auto">
            <a:xfrm>
              <a:off x="3366" y="2777"/>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8" name="AutoShape 39"/>
            <p:cNvSpPr>
              <a:spLocks noChangeArrowheads="1"/>
            </p:cNvSpPr>
            <p:nvPr/>
          </p:nvSpPr>
          <p:spPr bwMode="auto">
            <a:xfrm>
              <a:off x="3420" y="2537"/>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9" name="AutoShape 40"/>
            <p:cNvSpPr>
              <a:spLocks noChangeArrowheads="1"/>
            </p:cNvSpPr>
            <p:nvPr/>
          </p:nvSpPr>
          <p:spPr bwMode="auto">
            <a:xfrm>
              <a:off x="4360" y="2262"/>
              <a:ext cx="56" cy="75"/>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0" name="AutoShape 41"/>
            <p:cNvSpPr>
              <a:spLocks noChangeArrowheads="1"/>
            </p:cNvSpPr>
            <p:nvPr/>
          </p:nvSpPr>
          <p:spPr bwMode="auto">
            <a:xfrm>
              <a:off x="4317" y="2585"/>
              <a:ext cx="56" cy="75"/>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1" name="AutoShape 42"/>
            <p:cNvSpPr>
              <a:spLocks noChangeArrowheads="1"/>
            </p:cNvSpPr>
            <p:nvPr/>
          </p:nvSpPr>
          <p:spPr bwMode="auto">
            <a:xfrm>
              <a:off x="4695" y="2464"/>
              <a:ext cx="56" cy="74"/>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2" name="AutoShape 43"/>
            <p:cNvSpPr>
              <a:spLocks noChangeArrowheads="1"/>
            </p:cNvSpPr>
            <p:nvPr/>
          </p:nvSpPr>
          <p:spPr bwMode="auto">
            <a:xfrm>
              <a:off x="3608" y="2835"/>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3" name="AutoShape 44"/>
            <p:cNvSpPr>
              <a:spLocks noChangeArrowheads="1"/>
            </p:cNvSpPr>
            <p:nvPr/>
          </p:nvSpPr>
          <p:spPr bwMode="auto">
            <a:xfrm>
              <a:off x="4037" y="3172"/>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4" name="AutoShape 45"/>
            <p:cNvSpPr>
              <a:spLocks noChangeArrowheads="1"/>
            </p:cNvSpPr>
            <p:nvPr/>
          </p:nvSpPr>
          <p:spPr bwMode="auto">
            <a:xfrm>
              <a:off x="4096" y="3064"/>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5" name="AutoShape 46"/>
            <p:cNvSpPr>
              <a:spLocks noChangeArrowheads="1"/>
            </p:cNvSpPr>
            <p:nvPr/>
          </p:nvSpPr>
          <p:spPr bwMode="auto">
            <a:xfrm>
              <a:off x="3675" y="2529"/>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6" name="AutoShape 47"/>
            <p:cNvSpPr>
              <a:spLocks noChangeArrowheads="1"/>
            </p:cNvSpPr>
            <p:nvPr/>
          </p:nvSpPr>
          <p:spPr bwMode="auto">
            <a:xfrm>
              <a:off x="3922" y="3021"/>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7" name="AutoShape 48"/>
            <p:cNvSpPr>
              <a:spLocks noChangeArrowheads="1"/>
            </p:cNvSpPr>
            <p:nvPr/>
          </p:nvSpPr>
          <p:spPr bwMode="auto">
            <a:xfrm>
              <a:off x="3682" y="2361"/>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8" name="AutoShape 49"/>
            <p:cNvSpPr>
              <a:spLocks noChangeArrowheads="1"/>
            </p:cNvSpPr>
            <p:nvPr/>
          </p:nvSpPr>
          <p:spPr bwMode="auto">
            <a:xfrm>
              <a:off x="4184" y="2114"/>
              <a:ext cx="56" cy="74"/>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9" name="AutoShape 50"/>
            <p:cNvSpPr>
              <a:spLocks noChangeArrowheads="1"/>
            </p:cNvSpPr>
            <p:nvPr/>
          </p:nvSpPr>
          <p:spPr bwMode="auto">
            <a:xfrm>
              <a:off x="3975" y="2773"/>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20" name="Freeform 51"/>
            <p:cNvSpPr/>
            <p:nvPr/>
          </p:nvSpPr>
          <p:spPr bwMode="auto">
            <a:xfrm>
              <a:off x="4127" y="2032"/>
              <a:ext cx="686" cy="877"/>
            </a:xfrm>
            <a:custGeom>
              <a:avLst/>
              <a:gdLst>
                <a:gd name="T0" fmla="*/ 1 w 1101"/>
                <a:gd name="T1" fmla="*/ 7 h 1077"/>
                <a:gd name="T2" fmla="*/ 1 w 1101"/>
                <a:gd name="T3" fmla="*/ 12 h 1077"/>
                <a:gd name="T4" fmla="*/ 1 w 1101"/>
                <a:gd name="T5" fmla="*/ 24 h 1077"/>
                <a:gd name="T6" fmla="*/ 1 w 1101"/>
                <a:gd name="T7" fmla="*/ 26 h 1077"/>
                <a:gd name="T8" fmla="*/ 1 w 1101"/>
                <a:gd name="T9" fmla="*/ 27 h 1077"/>
                <a:gd name="T10" fmla="*/ 1 w 1101"/>
                <a:gd name="T11" fmla="*/ 26 h 1077"/>
                <a:gd name="T12" fmla="*/ 1 w 1101"/>
                <a:gd name="T13" fmla="*/ 24 h 1077"/>
                <a:gd name="T14" fmla="*/ 1 w 1101"/>
                <a:gd name="T15" fmla="*/ 24 h 1077"/>
                <a:gd name="T16" fmla="*/ 1 w 1101"/>
                <a:gd name="T17" fmla="*/ 22 h 1077"/>
                <a:gd name="T18" fmla="*/ 1 w 1101"/>
                <a:gd name="T19" fmla="*/ 20 h 1077"/>
                <a:gd name="T20" fmla="*/ 1 w 1101"/>
                <a:gd name="T21" fmla="*/ 17 h 1077"/>
                <a:gd name="T22" fmla="*/ 1 w 1101"/>
                <a:gd name="T23" fmla="*/ 11 h 1077"/>
                <a:gd name="T24" fmla="*/ 1 w 1101"/>
                <a:gd name="T25" fmla="*/ 3 h 1077"/>
                <a:gd name="T26" fmla="*/ 1 w 1101"/>
                <a:gd name="T27" fmla="*/ 2 h 1077"/>
                <a:gd name="T28" fmla="*/ 1 w 1101"/>
                <a:gd name="T29" fmla="*/ 2 h 1077"/>
                <a:gd name="T30" fmla="*/ 1 w 1101"/>
                <a:gd name="T31" fmla="*/ 2 h 1077"/>
                <a:gd name="T32" fmla="*/ 1 w 1101"/>
                <a:gd name="T33" fmla="*/ 2 h 1077"/>
                <a:gd name="T34" fmla="*/ 1 w 1101"/>
                <a:gd name="T35" fmla="*/ 5 h 1077"/>
                <a:gd name="T36" fmla="*/ 1 w 1101"/>
                <a:gd name="T37" fmla="*/ 5 h 1077"/>
                <a:gd name="T38" fmla="*/ 1 w 1101"/>
                <a:gd name="T39" fmla="*/ 7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1" name="Freeform 52"/>
            <p:cNvSpPr/>
            <p:nvPr/>
          </p:nvSpPr>
          <p:spPr bwMode="auto">
            <a:xfrm>
              <a:off x="3812" y="2642"/>
              <a:ext cx="573" cy="785"/>
            </a:xfrm>
            <a:custGeom>
              <a:avLst/>
              <a:gdLst>
                <a:gd name="T0" fmla="*/ 1 w 918"/>
                <a:gd name="T1" fmla="*/ 20 h 965"/>
                <a:gd name="T2" fmla="*/ 1 w 918"/>
                <a:gd name="T3" fmla="*/ 20 h 965"/>
                <a:gd name="T4" fmla="*/ 1 w 918"/>
                <a:gd name="T5" fmla="*/ 18 h 965"/>
                <a:gd name="T6" fmla="*/ 1 w 918"/>
                <a:gd name="T7" fmla="*/ 17 h 965"/>
                <a:gd name="T8" fmla="*/ 1 w 918"/>
                <a:gd name="T9" fmla="*/ 16 h 965"/>
                <a:gd name="T10" fmla="*/ 0 w 918"/>
                <a:gd name="T11" fmla="*/ 11 h 965"/>
                <a:gd name="T12" fmla="*/ 1 w 918"/>
                <a:gd name="T13" fmla="*/ 5 h 965"/>
                <a:gd name="T14" fmla="*/ 1 w 918"/>
                <a:gd name="T15" fmla="*/ 3 h 965"/>
                <a:gd name="T16" fmla="*/ 1 w 918"/>
                <a:gd name="T17" fmla="*/ 0 h 965"/>
                <a:gd name="T18" fmla="*/ 1 w 918"/>
                <a:gd name="T19" fmla="*/ 2 h 965"/>
                <a:gd name="T20" fmla="*/ 1 w 918"/>
                <a:gd name="T21" fmla="*/ 2 h 965"/>
                <a:gd name="T22" fmla="*/ 1 w 918"/>
                <a:gd name="T23" fmla="*/ 4 h 965"/>
                <a:gd name="T24" fmla="*/ 1 w 918"/>
                <a:gd name="T25" fmla="*/ 6 h 965"/>
                <a:gd name="T26" fmla="*/ 1 w 918"/>
                <a:gd name="T27" fmla="*/ 6 h 965"/>
                <a:gd name="T28" fmla="*/ 1 w 918"/>
                <a:gd name="T29" fmla="*/ 9 h 965"/>
                <a:gd name="T30" fmla="*/ 1 w 918"/>
                <a:gd name="T31" fmla="*/ 11 h 965"/>
                <a:gd name="T32" fmla="*/ 1 w 918"/>
                <a:gd name="T33" fmla="*/ 13 h 965"/>
                <a:gd name="T34" fmla="*/ 1 w 918"/>
                <a:gd name="T35" fmla="*/ 15 h 965"/>
                <a:gd name="T36" fmla="*/ 1 w 918"/>
                <a:gd name="T37" fmla="*/ 19 h 965"/>
                <a:gd name="T38" fmla="*/ 1 w 918"/>
                <a:gd name="T39" fmla="*/ 22 h 965"/>
                <a:gd name="T40" fmla="*/ 1 w 918"/>
                <a:gd name="T41" fmla="*/ 23 h 965"/>
                <a:gd name="T42" fmla="*/ 1 w 918"/>
                <a:gd name="T43" fmla="*/ 23 h 965"/>
                <a:gd name="T44" fmla="*/ 1 w 918"/>
                <a:gd name="T45" fmla="*/ 23 h 965"/>
                <a:gd name="T46" fmla="*/ 1 w 918"/>
                <a:gd name="T47" fmla="*/ 21 h 965"/>
                <a:gd name="T48" fmla="*/ 1 w 918"/>
                <a:gd name="T49" fmla="*/ 20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2" name="Freeform 53"/>
            <p:cNvSpPr/>
            <p:nvPr/>
          </p:nvSpPr>
          <p:spPr bwMode="auto">
            <a:xfrm>
              <a:off x="3302" y="2065"/>
              <a:ext cx="542" cy="954"/>
            </a:xfrm>
            <a:custGeom>
              <a:avLst/>
              <a:gdLst>
                <a:gd name="T0" fmla="*/ 1 w 869"/>
                <a:gd name="T1" fmla="*/ 20 h 1173"/>
                <a:gd name="T2" fmla="*/ 1 w 869"/>
                <a:gd name="T3" fmla="*/ 23 h 1173"/>
                <a:gd name="T4" fmla="*/ 1 w 869"/>
                <a:gd name="T5" fmla="*/ 26 h 1173"/>
                <a:gd name="T6" fmla="*/ 1 w 869"/>
                <a:gd name="T7" fmla="*/ 27 h 1173"/>
                <a:gd name="T8" fmla="*/ 1 w 869"/>
                <a:gd name="T9" fmla="*/ 28 h 1173"/>
                <a:gd name="T10" fmla="*/ 1 w 869"/>
                <a:gd name="T11" fmla="*/ 28 h 1173"/>
                <a:gd name="T12" fmla="*/ 1 w 869"/>
                <a:gd name="T13" fmla="*/ 27 h 1173"/>
                <a:gd name="T14" fmla="*/ 1 w 869"/>
                <a:gd name="T15" fmla="*/ 26 h 1173"/>
                <a:gd name="T16" fmla="*/ 1 w 869"/>
                <a:gd name="T17" fmla="*/ 24 h 1173"/>
                <a:gd name="T18" fmla="*/ 0 w 869"/>
                <a:gd name="T19" fmla="*/ 23 h 1173"/>
                <a:gd name="T20" fmla="*/ 1 w 869"/>
                <a:gd name="T21" fmla="*/ 12 h 1173"/>
                <a:gd name="T22" fmla="*/ 1 w 869"/>
                <a:gd name="T23" fmla="*/ 6 h 1173"/>
                <a:gd name="T24" fmla="*/ 1 w 869"/>
                <a:gd name="T25" fmla="*/ 4 h 1173"/>
                <a:gd name="T26" fmla="*/ 1 w 869"/>
                <a:gd name="T27" fmla="*/ 3 h 1173"/>
                <a:gd name="T28" fmla="*/ 1 w 869"/>
                <a:gd name="T29" fmla="*/ 2 h 1173"/>
                <a:gd name="T30" fmla="*/ 1 w 869"/>
                <a:gd name="T31" fmla="*/ 2 h 1173"/>
                <a:gd name="T32" fmla="*/ 1 w 869"/>
                <a:gd name="T33" fmla="*/ 0 h 1173"/>
                <a:gd name="T34" fmla="*/ 1 w 869"/>
                <a:gd name="T35" fmla="*/ 2 h 1173"/>
                <a:gd name="T36" fmla="*/ 1 w 869"/>
                <a:gd name="T37" fmla="*/ 5 h 1173"/>
                <a:gd name="T38" fmla="*/ 1 w 869"/>
                <a:gd name="T39" fmla="*/ 6 h 1173"/>
                <a:gd name="T40" fmla="*/ 1 w 869"/>
                <a:gd name="T41" fmla="*/ 7 h 1173"/>
                <a:gd name="T42" fmla="*/ 1 w 869"/>
                <a:gd name="T43" fmla="*/ 17 h 1173"/>
                <a:gd name="T44" fmla="*/ 1 w 869"/>
                <a:gd name="T45" fmla="*/ 20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3" name="Text Box 54"/>
          <p:cNvSpPr txBox="1">
            <a:spLocks noChangeArrowheads="1"/>
          </p:cNvSpPr>
          <p:nvPr/>
        </p:nvSpPr>
        <p:spPr bwMode="auto">
          <a:xfrm>
            <a:off x="2560561" y="27585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rPr>
              <a:t>原始数据</a:t>
            </a:r>
            <a:endParaRPr lang="en-US" altLang="zh-CN" sz="1800" dirty="0">
              <a:latin typeface="Times New Roman" panose="02020603050405020304" pitchFamily="18" charset="0"/>
            </a:endParaRPr>
          </a:p>
        </p:txBody>
      </p:sp>
      <p:grpSp>
        <p:nvGrpSpPr>
          <p:cNvPr id="24" name="Group 3"/>
          <p:cNvGrpSpPr/>
          <p:nvPr/>
        </p:nvGrpSpPr>
        <p:grpSpPr bwMode="auto">
          <a:xfrm>
            <a:off x="1943101" y="3020357"/>
            <a:ext cx="2502673" cy="1914525"/>
            <a:chOff x="274" y="1418"/>
            <a:chExt cx="2363" cy="2109"/>
          </a:xfrm>
        </p:grpSpPr>
        <p:sp>
          <p:nvSpPr>
            <p:cNvPr id="25" name="Rectangle 4"/>
            <p:cNvSpPr>
              <a:spLocks noChangeArrowheads="1"/>
            </p:cNvSpPr>
            <p:nvPr/>
          </p:nvSpPr>
          <p:spPr bwMode="auto">
            <a:xfrm>
              <a:off x="274" y="1418"/>
              <a:ext cx="2363" cy="2109"/>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26" name="AutoShape 5"/>
            <p:cNvSpPr>
              <a:spLocks noChangeArrowheads="1"/>
            </p:cNvSpPr>
            <p:nvPr/>
          </p:nvSpPr>
          <p:spPr bwMode="auto">
            <a:xfrm>
              <a:off x="1609" y="1993"/>
              <a:ext cx="56" cy="75"/>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27" name="AutoShape 6"/>
            <p:cNvSpPr>
              <a:spLocks noChangeArrowheads="1"/>
            </p:cNvSpPr>
            <p:nvPr/>
          </p:nvSpPr>
          <p:spPr bwMode="auto">
            <a:xfrm>
              <a:off x="1566" y="2316"/>
              <a:ext cx="56" cy="75"/>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28" name="AutoShape 7"/>
            <p:cNvSpPr>
              <a:spLocks noChangeArrowheads="1"/>
            </p:cNvSpPr>
            <p:nvPr/>
          </p:nvSpPr>
          <p:spPr bwMode="auto">
            <a:xfrm>
              <a:off x="1711" y="2134"/>
              <a:ext cx="56" cy="75"/>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29" name="AutoShape 8"/>
            <p:cNvSpPr>
              <a:spLocks noChangeArrowheads="1"/>
            </p:cNvSpPr>
            <p:nvPr/>
          </p:nvSpPr>
          <p:spPr bwMode="auto">
            <a:xfrm>
              <a:off x="1510" y="2168"/>
              <a:ext cx="56" cy="75"/>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30" name="AutoShape 9"/>
            <p:cNvSpPr>
              <a:spLocks noChangeArrowheads="1"/>
            </p:cNvSpPr>
            <p:nvPr/>
          </p:nvSpPr>
          <p:spPr bwMode="auto">
            <a:xfrm>
              <a:off x="1944" y="2195"/>
              <a:ext cx="56" cy="74"/>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31" name="AutoShape 10"/>
            <p:cNvSpPr>
              <a:spLocks noChangeArrowheads="1"/>
            </p:cNvSpPr>
            <p:nvPr/>
          </p:nvSpPr>
          <p:spPr bwMode="auto">
            <a:xfrm>
              <a:off x="1874" y="2354"/>
              <a:ext cx="56" cy="75"/>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32" name="AutoShape 11"/>
            <p:cNvSpPr>
              <a:spLocks noChangeArrowheads="1"/>
            </p:cNvSpPr>
            <p:nvPr/>
          </p:nvSpPr>
          <p:spPr bwMode="auto">
            <a:xfrm>
              <a:off x="1740" y="2393"/>
              <a:ext cx="57" cy="75"/>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33" name="AutoShape 12"/>
            <p:cNvSpPr>
              <a:spLocks noChangeArrowheads="1"/>
            </p:cNvSpPr>
            <p:nvPr/>
          </p:nvSpPr>
          <p:spPr bwMode="auto">
            <a:xfrm>
              <a:off x="1433" y="1845"/>
              <a:ext cx="56" cy="74"/>
            </a:xfrm>
            <a:prstGeom prst="flowChartConnector">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34" name="Freeform 13"/>
            <p:cNvSpPr/>
            <p:nvPr/>
          </p:nvSpPr>
          <p:spPr bwMode="auto">
            <a:xfrm>
              <a:off x="1376" y="1763"/>
              <a:ext cx="686" cy="877"/>
            </a:xfrm>
            <a:custGeom>
              <a:avLst/>
              <a:gdLst>
                <a:gd name="T0" fmla="*/ 1 w 1101"/>
                <a:gd name="T1" fmla="*/ 7 h 1077"/>
                <a:gd name="T2" fmla="*/ 1 w 1101"/>
                <a:gd name="T3" fmla="*/ 12 h 1077"/>
                <a:gd name="T4" fmla="*/ 1 w 1101"/>
                <a:gd name="T5" fmla="*/ 24 h 1077"/>
                <a:gd name="T6" fmla="*/ 1 w 1101"/>
                <a:gd name="T7" fmla="*/ 26 h 1077"/>
                <a:gd name="T8" fmla="*/ 1 w 1101"/>
                <a:gd name="T9" fmla="*/ 27 h 1077"/>
                <a:gd name="T10" fmla="*/ 1 w 1101"/>
                <a:gd name="T11" fmla="*/ 26 h 1077"/>
                <a:gd name="T12" fmla="*/ 1 w 1101"/>
                <a:gd name="T13" fmla="*/ 24 h 1077"/>
                <a:gd name="T14" fmla="*/ 1 w 1101"/>
                <a:gd name="T15" fmla="*/ 24 h 1077"/>
                <a:gd name="T16" fmla="*/ 1 w 1101"/>
                <a:gd name="T17" fmla="*/ 22 h 1077"/>
                <a:gd name="T18" fmla="*/ 1 w 1101"/>
                <a:gd name="T19" fmla="*/ 20 h 1077"/>
                <a:gd name="T20" fmla="*/ 1 w 1101"/>
                <a:gd name="T21" fmla="*/ 17 h 1077"/>
                <a:gd name="T22" fmla="*/ 1 w 1101"/>
                <a:gd name="T23" fmla="*/ 11 h 1077"/>
                <a:gd name="T24" fmla="*/ 1 w 1101"/>
                <a:gd name="T25" fmla="*/ 3 h 1077"/>
                <a:gd name="T26" fmla="*/ 1 w 1101"/>
                <a:gd name="T27" fmla="*/ 2 h 1077"/>
                <a:gd name="T28" fmla="*/ 1 w 1101"/>
                <a:gd name="T29" fmla="*/ 2 h 1077"/>
                <a:gd name="T30" fmla="*/ 1 w 1101"/>
                <a:gd name="T31" fmla="*/ 2 h 1077"/>
                <a:gd name="T32" fmla="*/ 1 w 1101"/>
                <a:gd name="T33" fmla="*/ 2 h 1077"/>
                <a:gd name="T34" fmla="*/ 1 w 1101"/>
                <a:gd name="T35" fmla="*/ 5 h 1077"/>
                <a:gd name="T36" fmla="*/ 1 w 1101"/>
                <a:gd name="T37" fmla="*/ 5 h 1077"/>
                <a:gd name="T38" fmla="*/ 1 w 1101"/>
                <a:gd name="T39" fmla="*/ 7 h 107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01"/>
                <a:gd name="T61" fmla="*/ 0 h 1077"/>
                <a:gd name="T62" fmla="*/ 1101 w 1101"/>
                <a:gd name="T63" fmla="*/ 1077 h 107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01" h="1077">
                  <a:moveTo>
                    <a:pt x="1041" y="294"/>
                  </a:moveTo>
                  <a:cubicBezTo>
                    <a:pt x="1062" y="357"/>
                    <a:pt x="1070" y="419"/>
                    <a:pt x="1077" y="485"/>
                  </a:cubicBezTo>
                  <a:cubicBezTo>
                    <a:pt x="1072" y="641"/>
                    <a:pt x="1101" y="797"/>
                    <a:pt x="1013" y="930"/>
                  </a:cubicBezTo>
                  <a:cubicBezTo>
                    <a:pt x="1001" y="966"/>
                    <a:pt x="984" y="1017"/>
                    <a:pt x="950" y="1040"/>
                  </a:cubicBezTo>
                  <a:cubicBezTo>
                    <a:pt x="920" y="1060"/>
                    <a:pt x="884" y="1065"/>
                    <a:pt x="850" y="1076"/>
                  </a:cubicBezTo>
                  <a:cubicBezTo>
                    <a:pt x="677" y="1068"/>
                    <a:pt x="701" y="1077"/>
                    <a:pt x="595" y="1040"/>
                  </a:cubicBezTo>
                  <a:cubicBezTo>
                    <a:pt x="556" y="1026"/>
                    <a:pt x="527" y="1007"/>
                    <a:pt x="486" y="994"/>
                  </a:cubicBezTo>
                  <a:cubicBezTo>
                    <a:pt x="477" y="991"/>
                    <a:pt x="459" y="985"/>
                    <a:pt x="459" y="985"/>
                  </a:cubicBezTo>
                  <a:cubicBezTo>
                    <a:pt x="417" y="943"/>
                    <a:pt x="369" y="911"/>
                    <a:pt x="322" y="876"/>
                  </a:cubicBezTo>
                  <a:cubicBezTo>
                    <a:pt x="287" y="850"/>
                    <a:pt x="271" y="816"/>
                    <a:pt x="232" y="803"/>
                  </a:cubicBezTo>
                  <a:cubicBezTo>
                    <a:pt x="196" y="768"/>
                    <a:pt x="131" y="726"/>
                    <a:pt x="104" y="685"/>
                  </a:cubicBezTo>
                  <a:cubicBezTo>
                    <a:pt x="56" y="611"/>
                    <a:pt x="21" y="536"/>
                    <a:pt x="4" y="449"/>
                  </a:cubicBezTo>
                  <a:cubicBezTo>
                    <a:pt x="7" y="343"/>
                    <a:pt x="0" y="236"/>
                    <a:pt x="13" y="130"/>
                  </a:cubicBezTo>
                  <a:cubicBezTo>
                    <a:pt x="22" y="60"/>
                    <a:pt x="139" y="33"/>
                    <a:pt x="186" y="21"/>
                  </a:cubicBezTo>
                  <a:cubicBezTo>
                    <a:pt x="198" y="18"/>
                    <a:pt x="222" y="12"/>
                    <a:pt x="222" y="12"/>
                  </a:cubicBezTo>
                  <a:cubicBezTo>
                    <a:pt x="289" y="15"/>
                    <a:pt x="362" y="0"/>
                    <a:pt x="422" y="30"/>
                  </a:cubicBezTo>
                  <a:cubicBezTo>
                    <a:pt x="473" y="56"/>
                    <a:pt x="525" y="77"/>
                    <a:pt x="577" y="103"/>
                  </a:cubicBezTo>
                  <a:cubicBezTo>
                    <a:pt x="619" y="124"/>
                    <a:pt x="655" y="153"/>
                    <a:pt x="695" y="176"/>
                  </a:cubicBezTo>
                  <a:cubicBezTo>
                    <a:pt x="718" y="189"/>
                    <a:pt x="745" y="192"/>
                    <a:pt x="768" y="203"/>
                  </a:cubicBezTo>
                  <a:cubicBezTo>
                    <a:pt x="844" y="240"/>
                    <a:pt x="955" y="294"/>
                    <a:pt x="1041" y="294"/>
                  </a:cubicBezTo>
                  <a:close/>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 name="AutoShape 14"/>
            <p:cNvSpPr>
              <a:spLocks noChangeArrowheads="1"/>
            </p:cNvSpPr>
            <p:nvPr/>
          </p:nvSpPr>
          <p:spPr bwMode="auto">
            <a:xfrm>
              <a:off x="1104" y="2584"/>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36" name="AutoShape 15"/>
            <p:cNvSpPr>
              <a:spLocks noChangeArrowheads="1"/>
            </p:cNvSpPr>
            <p:nvPr/>
          </p:nvSpPr>
          <p:spPr bwMode="auto">
            <a:xfrm>
              <a:off x="1391" y="2647"/>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37" name="AutoShape 16"/>
            <p:cNvSpPr>
              <a:spLocks noChangeArrowheads="1"/>
            </p:cNvSpPr>
            <p:nvPr/>
          </p:nvSpPr>
          <p:spPr bwMode="auto">
            <a:xfrm>
              <a:off x="1286" y="2903"/>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38" name="AutoShape 17"/>
            <p:cNvSpPr>
              <a:spLocks noChangeArrowheads="1"/>
            </p:cNvSpPr>
            <p:nvPr/>
          </p:nvSpPr>
          <p:spPr bwMode="auto">
            <a:xfrm>
              <a:off x="1345" y="2795"/>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39" name="AutoShape 18"/>
            <p:cNvSpPr>
              <a:spLocks noChangeArrowheads="1"/>
            </p:cNvSpPr>
            <p:nvPr/>
          </p:nvSpPr>
          <p:spPr bwMode="auto">
            <a:xfrm>
              <a:off x="1171" y="2752"/>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40" name="AutoShape 19"/>
            <p:cNvSpPr>
              <a:spLocks noChangeArrowheads="1"/>
            </p:cNvSpPr>
            <p:nvPr/>
          </p:nvSpPr>
          <p:spPr bwMode="auto">
            <a:xfrm>
              <a:off x="1168" y="2875"/>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41" name="AutoShape 20"/>
            <p:cNvSpPr>
              <a:spLocks noChangeArrowheads="1"/>
            </p:cNvSpPr>
            <p:nvPr/>
          </p:nvSpPr>
          <p:spPr bwMode="auto">
            <a:xfrm>
              <a:off x="1224" y="2504"/>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42" name="AutoShape 21"/>
            <p:cNvSpPr>
              <a:spLocks noChangeArrowheads="1"/>
            </p:cNvSpPr>
            <p:nvPr/>
          </p:nvSpPr>
          <p:spPr bwMode="auto">
            <a:xfrm>
              <a:off x="1289" y="2628"/>
              <a:ext cx="56" cy="74"/>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43" name="AutoShape 22"/>
            <p:cNvSpPr>
              <a:spLocks noChangeArrowheads="1"/>
            </p:cNvSpPr>
            <p:nvPr/>
          </p:nvSpPr>
          <p:spPr bwMode="auto">
            <a:xfrm>
              <a:off x="1429" y="2882"/>
              <a:ext cx="56" cy="75"/>
            </a:xfrm>
            <a:prstGeom prst="flowChartConnector">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44" name="Freeform 23"/>
            <p:cNvSpPr/>
            <p:nvPr/>
          </p:nvSpPr>
          <p:spPr bwMode="auto">
            <a:xfrm>
              <a:off x="1061" y="2373"/>
              <a:ext cx="573" cy="785"/>
            </a:xfrm>
            <a:custGeom>
              <a:avLst/>
              <a:gdLst>
                <a:gd name="T0" fmla="*/ 1 w 918"/>
                <a:gd name="T1" fmla="*/ 20 h 965"/>
                <a:gd name="T2" fmla="*/ 1 w 918"/>
                <a:gd name="T3" fmla="*/ 20 h 965"/>
                <a:gd name="T4" fmla="*/ 1 w 918"/>
                <a:gd name="T5" fmla="*/ 18 h 965"/>
                <a:gd name="T6" fmla="*/ 1 w 918"/>
                <a:gd name="T7" fmla="*/ 17 h 965"/>
                <a:gd name="T8" fmla="*/ 1 w 918"/>
                <a:gd name="T9" fmla="*/ 16 h 965"/>
                <a:gd name="T10" fmla="*/ 0 w 918"/>
                <a:gd name="T11" fmla="*/ 11 h 965"/>
                <a:gd name="T12" fmla="*/ 1 w 918"/>
                <a:gd name="T13" fmla="*/ 5 h 965"/>
                <a:gd name="T14" fmla="*/ 1 w 918"/>
                <a:gd name="T15" fmla="*/ 3 h 965"/>
                <a:gd name="T16" fmla="*/ 1 w 918"/>
                <a:gd name="T17" fmla="*/ 0 h 965"/>
                <a:gd name="T18" fmla="*/ 1 w 918"/>
                <a:gd name="T19" fmla="*/ 2 h 965"/>
                <a:gd name="T20" fmla="*/ 1 w 918"/>
                <a:gd name="T21" fmla="*/ 2 h 965"/>
                <a:gd name="T22" fmla="*/ 1 w 918"/>
                <a:gd name="T23" fmla="*/ 4 h 965"/>
                <a:gd name="T24" fmla="*/ 1 w 918"/>
                <a:gd name="T25" fmla="*/ 6 h 965"/>
                <a:gd name="T26" fmla="*/ 1 w 918"/>
                <a:gd name="T27" fmla="*/ 6 h 965"/>
                <a:gd name="T28" fmla="*/ 1 w 918"/>
                <a:gd name="T29" fmla="*/ 9 h 965"/>
                <a:gd name="T30" fmla="*/ 1 w 918"/>
                <a:gd name="T31" fmla="*/ 11 h 965"/>
                <a:gd name="T32" fmla="*/ 1 w 918"/>
                <a:gd name="T33" fmla="*/ 13 h 965"/>
                <a:gd name="T34" fmla="*/ 1 w 918"/>
                <a:gd name="T35" fmla="*/ 15 h 965"/>
                <a:gd name="T36" fmla="*/ 1 w 918"/>
                <a:gd name="T37" fmla="*/ 19 h 965"/>
                <a:gd name="T38" fmla="*/ 1 w 918"/>
                <a:gd name="T39" fmla="*/ 22 h 965"/>
                <a:gd name="T40" fmla="*/ 1 w 918"/>
                <a:gd name="T41" fmla="*/ 23 h 965"/>
                <a:gd name="T42" fmla="*/ 1 w 918"/>
                <a:gd name="T43" fmla="*/ 23 h 965"/>
                <a:gd name="T44" fmla="*/ 1 w 918"/>
                <a:gd name="T45" fmla="*/ 23 h 965"/>
                <a:gd name="T46" fmla="*/ 1 w 918"/>
                <a:gd name="T47" fmla="*/ 21 h 965"/>
                <a:gd name="T48" fmla="*/ 1 w 918"/>
                <a:gd name="T49" fmla="*/ 20 h 96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18"/>
                <a:gd name="T76" fmla="*/ 0 h 965"/>
                <a:gd name="T77" fmla="*/ 918 w 918"/>
                <a:gd name="T78" fmla="*/ 965 h 96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18" h="965">
                  <a:moveTo>
                    <a:pt x="227" y="818"/>
                  </a:moveTo>
                  <a:cubicBezTo>
                    <a:pt x="178" y="802"/>
                    <a:pt x="216" y="822"/>
                    <a:pt x="191" y="782"/>
                  </a:cubicBezTo>
                  <a:cubicBezTo>
                    <a:pt x="176" y="757"/>
                    <a:pt x="144" y="746"/>
                    <a:pt x="118" y="737"/>
                  </a:cubicBezTo>
                  <a:cubicBezTo>
                    <a:pt x="106" y="724"/>
                    <a:pt x="92" y="714"/>
                    <a:pt x="81" y="700"/>
                  </a:cubicBezTo>
                  <a:cubicBezTo>
                    <a:pt x="68" y="683"/>
                    <a:pt x="45" y="646"/>
                    <a:pt x="45" y="646"/>
                  </a:cubicBezTo>
                  <a:cubicBezTo>
                    <a:pt x="30" y="585"/>
                    <a:pt x="10" y="526"/>
                    <a:pt x="0" y="464"/>
                  </a:cubicBezTo>
                  <a:cubicBezTo>
                    <a:pt x="3" y="376"/>
                    <a:pt x="1" y="288"/>
                    <a:pt x="9" y="200"/>
                  </a:cubicBezTo>
                  <a:cubicBezTo>
                    <a:pt x="11" y="175"/>
                    <a:pt x="74" y="139"/>
                    <a:pt x="81" y="136"/>
                  </a:cubicBezTo>
                  <a:cubicBezTo>
                    <a:pt x="153" y="101"/>
                    <a:pt x="222" y="22"/>
                    <a:pt x="291" y="0"/>
                  </a:cubicBezTo>
                  <a:cubicBezTo>
                    <a:pt x="314" y="3"/>
                    <a:pt x="364" y="5"/>
                    <a:pt x="391" y="18"/>
                  </a:cubicBezTo>
                  <a:cubicBezTo>
                    <a:pt x="430" y="37"/>
                    <a:pt x="446" y="46"/>
                    <a:pt x="491" y="55"/>
                  </a:cubicBezTo>
                  <a:cubicBezTo>
                    <a:pt x="555" y="98"/>
                    <a:pt x="638" y="100"/>
                    <a:pt x="691" y="164"/>
                  </a:cubicBezTo>
                  <a:cubicBezTo>
                    <a:pt x="760" y="248"/>
                    <a:pt x="665" y="138"/>
                    <a:pt x="718" y="218"/>
                  </a:cubicBezTo>
                  <a:cubicBezTo>
                    <a:pt x="725" y="229"/>
                    <a:pt x="737" y="236"/>
                    <a:pt x="745" y="246"/>
                  </a:cubicBezTo>
                  <a:cubicBezTo>
                    <a:pt x="770" y="278"/>
                    <a:pt x="782" y="319"/>
                    <a:pt x="809" y="346"/>
                  </a:cubicBezTo>
                  <a:cubicBezTo>
                    <a:pt x="830" y="410"/>
                    <a:pt x="816" y="384"/>
                    <a:pt x="845" y="427"/>
                  </a:cubicBezTo>
                  <a:cubicBezTo>
                    <a:pt x="851" y="457"/>
                    <a:pt x="856" y="488"/>
                    <a:pt x="863" y="518"/>
                  </a:cubicBezTo>
                  <a:cubicBezTo>
                    <a:pt x="871" y="549"/>
                    <a:pt x="884" y="578"/>
                    <a:pt x="890" y="609"/>
                  </a:cubicBezTo>
                  <a:cubicBezTo>
                    <a:pt x="902" y="666"/>
                    <a:pt x="900" y="718"/>
                    <a:pt x="918" y="773"/>
                  </a:cubicBezTo>
                  <a:cubicBezTo>
                    <a:pt x="910" y="845"/>
                    <a:pt x="904" y="901"/>
                    <a:pt x="827" y="927"/>
                  </a:cubicBezTo>
                  <a:cubicBezTo>
                    <a:pt x="803" y="935"/>
                    <a:pt x="778" y="940"/>
                    <a:pt x="754" y="946"/>
                  </a:cubicBezTo>
                  <a:cubicBezTo>
                    <a:pt x="742" y="949"/>
                    <a:pt x="718" y="955"/>
                    <a:pt x="718" y="955"/>
                  </a:cubicBezTo>
                  <a:cubicBezTo>
                    <a:pt x="668" y="954"/>
                    <a:pt x="462" y="965"/>
                    <a:pt x="354" y="937"/>
                  </a:cubicBezTo>
                  <a:cubicBezTo>
                    <a:pt x="316" y="927"/>
                    <a:pt x="272" y="891"/>
                    <a:pt x="245" y="864"/>
                  </a:cubicBezTo>
                  <a:cubicBezTo>
                    <a:pt x="231" y="850"/>
                    <a:pt x="192" y="818"/>
                    <a:pt x="227" y="818"/>
                  </a:cubicBezTo>
                  <a:close/>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45" name="Group 24"/>
            <p:cNvGrpSpPr/>
            <p:nvPr/>
          </p:nvGrpSpPr>
          <p:grpSpPr bwMode="auto">
            <a:xfrm>
              <a:off x="551" y="1796"/>
              <a:ext cx="542" cy="954"/>
              <a:chOff x="551" y="1796"/>
              <a:chExt cx="542" cy="954"/>
            </a:xfrm>
          </p:grpSpPr>
          <p:sp>
            <p:nvSpPr>
              <p:cNvPr id="46" name="AutoShape 25"/>
              <p:cNvSpPr>
                <a:spLocks noChangeArrowheads="1"/>
              </p:cNvSpPr>
              <p:nvPr/>
            </p:nvSpPr>
            <p:spPr bwMode="auto">
              <a:xfrm>
                <a:off x="727" y="2492"/>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47" name="AutoShape 26"/>
              <p:cNvSpPr>
                <a:spLocks noChangeArrowheads="1"/>
              </p:cNvSpPr>
              <p:nvPr/>
            </p:nvSpPr>
            <p:spPr bwMode="auto">
              <a:xfrm>
                <a:off x="651" y="2392"/>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48" name="AutoShape 27"/>
              <p:cNvSpPr>
                <a:spLocks noChangeArrowheads="1"/>
              </p:cNvSpPr>
              <p:nvPr/>
            </p:nvSpPr>
            <p:spPr bwMode="auto">
              <a:xfrm>
                <a:off x="848" y="2405"/>
                <a:ext cx="56" cy="74"/>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49" name="AutoShape 28"/>
              <p:cNvSpPr>
                <a:spLocks noChangeArrowheads="1"/>
              </p:cNvSpPr>
              <p:nvPr/>
            </p:nvSpPr>
            <p:spPr bwMode="auto">
              <a:xfrm>
                <a:off x="753" y="2230"/>
                <a:ext cx="57"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50" name="AutoShape 29"/>
              <p:cNvSpPr>
                <a:spLocks noChangeArrowheads="1"/>
              </p:cNvSpPr>
              <p:nvPr/>
            </p:nvSpPr>
            <p:spPr bwMode="auto">
              <a:xfrm>
                <a:off x="615" y="2508"/>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51" name="AutoShape 30"/>
              <p:cNvSpPr>
                <a:spLocks noChangeArrowheads="1"/>
              </p:cNvSpPr>
              <p:nvPr/>
            </p:nvSpPr>
            <p:spPr bwMode="auto">
              <a:xfrm>
                <a:off x="669" y="2268"/>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52" name="AutoShape 31"/>
              <p:cNvSpPr>
                <a:spLocks noChangeArrowheads="1"/>
              </p:cNvSpPr>
              <p:nvPr/>
            </p:nvSpPr>
            <p:spPr bwMode="auto">
              <a:xfrm>
                <a:off x="857" y="2566"/>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53" name="AutoShape 32"/>
              <p:cNvSpPr>
                <a:spLocks noChangeArrowheads="1"/>
              </p:cNvSpPr>
              <p:nvPr/>
            </p:nvSpPr>
            <p:spPr bwMode="auto">
              <a:xfrm>
                <a:off x="924" y="2260"/>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54" name="AutoShape 33"/>
              <p:cNvSpPr>
                <a:spLocks noChangeArrowheads="1"/>
              </p:cNvSpPr>
              <p:nvPr/>
            </p:nvSpPr>
            <p:spPr bwMode="auto">
              <a:xfrm>
                <a:off x="931" y="2092"/>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55" name="AutoShape 34"/>
              <p:cNvSpPr>
                <a:spLocks noChangeArrowheads="1"/>
              </p:cNvSpPr>
              <p:nvPr/>
            </p:nvSpPr>
            <p:spPr bwMode="auto">
              <a:xfrm>
                <a:off x="881" y="1945"/>
                <a:ext cx="56" cy="75"/>
              </a:xfrm>
              <a:prstGeom prst="flowChartConnector">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56" name="Freeform 35"/>
              <p:cNvSpPr/>
              <p:nvPr/>
            </p:nvSpPr>
            <p:spPr bwMode="auto">
              <a:xfrm>
                <a:off x="551" y="1796"/>
                <a:ext cx="542" cy="954"/>
              </a:xfrm>
              <a:custGeom>
                <a:avLst/>
                <a:gdLst>
                  <a:gd name="T0" fmla="*/ 1 w 869"/>
                  <a:gd name="T1" fmla="*/ 20 h 1173"/>
                  <a:gd name="T2" fmla="*/ 1 w 869"/>
                  <a:gd name="T3" fmla="*/ 23 h 1173"/>
                  <a:gd name="T4" fmla="*/ 1 w 869"/>
                  <a:gd name="T5" fmla="*/ 26 h 1173"/>
                  <a:gd name="T6" fmla="*/ 1 w 869"/>
                  <a:gd name="T7" fmla="*/ 27 h 1173"/>
                  <a:gd name="T8" fmla="*/ 1 w 869"/>
                  <a:gd name="T9" fmla="*/ 28 h 1173"/>
                  <a:gd name="T10" fmla="*/ 1 w 869"/>
                  <a:gd name="T11" fmla="*/ 28 h 1173"/>
                  <a:gd name="T12" fmla="*/ 1 w 869"/>
                  <a:gd name="T13" fmla="*/ 27 h 1173"/>
                  <a:gd name="T14" fmla="*/ 1 w 869"/>
                  <a:gd name="T15" fmla="*/ 26 h 1173"/>
                  <a:gd name="T16" fmla="*/ 1 w 869"/>
                  <a:gd name="T17" fmla="*/ 24 h 1173"/>
                  <a:gd name="T18" fmla="*/ 0 w 869"/>
                  <a:gd name="T19" fmla="*/ 23 h 1173"/>
                  <a:gd name="T20" fmla="*/ 1 w 869"/>
                  <a:gd name="T21" fmla="*/ 12 h 1173"/>
                  <a:gd name="T22" fmla="*/ 1 w 869"/>
                  <a:gd name="T23" fmla="*/ 6 h 1173"/>
                  <a:gd name="T24" fmla="*/ 1 w 869"/>
                  <a:gd name="T25" fmla="*/ 4 h 1173"/>
                  <a:gd name="T26" fmla="*/ 1 w 869"/>
                  <a:gd name="T27" fmla="*/ 3 h 1173"/>
                  <a:gd name="T28" fmla="*/ 1 w 869"/>
                  <a:gd name="T29" fmla="*/ 2 h 1173"/>
                  <a:gd name="T30" fmla="*/ 1 w 869"/>
                  <a:gd name="T31" fmla="*/ 2 h 1173"/>
                  <a:gd name="T32" fmla="*/ 1 w 869"/>
                  <a:gd name="T33" fmla="*/ 0 h 1173"/>
                  <a:gd name="T34" fmla="*/ 1 w 869"/>
                  <a:gd name="T35" fmla="*/ 2 h 1173"/>
                  <a:gd name="T36" fmla="*/ 1 w 869"/>
                  <a:gd name="T37" fmla="*/ 5 h 1173"/>
                  <a:gd name="T38" fmla="*/ 1 w 869"/>
                  <a:gd name="T39" fmla="*/ 6 h 1173"/>
                  <a:gd name="T40" fmla="*/ 1 w 869"/>
                  <a:gd name="T41" fmla="*/ 7 h 1173"/>
                  <a:gd name="T42" fmla="*/ 1 w 869"/>
                  <a:gd name="T43" fmla="*/ 17 h 1173"/>
                  <a:gd name="T44" fmla="*/ 1 w 869"/>
                  <a:gd name="T45" fmla="*/ 20 h 1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69"/>
                  <a:gd name="T70" fmla="*/ 0 h 1173"/>
                  <a:gd name="T71" fmla="*/ 869 w 869"/>
                  <a:gd name="T72" fmla="*/ 1173 h 1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69" h="1173">
                    <a:moveTo>
                      <a:pt x="754" y="791"/>
                    </a:moveTo>
                    <a:cubicBezTo>
                      <a:pt x="743" y="846"/>
                      <a:pt x="731" y="899"/>
                      <a:pt x="699" y="945"/>
                    </a:cubicBezTo>
                    <a:cubicBezTo>
                      <a:pt x="684" y="991"/>
                      <a:pt x="669" y="1036"/>
                      <a:pt x="654" y="1082"/>
                    </a:cubicBezTo>
                    <a:cubicBezTo>
                      <a:pt x="648" y="1100"/>
                      <a:pt x="649" y="1122"/>
                      <a:pt x="636" y="1136"/>
                    </a:cubicBezTo>
                    <a:cubicBezTo>
                      <a:pt x="630" y="1142"/>
                      <a:pt x="626" y="1151"/>
                      <a:pt x="618" y="1155"/>
                    </a:cubicBezTo>
                    <a:cubicBezTo>
                      <a:pt x="601" y="1164"/>
                      <a:pt x="563" y="1173"/>
                      <a:pt x="563" y="1173"/>
                    </a:cubicBezTo>
                    <a:cubicBezTo>
                      <a:pt x="471" y="1168"/>
                      <a:pt x="379" y="1170"/>
                      <a:pt x="290" y="1145"/>
                    </a:cubicBezTo>
                    <a:cubicBezTo>
                      <a:pt x="231" y="1129"/>
                      <a:pt x="182" y="1097"/>
                      <a:pt x="127" y="1073"/>
                    </a:cubicBezTo>
                    <a:cubicBezTo>
                      <a:pt x="93" y="1058"/>
                      <a:pt x="60" y="1039"/>
                      <a:pt x="36" y="1009"/>
                    </a:cubicBezTo>
                    <a:cubicBezTo>
                      <a:pt x="23" y="992"/>
                      <a:pt x="0" y="955"/>
                      <a:pt x="0" y="955"/>
                    </a:cubicBezTo>
                    <a:cubicBezTo>
                      <a:pt x="11" y="805"/>
                      <a:pt x="33" y="644"/>
                      <a:pt x="81" y="500"/>
                    </a:cubicBezTo>
                    <a:cubicBezTo>
                      <a:pt x="92" y="412"/>
                      <a:pt x="99" y="324"/>
                      <a:pt x="109" y="236"/>
                    </a:cubicBezTo>
                    <a:cubicBezTo>
                      <a:pt x="113" y="197"/>
                      <a:pt x="118" y="176"/>
                      <a:pt x="154" y="164"/>
                    </a:cubicBezTo>
                    <a:cubicBezTo>
                      <a:pt x="193" y="123"/>
                      <a:pt x="147" y="165"/>
                      <a:pt x="200" y="136"/>
                    </a:cubicBezTo>
                    <a:cubicBezTo>
                      <a:pt x="241" y="114"/>
                      <a:pt x="266" y="87"/>
                      <a:pt x="309" y="73"/>
                    </a:cubicBezTo>
                    <a:cubicBezTo>
                      <a:pt x="343" y="37"/>
                      <a:pt x="308" y="68"/>
                      <a:pt x="354" y="45"/>
                    </a:cubicBezTo>
                    <a:cubicBezTo>
                      <a:pt x="383" y="30"/>
                      <a:pt x="395" y="11"/>
                      <a:pt x="427" y="0"/>
                    </a:cubicBezTo>
                    <a:cubicBezTo>
                      <a:pt x="520" y="23"/>
                      <a:pt x="626" y="29"/>
                      <a:pt x="709" y="82"/>
                    </a:cubicBezTo>
                    <a:cubicBezTo>
                      <a:pt x="738" y="125"/>
                      <a:pt x="765" y="172"/>
                      <a:pt x="809" y="200"/>
                    </a:cubicBezTo>
                    <a:cubicBezTo>
                      <a:pt x="821" y="218"/>
                      <a:pt x="838" y="234"/>
                      <a:pt x="845" y="255"/>
                    </a:cubicBezTo>
                    <a:cubicBezTo>
                      <a:pt x="851" y="273"/>
                      <a:pt x="863" y="309"/>
                      <a:pt x="863" y="309"/>
                    </a:cubicBezTo>
                    <a:cubicBezTo>
                      <a:pt x="858" y="436"/>
                      <a:pt x="869" y="596"/>
                      <a:pt x="790" y="709"/>
                    </a:cubicBezTo>
                    <a:cubicBezTo>
                      <a:pt x="787" y="717"/>
                      <a:pt x="776" y="791"/>
                      <a:pt x="754" y="791"/>
                    </a:cubicBezTo>
                    <a:close/>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57" name="Text Box 55"/>
          <p:cNvSpPr txBox="1">
            <a:spLocks noChangeArrowheads="1"/>
          </p:cNvSpPr>
          <p:nvPr/>
        </p:nvSpPr>
        <p:spPr bwMode="auto">
          <a:xfrm>
            <a:off x="5619691" y="2758694"/>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800">
                <a:latin typeface="Times New Roman" panose="02020603050405020304" pitchFamily="18" charset="0"/>
              </a:rPr>
              <a:t>簇采样</a:t>
            </a:r>
            <a:endParaRPr lang="en-US" altLang="zh-CN" sz="1800" dirty="0">
              <a:latin typeface="Times New Roman" panose="02020603050405020304" pitchFamily="18" charset="0"/>
            </a:endParaRPr>
          </a:p>
        </p:txBody>
      </p:sp>
      <p:sp>
        <p:nvSpPr>
          <p:cNvPr id="58"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zh-CN" altLang="zh-CN" sz="2600" b="1" dirty="0"/>
              <a:t>数量规约</a:t>
            </a:r>
            <a:endParaRPr lang="zh-CN" altLang="en-US" sz="2600" b="1"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63688" y="843558"/>
            <a:ext cx="7272808" cy="4248472"/>
          </a:xfrm>
          <a:prstGeom prst="rect">
            <a:avLst/>
          </a:prstGeom>
        </p:spPr>
        <p:txBody>
          <a:bodyPr/>
          <a:lstStyle/>
          <a:p>
            <a:r>
              <a:rPr lang="zh-CN" altLang="en-US" sz="2000" dirty="0">
                <a:latin typeface="微软雅黑" panose="020B0503020204020204" pitchFamily="34" charset="-122"/>
                <a:ea typeface="微软雅黑" panose="020B0503020204020204" pitchFamily="34" charset="-122"/>
              </a:rPr>
              <a:t>抽样：抽样可以作为一种数据归约的技术使用，因为它允许用数据小得多的随机样本表示数据集。</a:t>
            </a:r>
            <a:endParaRPr lang="en-US" altLang="zh-CN"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个样本的无放回简单随机抽样（</a:t>
            </a:r>
            <a:r>
              <a:rPr lang="en-US" altLang="zh-CN" sz="2000" dirty="0">
                <a:latin typeface="微软雅黑" panose="020B0503020204020204" pitchFamily="34" charset="-122"/>
                <a:ea typeface="微软雅黑" panose="020B0503020204020204" pitchFamily="34" charset="-122"/>
              </a:rPr>
              <a:t>SRSWOR</a:t>
            </a:r>
            <a:r>
              <a:rPr lang="zh-CN" altLang="en-US" sz="2000" dirty="0">
                <a:latin typeface="微软雅黑" panose="020B0503020204020204" pitchFamily="34" charset="-122"/>
                <a:ea typeface="微软雅黑" panose="020B0503020204020204" pitchFamily="34" charset="-122"/>
              </a:rPr>
              <a:t>）：从</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个元组中抽取</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个样本（</a:t>
            </a:r>
            <a:r>
              <a:rPr lang="en-US" altLang="zh-CN" sz="2000" dirty="0">
                <a:latin typeface="微软雅黑" panose="020B0503020204020204" pitchFamily="34" charset="-122"/>
                <a:ea typeface="微软雅黑" panose="020B0503020204020204" pitchFamily="34" charset="-122"/>
              </a:rPr>
              <a:t>s&lt;N</a:t>
            </a:r>
            <a:r>
              <a:rPr lang="zh-CN" altLang="en-US" sz="2000" dirty="0">
                <a:latin typeface="微软雅黑" panose="020B0503020204020204" pitchFamily="34" charset="-122"/>
                <a:ea typeface="微软雅黑" panose="020B0503020204020204" pitchFamily="34" charset="-122"/>
              </a:rPr>
              <a:t>）其中任意元组被抽取的概率均为</a:t>
            </a:r>
            <a:r>
              <a:rPr lang="en-US" altLang="zh-CN" sz="2000" dirty="0">
                <a:latin typeface="微软雅黑" panose="020B0503020204020204" pitchFamily="34" charset="-122"/>
                <a:ea typeface="微软雅黑" panose="020B0503020204020204" pitchFamily="34" charset="-122"/>
              </a:rPr>
              <a:t>1/N</a:t>
            </a:r>
            <a:r>
              <a:rPr lang="zh-CN" altLang="en-US" sz="2000" dirty="0">
                <a:latin typeface="微软雅黑" panose="020B0503020204020204" pitchFamily="34" charset="-122"/>
                <a:ea typeface="微软雅黑" panose="020B0503020204020204" pitchFamily="34" charset="-122"/>
              </a:rPr>
              <a:t>（等可能的）。</a:t>
            </a:r>
            <a:endParaRPr lang="zh-CN" altLang="en-US" sz="2000" dirty="0">
              <a:latin typeface="微软雅黑" panose="020B0503020204020204" pitchFamily="34" charset="-122"/>
              <a:ea typeface="微软雅黑" panose="020B0503020204020204" pitchFamily="34" charset="-122"/>
            </a:endParaRPr>
          </a:p>
          <a:p>
            <a:pPr lvl="1"/>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个样本的有放回简单随机抽样（</a:t>
            </a:r>
            <a:r>
              <a:rPr lang="en-US" altLang="zh-CN" sz="2000" dirty="0">
                <a:latin typeface="微软雅黑" panose="020B0503020204020204" pitchFamily="34" charset="-122"/>
                <a:ea typeface="微软雅黑" panose="020B0503020204020204" pitchFamily="34" charset="-122"/>
              </a:rPr>
              <a:t>SRSWR</a:t>
            </a:r>
            <a:r>
              <a:rPr lang="zh-CN" altLang="en-US" sz="2000" dirty="0">
                <a:latin typeface="微软雅黑" panose="020B0503020204020204" pitchFamily="34" charset="-122"/>
                <a:ea typeface="微软雅黑" panose="020B0503020204020204" pitchFamily="34" charset="-122"/>
              </a:rPr>
              <a:t>）：一个元组被抽取后，又被放回数据集中，以便再次被抽取。</a:t>
            </a:r>
            <a:endParaRPr lang="zh-CN" altLang="en-US"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簇抽样：数据集放入</a:t>
            </a:r>
            <a:r>
              <a:rPr lang="en-US" altLang="zh-CN" sz="2000" dirty="0">
                <a:latin typeface="微软雅黑" panose="020B0503020204020204" pitchFamily="34" charset="-122"/>
                <a:ea typeface="微软雅黑" panose="020B0503020204020204" pitchFamily="34" charset="-122"/>
              </a:rPr>
              <a:t>M</a:t>
            </a:r>
            <a:r>
              <a:rPr lang="zh-CN" altLang="en-US" sz="2000" dirty="0">
                <a:latin typeface="微软雅黑" panose="020B0503020204020204" pitchFamily="34" charset="-122"/>
                <a:ea typeface="微软雅黑" panose="020B0503020204020204" pitchFamily="34" charset="-122"/>
              </a:rPr>
              <a:t>个互不相交的簇，可以得到</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个簇的简单随机抽样（</a:t>
            </a:r>
            <a:r>
              <a:rPr lang="en-US" altLang="zh-CN" sz="2000" dirty="0">
                <a:latin typeface="微软雅黑" panose="020B0503020204020204" pitchFamily="34" charset="-122"/>
                <a:ea typeface="微软雅黑" panose="020B0503020204020204" pitchFamily="34" charset="-122"/>
              </a:rPr>
              <a:t>SRS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s&lt;M</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r>
              <a:rPr lang="zh-CN" altLang="en-US" sz="2000" dirty="0">
                <a:latin typeface="微软雅黑" panose="020B0503020204020204" pitchFamily="34" charset="-122"/>
                <a:ea typeface="微软雅黑" panose="020B0503020204020204" pitchFamily="34" charset="-122"/>
              </a:rPr>
              <a:t>分层抽样：数据集被划分成互不相交的部分，称为“层”。数据是倾斜的时，这样可以帮助确保样本的代表性（</a:t>
            </a:r>
            <a:r>
              <a:rPr lang="en-US" altLang="zh-CN" sz="2000" dirty="0">
                <a:latin typeface="微软雅黑" panose="020B0503020204020204" pitchFamily="34" charset="-122"/>
                <a:ea typeface="微软雅黑" panose="020B0503020204020204" pitchFamily="34" charset="-122"/>
              </a:rPr>
              <a:t>e.g.,</a:t>
            </a:r>
            <a:r>
              <a:rPr lang="zh-CN" altLang="en-US" sz="2000" dirty="0">
                <a:latin typeface="微软雅黑" panose="020B0503020204020204" pitchFamily="34" charset="-122"/>
                <a:ea typeface="微软雅黑" panose="020B0503020204020204" pitchFamily="34" charset="-122"/>
              </a:rPr>
              <a:t> 按年龄分层）。</a:t>
            </a:r>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5"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zh-CN" altLang="zh-CN" sz="2600" b="1" dirty="0"/>
              <a:t>数量规约</a:t>
            </a:r>
            <a:endParaRPr lang="zh-CN" altLang="en-US" sz="2600" b="1"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023295" y="977852"/>
            <a:ext cx="2520280" cy="580896"/>
          </a:xfrm>
          <a:prstGeom prst="rect">
            <a:avLst/>
          </a:prstGeom>
        </p:spPr>
        <p:txBody>
          <a:bodyPr/>
          <a:lstStyle/>
          <a:p>
            <a:r>
              <a:rPr lang="zh-CN" altLang="en-US" sz="2000" dirty="0">
                <a:latin typeface="微软雅黑" panose="020B0503020204020204" pitchFamily="34" charset="-122"/>
                <a:ea typeface="微软雅黑" panose="020B0503020204020204" pitchFamily="34" charset="-122"/>
              </a:rPr>
              <a:t>抽样</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5" name="Text Box 3"/>
          <p:cNvSpPr txBox="1">
            <a:spLocks noChangeArrowheads="1"/>
          </p:cNvSpPr>
          <p:nvPr/>
        </p:nvSpPr>
        <p:spPr bwMode="auto">
          <a:xfrm rot="20586437">
            <a:off x="4883246" y="2231490"/>
            <a:ext cx="17171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Times New Roman" panose="02020603050405020304" pitchFamily="18" charset="0"/>
              </a:rPr>
              <a:t>SRSWOR</a:t>
            </a:r>
            <a:endParaRPr lang="en-US" altLang="zh-CN" sz="1800" dirty="0">
              <a:latin typeface="Times New Roman" panose="02020603050405020304" pitchFamily="18" charset="0"/>
            </a:endParaRPr>
          </a:p>
          <a:p>
            <a:pPr>
              <a:spcBef>
                <a:spcPct val="0"/>
              </a:spcBef>
              <a:buClrTx/>
              <a:buSzTx/>
              <a:buFontTx/>
              <a:buNone/>
            </a:pPr>
            <a:r>
              <a:rPr lang="en-US" altLang="zh-CN" sz="1800" dirty="0">
                <a:latin typeface="Times New Roman" panose="02020603050405020304" pitchFamily="18" charset="0"/>
              </a:rPr>
              <a:t>(simple random</a:t>
            </a:r>
            <a:endParaRPr lang="en-US" altLang="zh-CN" sz="1800" dirty="0">
              <a:latin typeface="Times New Roman" panose="02020603050405020304" pitchFamily="18" charset="0"/>
            </a:endParaRPr>
          </a:p>
          <a:p>
            <a:pPr>
              <a:spcBef>
                <a:spcPct val="0"/>
              </a:spcBef>
              <a:buClrTx/>
              <a:buSzTx/>
              <a:buFontTx/>
              <a:buNone/>
            </a:pPr>
            <a:r>
              <a:rPr lang="en-US" altLang="zh-CN" sz="1800" dirty="0">
                <a:latin typeface="Times New Roman" panose="02020603050405020304" pitchFamily="18" charset="0"/>
              </a:rPr>
              <a:t> sample without </a:t>
            </a:r>
            <a:endParaRPr lang="en-US" altLang="zh-CN" sz="1800" dirty="0">
              <a:latin typeface="Times New Roman" panose="02020603050405020304" pitchFamily="18" charset="0"/>
            </a:endParaRPr>
          </a:p>
          <a:p>
            <a:pPr>
              <a:spcBef>
                <a:spcPct val="0"/>
              </a:spcBef>
              <a:buClrTx/>
              <a:buSzTx/>
              <a:buFontTx/>
              <a:buNone/>
            </a:pPr>
            <a:r>
              <a:rPr lang="en-US" altLang="zh-CN" sz="1800" dirty="0">
                <a:latin typeface="Times New Roman" panose="02020603050405020304" pitchFamily="18" charset="0"/>
              </a:rPr>
              <a:t>replacement)</a:t>
            </a:r>
            <a:endParaRPr lang="en-US" altLang="zh-CN" sz="1800" dirty="0">
              <a:latin typeface="Times New Roman" panose="02020603050405020304" pitchFamily="18" charset="0"/>
            </a:endParaRPr>
          </a:p>
        </p:txBody>
      </p:sp>
      <p:sp>
        <p:nvSpPr>
          <p:cNvPr id="6" name="AutoShape 5"/>
          <p:cNvSpPr>
            <a:spLocks noChangeArrowheads="1"/>
          </p:cNvSpPr>
          <p:nvPr/>
        </p:nvSpPr>
        <p:spPr bwMode="auto">
          <a:xfrm>
            <a:off x="6507981" y="1520776"/>
            <a:ext cx="1828800" cy="1257300"/>
          </a:xfrm>
          <a:prstGeom prst="can">
            <a:avLst>
              <a:gd name="adj" fmla="val 25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7" name="Oval 6"/>
          <p:cNvSpPr>
            <a:spLocks noChangeArrowheads="1"/>
          </p:cNvSpPr>
          <p:nvPr/>
        </p:nvSpPr>
        <p:spPr bwMode="auto">
          <a:xfrm>
            <a:off x="7127135" y="2278647"/>
            <a:ext cx="642938" cy="428625"/>
          </a:xfrm>
          <a:prstGeom prst="ellipse">
            <a:avLst/>
          </a:prstGeom>
          <a:solidFill>
            <a:schemeClr val="bg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8" name="Oval 7"/>
          <p:cNvSpPr>
            <a:spLocks noChangeArrowheads="1"/>
          </p:cNvSpPr>
          <p:nvPr/>
        </p:nvSpPr>
        <p:spPr bwMode="auto">
          <a:xfrm>
            <a:off x="7691658" y="1980468"/>
            <a:ext cx="585788" cy="471488"/>
          </a:xfrm>
          <a:prstGeom prst="ellipse">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9" name="Text Box 9"/>
          <p:cNvSpPr txBox="1">
            <a:spLocks noChangeArrowheads="1"/>
          </p:cNvSpPr>
          <p:nvPr/>
        </p:nvSpPr>
        <p:spPr bwMode="auto">
          <a:xfrm rot="848056">
            <a:off x="5059515" y="3950723"/>
            <a:ext cx="9669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rPr>
              <a:t>SRSWR</a:t>
            </a:r>
            <a:endParaRPr lang="en-US" altLang="zh-CN" sz="1800">
              <a:latin typeface="Times New Roman" panose="02020603050405020304" pitchFamily="18" charset="0"/>
            </a:endParaRPr>
          </a:p>
        </p:txBody>
      </p:sp>
      <p:sp>
        <p:nvSpPr>
          <p:cNvPr id="10" name="AutoShape 11"/>
          <p:cNvSpPr>
            <a:spLocks noChangeArrowheads="1"/>
          </p:cNvSpPr>
          <p:nvPr/>
        </p:nvSpPr>
        <p:spPr bwMode="auto">
          <a:xfrm>
            <a:off x="6443688" y="3478163"/>
            <a:ext cx="1828800" cy="1257300"/>
          </a:xfrm>
          <a:prstGeom prst="can">
            <a:avLst>
              <a:gd name="adj" fmla="val 25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1" name="Oval 13"/>
          <p:cNvSpPr>
            <a:spLocks noChangeArrowheads="1"/>
          </p:cNvSpPr>
          <p:nvPr/>
        </p:nvSpPr>
        <p:spPr bwMode="auto">
          <a:xfrm>
            <a:off x="7100912" y="4278263"/>
            <a:ext cx="642938" cy="428625"/>
          </a:xfrm>
          <a:prstGeom prst="ellipse">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2" name="Oval 14"/>
          <p:cNvSpPr>
            <a:spLocks noChangeArrowheads="1"/>
          </p:cNvSpPr>
          <p:nvPr/>
        </p:nvSpPr>
        <p:spPr bwMode="auto">
          <a:xfrm>
            <a:off x="7658125" y="4049663"/>
            <a:ext cx="614363" cy="471488"/>
          </a:xfrm>
          <a:prstGeom prst="ellipse">
            <a:avLst/>
          </a:prstGeom>
          <a:solidFill>
            <a:srgbClr val="FAE2F6"/>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3" name="AutoShape 16"/>
          <p:cNvSpPr>
            <a:spLocks noChangeArrowheads="1"/>
          </p:cNvSpPr>
          <p:nvPr/>
        </p:nvSpPr>
        <p:spPr bwMode="auto">
          <a:xfrm>
            <a:off x="2771800" y="1563638"/>
            <a:ext cx="2043113" cy="3114675"/>
          </a:xfrm>
          <a:prstGeom prst="can">
            <a:avLst>
              <a:gd name="adj" fmla="val 38112"/>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4" name="Oval 17"/>
          <p:cNvSpPr>
            <a:spLocks noChangeArrowheads="1"/>
          </p:cNvSpPr>
          <p:nvPr/>
        </p:nvSpPr>
        <p:spPr bwMode="auto">
          <a:xfrm>
            <a:off x="2900387" y="4006800"/>
            <a:ext cx="614363" cy="471488"/>
          </a:xfrm>
          <a:prstGeom prst="ellipse">
            <a:avLst/>
          </a:prstGeom>
          <a:solidFill>
            <a:srgbClr val="FAE2F6"/>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5" name="Oval 18"/>
          <p:cNvSpPr>
            <a:spLocks noChangeArrowheads="1"/>
          </p:cNvSpPr>
          <p:nvPr/>
        </p:nvSpPr>
        <p:spPr bwMode="auto">
          <a:xfrm>
            <a:off x="2886100" y="3506738"/>
            <a:ext cx="642938" cy="428625"/>
          </a:xfrm>
          <a:prstGeom prst="ellipse">
            <a:avLst/>
          </a:prstGeom>
          <a:solidFill>
            <a:srgbClr val="006666"/>
          </a:solidFill>
          <a:ln w="9525">
            <a:solidFill>
              <a:schemeClr val="accent2"/>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6" name="Oval 19"/>
          <p:cNvSpPr>
            <a:spLocks noChangeArrowheads="1"/>
          </p:cNvSpPr>
          <p:nvPr/>
        </p:nvSpPr>
        <p:spPr bwMode="auto">
          <a:xfrm>
            <a:off x="3571900" y="4163963"/>
            <a:ext cx="671513" cy="471488"/>
          </a:xfrm>
          <a:prstGeom prst="ellipse">
            <a:avLst/>
          </a:prstGeom>
          <a:solidFill>
            <a:srgbClr val="121328"/>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7" name="Oval 20"/>
          <p:cNvSpPr>
            <a:spLocks noChangeArrowheads="1"/>
          </p:cNvSpPr>
          <p:nvPr/>
        </p:nvSpPr>
        <p:spPr bwMode="auto">
          <a:xfrm>
            <a:off x="4200550" y="3892500"/>
            <a:ext cx="585788" cy="471488"/>
          </a:xfrm>
          <a:prstGeom prst="ellipse">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8" name="Oval 21"/>
          <p:cNvSpPr>
            <a:spLocks noChangeArrowheads="1"/>
          </p:cNvSpPr>
          <p:nvPr/>
        </p:nvSpPr>
        <p:spPr bwMode="auto">
          <a:xfrm>
            <a:off x="3571900" y="3706763"/>
            <a:ext cx="557213" cy="442913"/>
          </a:xfrm>
          <a:prstGeom prst="ellipse">
            <a:avLst/>
          </a:prstGeom>
          <a:solidFill>
            <a:srgbClr val="CCFF99"/>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9" name="Oval 22"/>
          <p:cNvSpPr>
            <a:spLocks noChangeArrowheads="1"/>
          </p:cNvSpPr>
          <p:nvPr/>
        </p:nvSpPr>
        <p:spPr bwMode="auto">
          <a:xfrm>
            <a:off x="4100537" y="3378151"/>
            <a:ext cx="642938" cy="428625"/>
          </a:xfrm>
          <a:prstGeom prst="ellipse">
            <a:avLst/>
          </a:prstGeom>
          <a:solidFill>
            <a:schemeClr val="hlink"/>
          </a:solidFill>
          <a:ln w="9525">
            <a:solidFill>
              <a:schemeClr val="hlink"/>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20" name="Oval 24"/>
          <p:cNvSpPr>
            <a:spLocks noChangeArrowheads="1"/>
          </p:cNvSpPr>
          <p:nvPr/>
        </p:nvSpPr>
        <p:spPr bwMode="auto">
          <a:xfrm>
            <a:off x="3257575" y="3106688"/>
            <a:ext cx="642938" cy="428625"/>
          </a:xfrm>
          <a:prstGeom prst="ellipse">
            <a:avLst/>
          </a:prstGeom>
          <a:solidFill>
            <a:schemeClr val="tx2"/>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21" name="Oval 25"/>
          <p:cNvSpPr>
            <a:spLocks noChangeArrowheads="1"/>
          </p:cNvSpPr>
          <p:nvPr/>
        </p:nvSpPr>
        <p:spPr bwMode="auto">
          <a:xfrm>
            <a:off x="4029100" y="2920951"/>
            <a:ext cx="642938" cy="428625"/>
          </a:xfrm>
          <a:prstGeom prst="ellipse">
            <a:avLst/>
          </a:prstGeom>
          <a:solidFill>
            <a:srgbClr val="423E78"/>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22" name="Text Box 26"/>
          <p:cNvSpPr txBox="1">
            <a:spLocks noChangeArrowheads="1"/>
          </p:cNvSpPr>
          <p:nvPr/>
        </p:nvSpPr>
        <p:spPr bwMode="auto">
          <a:xfrm>
            <a:off x="3259956" y="4637832"/>
            <a:ext cx="11015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a:latin typeface="Times New Roman" panose="02020603050405020304" pitchFamily="18" charset="0"/>
              </a:rPr>
              <a:t>Raw Data</a:t>
            </a:r>
            <a:endParaRPr lang="en-US" altLang="zh-CN" sz="1800">
              <a:latin typeface="Times New Roman" panose="02020603050405020304" pitchFamily="18" charset="0"/>
            </a:endParaRPr>
          </a:p>
        </p:txBody>
      </p:sp>
      <p:sp>
        <p:nvSpPr>
          <p:cNvPr id="23" name="Line 27"/>
          <p:cNvSpPr>
            <a:spLocks noChangeShapeType="1"/>
          </p:cNvSpPr>
          <p:nvPr/>
        </p:nvSpPr>
        <p:spPr bwMode="auto">
          <a:xfrm flipV="1">
            <a:off x="4949509" y="2261216"/>
            <a:ext cx="1471613" cy="49942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28"/>
          <p:cNvSpPr>
            <a:spLocks noChangeShapeType="1"/>
          </p:cNvSpPr>
          <p:nvPr/>
        </p:nvSpPr>
        <p:spPr bwMode="auto">
          <a:xfrm>
            <a:off x="4986363" y="3806776"/>
            <a:ext cx="1343025" cy="37147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Oval 29"/>
          <p:cNvSpPr>
            <a:spLocks noChangeArrowheads="1"/>
          </p:cNvSpPr>
          <p:nvPr/>
        </p:nvSpPr>
        <p:spPr bwMode="auto">
          <a:xfrm>
            <a:off x="6572275" y="1980468"/>
            <a:ext cx="642938" cy="428625"/>
          </a:xfrm>
          <a:prstGeom prst="ellipse">
            <a:avLst/>
          </a:prstGeom>
          <a:solidFill>
            <a:srgbClr val="423E78"/>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26" name="Oval 30"/>
          <p:cNvSpPr>
            <a:spLocks noChangeArrowheads="1"/>
          </p:cNvSpPr>
          <p:nvPr/>
        </p:nvSpPr>
        <p:spPr bwMode="auto">
          <a:xfrm>
            <a:off x="6686575" y="4021088"/>
            <a:ext cx="614363" cy="471488"/>
          </a:xfrm>
          <a:prstGeom prst="ellipse">
            <a:avLst/>
          </a:prstGeom>
          <a:solidFill>
            <a:srgbClr val="FAE2F6"/>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2"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sz="2600"/>
              <a:t>5.2  </a:t>
            </a:r>
            <a:r>
              <a:rPr lang="zh-CN" altLang="zh-CN" sz="2600"/>
              <a:t>数量规约</a:t>
            </a:r>
            <a:endParaRPr lang="zh-CN" altLang="en-US" sz="26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051720" y="843558"/>
            <a:ext cx="7092280" cy="3996730"/>
          </a:xfrm>
          <a:prstGeom prst="rect">
            <a:avLst/>
          </a:prstGeom>
        </p:spPr>
        <p:txBody>
          <a:bodyPr/>
          <a:lstStyle/>
          <a:p>
            <a:r>
              <a:rPr lang="zh-CN" altLang="en-US" dirty="0"/>
              <a:t>数据立方体聚集</a:t>
            </a:r>
            <a:endParaRPr lang="zh-CN" altLang="en-US" dirty="0"/>
          </a:p>
        </p:txBody>
      </p:sp>
      <p:pic>
        <p:nvPicPr>
          <p:cNvPr id="5" name="内容占位符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339752" y="1491916"/>
            <a:ext cx="5616624" cy="3348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sz="2600"/>
              <a:t>5.2  </a:t>
            </a:r>
            <a:r>
              <a:rPr lang="zh-CN" altLang="zh-CN" sz="2600"/>
              <a:t>数量规约</a:t>
            </a:r>
            <a:endParaRPr lang="zh-CN" altLang="en-US" sz="26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1840" y="548992"/>
            <a:ext cx="2884189" cy="438582"/>
            <a:chOff x="3491880" y="1016149"/>
            <a:chExt cx="2884189" cy="438582"/>
          </a:xfrm>
        </p:grpSpPr>
        <p:sp>
          <p:nvSpPr>
            <p:cNvPr id="4" name="圆角矩形 4"/>
            <p:cNvSpPr>
              <a:spLocks noChangeArrowheads="1"/>
            </p:cNvSpPr>
            <p:nvPr/>
          </p:nvSpPr>
          <p:spPr bwMode="auto">
            <a:xfrm>
              <a:off x="3491880" y="1066081"/>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1</a:t>
              </a:r>
              <a:endParaRPr lang="zh-CN" alt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5" name="矩形 5"/>
            <p:cNvSpPr>
              <a:spLocks noChangeArrowheads="1"/>
            </p:cNvSpPr>
            <p:nvPr/>
          </p:nvSpPr>
          <p:spPr bwMode="auto">
            <a:xfrm>
              <a:off x="4083134" y="1016149"/>
              <a:ext cx="229293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数据预处理概述</a:t>
              </a:r>
              <a:endParaRPr lang="zh-CN" altLang="zh-CN" sz="2400" b="1" dirty="0">
                <a:latin typeface="微软雅黑 Light" panose="020B0502040204020203" pitchFamily="34" charset="-122"/>
                <a:ea typeface="微软雅黑 Light" panose="020B0502040204020203" pitchFamily="34" charset="-122"/>
              </a:endParaRPr>
            </a:p>
          </p:txBody>
        </p:sp>
      </p:grpSp>
      <p:grpSp>
        <p:nvGrpSpPr>
          <p:cNvPr id="10" name="组合 9"/>
          <p:cNvGrpSpPr/>
          <p:nvPr/>
        </p:nvGrpSpPr>
        <p:grpSpPr>
          <a:xfrm>
            <a:off x="3131840" y="1270379"/>
            <a:ext cx="2884189" cy="438582"/>
            <a:chOff x="3491880" y="1779662"/>
            <a:chExt cx="2884189" cy="438582"/>
          </a:xfrm>
        </p:grpSpPr>
        <p:sp>
          <p:nvSpPr>
            <p:cNvPr id="6" name="圆角矩形 6"/>
            <p:cNvSpPr>
              <a:spLocks noChangeArrowheads="1"/>
            </p:cNvSpPr>
            <p:nvPr/>
          </p:nvSpPr>
          <p:spPr bwMode="auto">
            <a:xfrm>
              <a:off x="3491880" y="1833091"/>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2</a:t>
              </a:r>
              <a:endParaRPr lang="zh-CN" alt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7" name="矩形 7"/>
            <p:cNvSpPr>
              <a:spLocks noChangeArrowheads="1"/>
            </p:cNvSpPr>
            <p:nvPr/>
          </p:nvSpPr>
          <p:spPr bwMode="auto">
            <a:xfrm>
              <a:off x="4083134" y="1779662"/>
              <a:ext cx="229293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描述性数据汇总</a:t>
              </a:r>
              <a:endParaRPr lang="zh-CN" altLang="zh-CN" sz="2400" b="1" dirty="0">
                <a:latin typeface="微软雅黑 Light" panose="020B0502040204020203" pitchFamily="34" charset="-122"/>
                <a:ea typeface="微软雅黑 Light" panose="020B0502040204020203" pitchFamily="34" charset="-122"/>
              </a:endParaRPr>
            </a:p>
          </p:txBody>
        </p:sp>
      </p:grpSp>
      <p:grpSp>
        <p:nvGrpSpPr>
          <p:cNvPr id="3" name="组合 2"/>
          <p:cNvGrpSpPr/>
          <p:nvPr/>
        </p:nvGrpSpPr>
        <p:grpSpPr>
          <a:xfrm>
            <a:off x="3131840" y="1991766"/>
            <a:ext cx="1942337" cy="438582"/>
            <a:chOff x="3491880" y="2603649"/>
            <a:chExt cx="1942337" cy="438582"/>
          </a:xfrm>
        </p:grpSpPr>
        <p:sp>
          <p:nvSpPr>
            <p:cNvPr id="8"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3</a:t>
              </a:r>
              <a:endParaRPr lang="zh-CN" altLang="en-US" sz="280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9"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数据清洗</a:t>
              </a:r>
              <a:endParaRPr lang="zh-CN" altLang="en-US" sz="2400" b="1" dirty="0">
                <a:latin typeface="微软雅黑 Light" panose="020B0502040204020203" pitchFamily="34" charset="-122"/>
                <a:ea typeface="微软雅黑 Light" panose="020B0502040204020203" pitchFamily="34" charset="-122"/>
              </a:endParaRPr>
            </a:p>
          </p:txBody>
        </p:sp>
      </p:grpSp>
      <p:sp>
        <p:nvSpPr>
          <p:cNvPr id="14" name="矩形 33"/>
          <p:cNvSpPr>
            <a:spLocks noChangeArrowheads="1"/>
          </p:cNvSpPr>
          <p:nvPr/>
        </p:nvSpPr>
        <p:spPr bwMode="auto">
          <a:xfrm>
            <a:off x="-9525" y="1488"/>
            <a:ext cx="2790825" cy="5143500"/>
          </a:xfrm>
          <a:prstGeom prst="rect">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400">
                <a:solidFill>
                  <a:srgbClr val="FFFFFF"/>
                </a:solidFill>
                <a:latin typeface="Times New Roman" panose="02020603050405020304" pitchFamily="18" charset="0"/>
                <a:ea typeface="黑体" panose="02010609060101010101" pitchFamily="49" charset="-122"/>
                <a:sym typeface="Times New Roman" panose="02020603050405020304" pitchFamily="18" charset="0"/>
              </a:rPr>
              <a:t>          </a:t>
            </a:r>
            <a:endParaRPr lang="zh-CN" altLang="en-US">
              <a:solidFill>
                <a:srgbClr val="FFFFFF"/>
              </a:solidFill>
              <a:latin typeface="黑体" panose="02010609060101010101" pitchFamily="49" charset="-122"/>
              <a:ea typeface="黑体" panose="02010609060101010101" pitchFamily="49" charset="-122"/>
              <a:sym typeface="黑体" panose="02010609060101010101" pitchFamily="49" charset="-122"/>
            </a:endParaRPr>
          </a:p>
        </p:txBody>
      </p:sp>
      <p:sp>
        <p:nvSpPr>
          <p:cNvPr id="15" name="矩形 34"/>
          <p:cNvSpPr>
            <a:spLocks noChangeArrowheads="1"/>
          </p:cNvSpPr>
          <p:nvPr/>
        </p:nvSpPr>
        <p:spPr bwMode="auto">
          <a:xfrm>
            <a:off x="697706" y="555526"/>
            <a:ext cx="1725216"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5000" dirty="0">
                <a:solidFill>
                  <a:schemeClr val="bg1"/>
                </a:solidFill>
                <a:latin typeface="黑体" panose="02010609060101010101" pitchFamily="49" charset="-122"/>
                <a:ea typeface="黑体" panose="02010609060101010101" pitchFamily="49" charset="-122"/>
                <a:sym typeface="黑体" panose="02010609060101010101" pitchFamily="49" charset="-122"/>
              </a:rPr>
              <a:t>目 录</a:t>
            </a:r>
            <a:endParaRPr lang="zh-CN" altLang="en-US" sz="5000" dirty="0">
              <a:solidFill>
                <a:schemeClr val="bg1"/>
              </a:solidFill>
              <a:latin typeface="黑体" panose="02010609060101010101" pitchFamily="49" charset="-122"/>
              <a:ea typeface="黑体" panose="02010609060101010101" pitchFamily="49" charset="-122"/>
              <a:sym typeface="黑体" panose="02010609060101010101" pitchFamily="49" charset="-122"/>
            </a:endParaRPr>
          </a:p>
        </p:txBody>
      </p:sp>
      <p:sp>
        <p:nvSpPr>
          <p:cNvPr id="16" name="矩形 35"/>
          <p:cNvSpPr>
            <a:spLocks noChangeArrowheads="1"/>
          </p:cNvSpPr>
          <p:nvPr/>
        </p:nvSpPr>
        <p:spPr bwMode="auto">
          <a:xfrm>
            <a:off x="942975" y="1563638"/>
            <a:ext cx="1234679"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en-US" sz="2400"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Contents</a:t>
            </a:r>
            <a:endParaRPr lang="zh-CN" altLang="en-US" dirty="0"/>
          </a:p>
        </p:txBody>
      </p:sp>
      <p:grpSp>
        <p:nvGrpSpPr>
          <p:cNvPr id="17" name="组合 16"/>
          <p:cNvGrpSpPr/>
          <p:nvPr/>
        </p:nvGrpSpPr>
        <p:grpSpPr>
          <a:xfrm>
            <a:off x="3131840" y="2713153"/>
            <a:ext cx="1942337" cy="438582"/>
            <a:chOff x="3491880" y="2603649"/>
            <a:chExt cx="1942337" cy="438582"/>
          </a:xfrm>
        </p:grpSpPr>
        <p:sp>
          <p:nvSpPr>
            <p:cNvPr id="19"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4</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0"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数据集成</a:t>
              </a:r>
              <a:endParaRPr lang="zh-CN" altLang="en-US" sz="2400" b="1" dirty="0">
                <a:latin typeface="微软雅黑 Light" panose="020B0502040204020203" pitchFamily="34" charset="-122"/>
                <a:ea typeface="微软雅黑 Light" panose="020B0502040204020203" pitchFamily="34" charset="-122"/>
              </a:endParaRPr>
            </a:p>
          </p:txBody>
        </p:sp>
      </p:grpSp>
      <p:grpSp>
        <p:nvGrpSpPr>
          <p:cNvPr id="21" name="组合 20"/>
          <p:cNvGrpSpPr/>
          <p:nvPr/>
        </p:nvGrpSpPr>
        <p:grpSpPr>
          <a:xfrm>
            <a:off x="3131840" y="3434540"/>
            <a:ext cx="1942337" cy="438582"/>
            <a:chOff x="3491880" y="2603649"/>
            <a:chExt cx="1942337" cy="438582"/>
          </a:xfrm>
        </p:grpSpPr>
        <p:sp>
          <p:nvSpPr>
            <p:cNvPr id="22"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5</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3"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数据规约</a:t>
              </a:r>
              <a:endParaRPr lang="zh-CN" altLang="en-US" sz="2400" b="1" dirty="0">
                <a:latin typeface="微软雅黑 Light" panose="020B0502040204020203" pitchFamily="34" charset="-122"/>
                <a:ea typeface="微软雅黑 Light" panose="020B0502040204020203" pitchFamily="34" charset="-122"/>
              </a:endParaRPr>
            </a:p>
          </p:txBody>
        </p:sp>
      </p:grpSp>
      <p:grpSp>
        <p:nvGrpSpPr>
          <p:cNvPr id="24" name="组合 23"/>
          <p:cNvGrpSpPr/>
          <p:nvPr/>
        </p:nvGrpSpPr>
        <p:grpSpPr>
          <a:xfrm>
            <a:off x="3131840" y="4155926"/>
            <a:ext cx="1942337" cy="438582"/>
            <a:chOff x="3491880" y="2603649"/>
            <a:chExt cx="1942337" cy="438582"/>
          </a:xfrm>
        </p:grpSpPr>
        <p:sp>
          <p:nvSpPr>
            <p:cNvPr id="25"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6</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6"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solidFill>
                    <a:srgbClr val="0099FF"/>
                  </a:solidFill>
                  <a:latin typeface="微软雅黑" panose="020B0503020204020204" pitchFamily="34" charset="-122"/>
                  <a:ea typeface="微软雅黑" panose="020B0503020204020204" pitchFamily="34" charset="-122"/>
                </a:rPr>
                <a:t>数据变换</a:t>
              </a:r>
              <a:endParaRPr lang="zh-CN" altLang="en-US" sz="2400" b="1" dirty="0">
                <a:solidFill>
                  <a:srgbClr val="0099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1763688" y="843558"/>
            <a:ext cx="7380312" cy="4299942"/>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eaLnBrk="1" hangingPunct="1">
              <a:lnSpc>
                <a:spcPct val="90000"/>
              </a:lnSpc>
            </a:pPr>
            <a:r>
              <a:rPr lang="zh-CN" altLang="en-US" sz="2400" dirty="0">
                <a:latin typeface="+mj-ea"/>
                <a:ea typeface="+mj-ea"/>
              </a:rPr>
              <a:t>时效性 （</a:t>
            </a:r>
            <a:r>
              <a:rPr lang="en-US" altLang="zh-CN" sz="2400" dirty="0">
                <a:latin typeface="+mj-ea"/>
                <a:ea typeface="+mj-ea"/>
              </a:rPr>
              <a:t>Timeliness</a:t>
            </a:r>
            <a:r>
              <a:rPr lang="zh-CN" altLang="en-US" sz="2400" dirty="0">
                <a:latin typeface="+mj-ea"/>
                <a:ea typeface="+mj-ea"/>
              </a:rPr>
              <a:t>）</a:t>
            </a:r>
            <a:endParaRPr lang="en-US" altLang="zh-CN" sz="2400" dirty="0">
              <a:latin typeface="+mj-ea"/>
              <a:ea typeface="+mj-ea"/>
            </a:endParaRPr>
          </a:p>
          <a:p>
            <a:pPr lvl="2">
              <a:lnSpc>
                <a:spcPct val="150000"/>
              </a:lnSpc>
            </a:pPr>
            <a:r>
              <a:rPr lang="zh-CN" altLang="zh-CN" sz="2000" dirty="0">
                <a:latin typeface="微软雅黑" panose="020B0503020204020204" pitchFamily="34" charset="-122"/>
                <a:ea typeface="微软雅黑" panose="020B0503020204020204" pitchFamily="34" charset="-122"/>
              </a:rPr>
              <a:t>时效性也影响数据的质量。</a:t>
            </a:r>
            <a:endParaRPr lang="en-US" altLang="zh-CN" sz="2000" dirty="0">
              <a:latin typeface="微软雅黑" panose="020B0503020204020204" pitchFamily="34" charset="-122"/>
              <a:ea typeface="微软雅黑" panose="020B0503020204020204" pitchFamily="34" charset="-122"/>
            </a:endParaRPr>
          </a:p>
          <a:p>
            <a:pPr lvl="2">
              <a:lnSpc>
                <a:spcPct val="150000"/>
              </a:lnSpc>
            </a:pPr>
            <a:r>
              <a:rPr lang="zh-CN" altLang="zh-CN" sz="2000" dirty="0">
                <a:latin typeface="微软雅黑" panose="020B0503020204020204" pitchFamily="34" charset="-122"/>
                <a:ea typeface="微软雅黑" panose="020B0503020204020204" pitchFamily="34" charset="-122"/>
              </a:rPr>
              <a:t>有些数据收集后就开始老化，使用老化后的数据进行数据分析、数据挖掘，将会产生不同的分析结果</a:t>
            </a:r>
            <a:r>
              <a:rPr lang="zh-CN" altLang="en-US" sz="2000" dirty="0">
                <a:latin typeface="微软雅黑" panose="020B0503020204020204" pitchFamily="34" charset="-122"/>
                <a:ea typeface="微软雅黑" panose="020B0503020204020204" pitchFamily="34" charset="-122"/>
              </a:rPr>
              <a:t>。</a:t>
            </a:r>
            <a:endParaRPr lang="zh-CN" altLang="zh-CN" sz="2000" dirty="0">
              <a:latin typeface="微软雅黑" panose="020B0503020204020204" pitchFamily="34" charset="-122"/>
              <a:ea typeface="微软雅黑" panose="020B0503020204020204" pitchFamily="34" charset="-122"/>
            </a:endParaRPr>
          </a:p>
          <a:p>
            <a:pPr lvl="2" algn="just">
              <a:lnSpc>
                <a:spcPct val="150000"/>
              </a:lnSpc>
            </a:pPr>
            <a:r>
              <a:rPr lang="zh-CN" altLang="zh-CN" sz="2000" dirty="0">
                <a:latin typeface="微软雅黑" panose="020B0503020204020204" pitchFamily="34" charset="-122"/>
                <a:ea typeface="微软雅黑" panose="020B0503020204020204" pitchFamily="34" charset="-122"/>
              </a:rPr>
              <a:t>例如，如果数据提供的是正在发生的现象的数据或过程的快照，如顾客的购买行为或</a:t>
            </a:r>
            <a:r>
              <a:rPr lang="en-US" altLang="zh-CN" sz="2000" dirty="0">
                <a:latin typeface="微软雅黑" panose="020B0503020204020204" pitchFamily="34" charset="-122"/>
                <a:ea typeface="微软雅黑" panose="020B0503020204020204" pitchFamily="34" charset="-122"/>
              </a:rPr>
              <a:t>Web</a:t>
            </a:r>
            <a:r>
              <a:rPr lang="zh-CN" altLang="zh-CN" sz="2000" dirty="0">
                <a:latin typeface="微软雅黑" panose="020B0503020204020204" pitchFamily="34" charset="-122"/>
                <a:ea typeface="微软雅黑" panose="020B0503020204020204" pitchFamily="34" charset="-122"/>
              </a:rPr>
              <a:t>浏览模式，则快照只代表有限时间内的真实情况。如果数据已经过时，基于它的模型和模式也就已经过时。在这种情况下，我们需要考虑重新采集数据信息，以及对数据进行更新。</a:t>
            </a:r>
            <a:endParaRPr lang="zh-CN" altLang="zh-CN" sz="2000" dirty="0">
              <a:latin typeface="微软雅黑" panose="020B0503020204020204" pitchFamily="34" charset="-122"/>
              <a:ea typeface="微软雅黑" panose="020B0503020204020204" pitchFamily="34" charset="-122"/>
            </a:endParaRPr>
          </a:p>
          <a:p>
            <a:endParaRPr lang="zh-CN" altLang="en-US" dirty="0"/>
          </a:p>
        </p:txBody>
      </p:sp>
      <p:sp>
        <p:nvSpPr>
          <p:cNvPr id="4" name="标题 1"/>
          <p:cNvSpPr txBox="1"/>
          <p:nvPr/>
        </p:nvSpPr>
        <p:spPr>
          <a:xfrm>
            <a:off x="1691680" y="0"/>
            <a:ext cx="7452320" cy="771550"/>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dirty="0">
                <a:latin typeface="+mj-ea"/>
              </a:rPr>
              <a:t>1.2  </a:t>
            </a:r>
            <a:r>
              <a:rPr lang="zh-CN" altLang="en-US" dirty="0"/>
              <a:t>数据质量</a:t>
            </a:r>
            <a:endParaRPr lang="zh-CN" alt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sz="2600" b="1" dirty="0">
                <a:latin typeface="+mj-ea"/>
              </a:rPr>
              <a:t>6</a:t>
            </a:r>
            <a:r>
              <a:rPr lang="zh-CN" altLang="en-US" sz="2600" b="1" dirty="0">
                <a:latin typeface="+mj-ea"/>
              </a:rPr>
              <a:t>、数据变换</a:t>
            </a:r>
            <a:endParaRPr lang="zh-CN" sz="2600" b="1" dirty="0">
              <a:latin typeface="+mj-ea"/>
            </a:endParaRPr>
          </a:p>
        </p:txBody>
      </p:sp>
      <p:sp>
        <p:nvSpPr>
          <p:cNvPr id="3" name="文本框 2"/>
          <p:cNvSpPr txBox="1"/>
          <p:nvPr/>
        </p:nvSpPr>
        <p:spPr>
          <a:xfrm>
            <a:off x="2339752" y="1103976"/>
            <a:ext cx="3168352" cy="2935547"/>
          </a:xfrm>
          <a:prstGeom prst="rect">
            <a:avLst/>
          </a:prstGeom>
          <a:noFill/>
        </p:spPr>
        <p:txBody>
          <a:bodyPr wrap="square" rtlCol="0">
            <a:spAutoFit/>
          </a:bodyPr>
          <a:lstStyle/>
          <a:p>
            <a:pPr>
              <a:lnSpc>
                <a:spcPct val="200000"/>
              </a:lnSpc>
            </a:pPr>
            <a:r>
              <a:rPr lang="en-US" altLang="zh-CN" sz="2400" dirty="0">
                <a:latin typeface="+mj-ea"/>
                <a:ea typeface="+mj-ea"/>
              </a:rPr>
              <a:t>6.1 </a:t>
            </a:r>
            <a:r>
              <a:rPr lang="zh-CN" altLang="en-US" sz="2400" dirty="0">
                <a:latin typeface="+mj-ea"/>
                <a:ea typeface="+mj-ea"/>
              </a:rPr>
              <a:t>数据标准化</a:t>
            </a:r>
            <a:endParaRPr lang="en-US" altLang="zh-CN" sz="2400" dirty="0">
              <a:latin typeface="+mj-ea"/>
              <a:ea typeface="+mj-ea"/>
            </a:endParaRPr>
          </a:p>
          <a:p>
            <a:pPr>
              <a:lnSpc>
                <a:spcPct val="200000"/>
              </a:lnSpc>
            </a:pPr>
            <a:r>
              <a:rPr lang="en-US" altLang="zh-CN" sz="2400" dirty="0">
                <a:latin typeface="+mj-ea"/>
                <a:ea typeface="+mj-ea"/>
              </a:rPr>
              <a:t>6.2 </a:t>
            </a:r>
            <a:r>
              <a:rPr lang="zh-CN" altLang="en-US" sz="2400" dirty="0">
                <a:latin typeface="+mj-ea"/>
                <a:ea typeface="+mj-ea"/>
              </a:rPr>
              <a:t>数据编码</a:t>
            </a:r>
            <a:endParaRPr lang="en-US" altLang="zh-CN" sz="2400" dirty="0">
              <a:latin typeface="+mj-ea"/>
              <a:ea typeface="+mj-ea"/>
            </a:endParaRPr>
          </a:p>
          <a:p>
            <a:pPr>
              <a:lnSpc>
                <a:spcPct val="200000"/>
              </a:lnSpc>
            </a:pPr>
            <a:r>
              <a:rPr lang="en-US" altLang="zh-CN" sz="2400" dirty="0">
                <a:latin typeface="+mj-ea"/>
                <a:ea typeface="+mj-ea"/>
              </a:rPr>
              <a:t>6.3  </a:t>
            </a:r>
            <a:r>
              <a:rPr lang="zh-CN" altLang="en-US" sz="2400" dirty="0">
                <a:latin typeface="+mj-ea"/>
                <a:ea typeface="+mj-ea"/>
              </a:rPr>
              <a:t>数据离散化</a:t>
            </a:r>
            <a:endParaRPr lang="en-US" altLang="zh-CN" sz="2400" dirty="0">
              <a:latin typeface="+mj-ea"/>
              <a:ea typeface="+mj-ea"/>
            </a:endParaRPr>
          </a:p>
          <a:p>
            <a:pPr>
              <a:lnSpc>
                <a:spcPct val="200000"/>
              </a:lnSpc>
            </a:pPr>
            <a:r>
              <a:rPr lang="en-US" altLang="zh-CN" sz="2400" dirty="0">
                <a:latin typeface="+mj-ea"/>
                <a:ea typeface="+mj-ea"/>
              </a:rPr>
              <a:t>6.4  </a:t>
            </a:r>
            <a:r>
              <a:rPr lang="zh-CN" altLang="en-US" sz="2400" dirty="0">
                <a:latin typeface="+mj-ea"/>
                <a:ea typeface="+mj-ea"/>
              </a:rPr>
              <a:t>数据脱敏</a:t>
            </a:r>
            <a:endParaRPr lang="zh-CN" altLang="en-US" sz="2400" dirty="0">
              <a:latin typeface="+mj-ea"/>
              <a:ea typeface="+mj-ea"/>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sz="2600" dirty="0">
                <a:latin typeface="+mj-ea"/>
              </a:rPr>
              <a:t>6.1</a:t>
            </a:r>
            <a:r>
              <a:rPr lang="zh-CN" altLang="en-US" sz="2600" dirty="0">
                <a:latin typeface="+mj-ea"/>
              </a:rPr>
              <a:t>  数据标准化</a:t>
            </a:r>
            <a:endParaRPr lang="zh-CN" sz="2600" dirty="0">
              <a:latin typeface="+mj-ea"/>
            </a:endParaRPr>
          </a:p>
        </p:txBody>
      </p:sp>
      <p:sp>
        <p:nvSpPr>
          <p:cNvPr id="3" name="矩形 2"/>
          <p:cNvSpPr/>
          <p:nvPr/>
        </p:nvSpPr>
        <p:spPr>
          <a:xfrm>
            <a:off x="1979712" y="843558"/>
            <a:ext cx="462676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l"/>
            </a:pPr>
            <a:r>
              <a:rPr lang="zh-CN" altLang="en-US" sz="2400" b="1" dirty="0">
                <a:solidFill>
                  <a:schemeClr val="tx1"/>
                </a:solidFill>
                <a:latin typeface="黑体" panose="02010609060101010101" pitchFamily="49" charset="-122"/>
                <a:ea typeface="黑体" panose="02010609060101010101" pitchFamily="49" charset="-122"/>
              </a:rPr>
              <a:t>数据标准化的含义</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4" name="矩形 3"/>
          <p:cNvSpPr/>
          <p:nvPr/>
        </p:nvSpPr>
        <p:spPr>
          <a:xfrm>
            <a:off x="1979712" y="1492890"/>
            <a:ext cx="3384376"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l"/>
            </a:pPr>
            <a:r>
              <a:rPr lang="zh-CN" altLang="en-US" sz="2400" b="1" dirty="0">
                <a:solidFill>
                  <a:schemeClr val="tx1"/>
                </a:solidFill>
                <a:latin typeface="黑体" panose="02010609060101010101" pitchFamily="49" charset="-122"/>
                <a:ea typeface="黑体" panose="02010609060101010101" pitchFamily="49" charset="-122"/>
              </a:rPr>
              <a:t>数据标准化的原因</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5" name="矩形 4"/>
          <p:cNvSpPr/>
          <p:nvPr/>
        </p:nvSpPr>
        <p:spPr>
          <a:xfrm>
            <a:off x="1979712" y="2142222"/>
            <a:ext cx="3861556"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anose="05000000000000000000" pitchFamily="2" charset="2"/>
              <a:buChar char="l"/>
            </a:pPr>
            <a:r>
              <a:rPr lang="zh-CN" altLang="en-US" sz="2400" b="1" dirty="0">
                <a:solidFill>
                  <a:schemeClr val="tx1"/>
                </a:solidFill>
                <a:latin typeface="黑体" panose="02010609060101010101" pitchFamily="49" charset="-122"/>
                <a:ea typeface="黑体" panose="02010609060101010101" pitchFamily="49" charset="-122"/>
              </a:rPr>
              <a:t>数据标准化的主要方法</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6" name="文本框 5"/>
          <p:cNvSpPr txBox="1"/>
          <p:nvPr/>
        </p:nvSpPr>
        <p:spPr>
          <a:xfrm>
            <a:off x="2699792" y="2715766"/>
            <a:ext cx="2912014" cy="2190408"/>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ltLang="zh-CN" sz="2400" dirty="0"/>
              <a:t>  0-1</a:t>
            </a:r>
            <a:r>
              <a:rPr lang="zh-CN" altLang="en-US" sz="2400" dirty="0"/>
              <a:t>标准化</a:t>
            </a:r>
            <a:endParaRPr lang="en-US" altLang="zh-CN" sz="2400" dirty="0"/>
          </a:p>
          <a:p>
            <a:pPr marL="285750" indent="-285750">
              <a:lnSpc>
                <a:spcPct val="200000"/>
              </a:lnSpc>
              <a:buFont typeface="Wingdings" panose="05000000000000000000" pitchFamily="2" charset="2"/>
              <a:buChar char="Ø"/>
            </a:pPr>
            <a:r>
              <a:rPr lang="en-US" altLang="zh-CN" sz="2400" dirty="0"/>
              <a:t>  Z-score</a:t>
            </a:r>
            <a:r>
              <a:rPr lang="zh-CN" altLang="en-US" sz="2400" dirty="0"/>
              <a:t>标准化</a:t>
            </a:r>
            <a:endParaRPr lang="en-US" altLang="zh-CN" sz="2400" dirty="0"/>
          </a:p>
          <a:p>
            <a:pPr marL="285750" indent="-285750">
              <a:lnSpc>
                <a:spcPct val="200000"/>
              </a:lnSpc>
              <a:buFont typeface="Wingdings" panose="05000000000000000000" pitchFamily="2" charset="2"/>
              <a:buChar char="Ø"/>
            </a:pPr>
            <a:r>
              <a:rPr lang="en-US" altLang="zh-CN" sz="2400" dirty="0"/>
              <a:t>  </a:t>
            </a:r>
            <a:r>
              <a:rPr lang="en-US" altLang="zh-CN" sz="2400" dirty="0" err="1"/>
              <a:t>Logstic</a:t>
            </a:r>
            <a:r>
              <a:rPr lang="zh-CN" altLang="en-US" sz="2400" dirty="0"/>
              <a:t>标准化</a:t>
            </a:r>
            <a:endParaRPr lang="zh-CN" altLang="en-US" sz="24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91680" y="120519"/>
            <a:ext cx="7452320" cy="581057"/>
          </a:xfrm>
          <a:prstGeom prst="rect">
            <a:avLst/>
          </a:prstGeom>
        </p:spPr>
        <p:txBody>
          <a:bodyPr wrap="square">
            <a:spAutoFit/>
          </a:bodyPr>
          <a:lstStyle/>
          <a:p>
            <a:pPr algn="ctr">
              <a:lnSpc>
                <a:spcPct val="150000"/>
              </a:lnSpc>
            </a:pPr>
            <a:r>
              <a:rPr lang="en-US" altLang="zh-CN" sz="2400" dirty="0">
                <a:latin typeface="微软雅黑" panose="020B0503020204020204" pitchFamily="34" charset="-122"/>
                <a:ea typeface="微软雅黑" panose="020B0503020204020204" pitchFamily="34" charset="-122"/>
              </a:rPr>
              <a:t>0-1</a:t>
            </a:r>
            <a:r>
              <a:rPr lang="zh-CN" altLang="en-US" sz="2400" dirty="0">
                <a:latin typeface="微软雅黑" panose="020B0503020204020204" pitchFamily="34" charset="-122"/>
                <a:ea typeface="微软雅黑" panose="020B0503020204020204" pitchFamily="34" charset="-122"/>
              </a:rPr>
              <a:t>标准化</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691680" y="843558"/>
            <a:ext cx="7272808" cy="1691489"/>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400" dirty="0">
                <a:latin typeface="微软雅黑 Light" panose="020B0502040204020203" pitchFamily="34" charset="-122"/>
                <a:ea typeface="微软雅黑 Light" panose="020B0502040204020203" pitchFamily="34" charset="-122"/>
              </a:rPr>
              <a:t>又称为离差标准化或</a:t>
            </a:r>
            <a:r>
              <a:rPr lang="en-US" altLang="zh-CN" sz="2400" dirty="0">
                <a:latin typeface="微软雅黑 Light" panose="020B0502040204020203" pitchFamily="34" charset="-122"/>
                <a:ea typeface="微软雅黑 Light" panose="020B0502040204020203" pitchFamily="34" charset="-122"/>
              </a:rPr>
              <a:t>Min-Max</a:t>
            </a:r>
            <a:r>
              <a:rPr lang="zh-CN" altLang="zh-CN" sz="2400" dirty="0">
                <a:latin typeface="微软雅黑 Light" panose="020B0502040204020203" pitchFamily="34" charset="-122"/>
                <a:ea typeface="微软雅黑 Light" panose="020B0502040204020203" pitchFamily="34" charset="-122"/>
              </a:rPr>
              <a:t>标准化，该方法的核心即是对数据系列作线性变换，使得处理过后数据均落在［</a:t>
            </a:r>
            <a:r>
              <a:rPr lang="en-US" altLang="zh-CN" sz="2400" dirty="0">
                <a:latin typeface="微软雅黑 Light" panose="020B0502040204020203" pitchFamily="34" charset="-122"/>
                <a:ea typeface="微软雅黑 Light" panose="020B0502040204020203" pitchFamily="34" charset="-122"/>
              </a:rPr>
              <a:t>0</a:t>
            </a:r>
            <a:r>
              <a:rPr lang="zh-CN" altLang="zh-CN" sz="2400" dirty="0">
                <a:latin typeface="微软雅黑 Light" panose="020B0502040204020203" pitchFamily="34" charset="-122"/>
                <a:ea typeface="微软雅黑 Light" panose="020B0502040204020203" pitchFamily="34" charset="-122"/>
              </a:rPr>
              <a:t>，</a:t>
            </a:r>
            <a:r>
              <a:rPr lang="en-US" altLang="zh-CN" sz="2400" dirty="0">
                <a:latin typeface="微软雅黑 Light" panose="020B0502040204020203" pitchFamily="34" charset="-122"/>
                <a:ea typeface="微软雅黑 Light" panose="020B0502040204020203" pitchFamily="34" charset="-122"/>
              </a:rPr>
              <a:t>1</a:t>
            </a:r>
            <a:r>
              <a:rPr lang="zh-CN" altLang="zh-CN" sz="2400" dirty="0">
                <a:latin typeface="微软雅黑 Light" panose="020B0502040204020203" pitchFamily="34" charset="-122"/>
                <a:ea typeface="微软雅黑 Light" panose="020B0502040204020203" pitchFamily="34" charset="-122"/>
              </a:rPr>
              <a:t>］区间内</a:t>
            </a:r>
            <a:r>
              <a:rPr lang="zh-CN" altLang="en-US" sz="2400" dirty="0">
                <a:latin typeface="微软雅黑 Light" panose="020B0502040204020203" pitchFamily="34" charset="-122"/>
                <a:ea typeface="微软雅黑 Light" panose="020B0502040204020203" pitchFamily="34" charset="-122"/>
              </a:rPr>
              <a:t>，</a:t>
            </a:r>
            <a:r>
              <a:rPr lang="zh-CN" altLang="zh-CN" sz="2400" dirty="0">
                <a:latin typeface="微软雅黑 Light" panose="020B0502040204020203" pitchFamily="34" charset="-122"/>
                <a:ea typeface="微软雅黑 Light" panose="020B0502040204020203" pitchFamily="34" charset="-122"/>
              </a:rPr>
              <a:t>其处理函数为：</a:t>
            </a:r>
            <a:endParaRPr lang="zh-CN" altLang="en-US" sz="2400" dirty="0">
              <a:latin typeface="微软雅黑 Light" panose="020B0502040204020203" pitchFamily="34" charset="-122"/>
              <a:ea typeface="微软雅黑 Light" panose="020B0502040204020203" pitchFamily="34" charset="-122"/>
            </a:endParaRPr>
          </a:p>
        </p:txBody>
      </p:sp>
      <mc:AlternateContent xmlns:mc="http://schemas.openxmlformats.org/markup-compatibility/2006">
        <mc:Choice xmlns:a14="http://schemas.microsoft.com/office/drawing/2010/main" Requires="a14">
          <p:sp>
            <p:nvSpPr>
              <p:cNvPr id="7" name="对象 6"/>
              <p:cNvSpPr txBox="1"/>
              <p:nvPr/>
            </p:nvSpPr>
            <p:spPr bwMode="auto">
              <a:xfrm>
                <a:off x="3923928" y="2859782"/>
                <a:ext cx="2736304" cy="1369244"/>
              </a:xfrm>
              <a:prstGeom prst="rect">
                <a:avLst/>
              </a:prstGeom>
              <a:noFill/>
            </p:spPr>
            <p:txBody>
              <a:bodyPr>
                <a:normAutofit/>
              </a:bodyPr>
              <a:lstStyle/>
              <a:p>
                <a14:m>
                  <m:oMathPara xmlns:m="http://schemas.openxmlformats.org/officeDocument/2006/math">
                    <m:oMathParaPr>
                      <m:jc m:val="centerGroup"/>
                    </m:oMathParaPr>
                    <m:oMath xmlns:m="http://schemas.openxmlformats.org/officeDocument/2006/math">
                      <m:sSubSup>
                        <m:sSubSupPr>
                          <m:ctrlPr>
                            <a:rPr lang="zh-CN" altLang="en-US" sz="2400" b="1" i="1" smtClean="0">
                              <a:solidFill>
                                <a:srgbClr val="000000"/>
                              </a:solidFill>
                              <a:latin typeface="Cambria Math" panose="02040503050406030204" pitchFamily="18" charset="0"/>
                            </a:rPr>
                          </m:ctrlPr>
                        </m:sSubSupPr>
                        <m:e>
                          <m:r>
                            <a:rPr lang="zh-CN" altLang="en-US" sz="2400" b="1" i="1">
                              <a:solidFill>
                                <a:srgbClr val="000000"/>
                              </a:solidFill>
                              <a:latin typeface="Cambria Math" panose="02040503050406030204" pitchFamily="18" charset="0"/>
                            </a:rPr>
                            <m:t>𝒙</m:t>
                          </m:r>
                        </m:e>
                        <m:sub>
                          <m:r>
                            <a:rPr lang="zh-CN" altLang="en-US" sz="2400" b="1" i="1">
                              <a:solidFill>
                                <a:srgbClr val="000000"/>
                              </a:solidFill>
                              <a:latin typeface="Cambria Math" panose="02040503050406030204" pitchFamily="18" charset="0"/>
                            </a:rPr>
                            <m:t>𝒊</m:t>
                          </m:r>
                        </m:sub>
                        <m:sup>
                          <m:r>
                            <a:rPr lang="zh-CN" altLang="en-US" sz="2400" b="1" i="1">
                              <a:solidFill>
                                <a:srgbClr val="000000"/>
                              </a:solidFill>
                              <a:latin typeface="Cambria Math" panose="02040503050406030204" pitchFamily="18" charset="0"/>
                            </a:rPr>
                            <m:t>∗</m:t>
                          </m:r>
                        </m:sup>
                      </m:sSubSup>
                      <m:r>
                        <a:rPr lang="zh-CN" altLang="en-US" sz="2400" b="1" i="1">
                          <a:solidFill>
                            <a:srgbClr val="000000"/>
                          </a:solidFill>
                          <a:latin typeface="Cambria Math" panose="02040503050406030204" pitchFamily="18" charset="0"/>
                        </a:rPr>
                        <m:t>=</m:t>
                      </m:r>
                      <m:f>
                        <m:fPr>
                          <m:ctrlPr>
                            <a:rPr lang="zh-CN" altLang="en-US" sz="2400" b="1" i="1">
                              <a:solidFill>
                                <a:srgbClr val="000000"/>
                              </a:solidFill>
                              <a:latin typeface="Cambria Math" panose="02040503050406030204" pitchFamily="18" charset="0"/>
                            </a:rPr>
                          </m:ctrlPr>
                        </m:fPr>
                        <m:num>
                          <m:sSub>
                            <m:sSubPr>
                              <m:ctrlPr>
                                <a:rPr lang="zh-CN" altLang="en-US" sz="2400" b="1" i="1">
                                  <a:solidFill>
                                    <a:srgbClr val="000000"/>
                                  </a:solidFill>
                                  <a:latin typeface="Cambria Math" panose="02040503050406030204" pitchFamily="18" charset="0"/>
                                </a:rPr>
                              </m:ctrlPr>
                            </m:sSubPr>
                            <m:e>
                              <m:r>
                                <a:rPr lang="zh-CN" altLang="en-US" sz="2400" b="1" i="1">
                                  <a:solidFill>
                                    <a:srgbClr val="000000"/>
                                  </a:solidFill>
                                  <a:latin typeface="Cambria Math" panose="02040503050406030204" pitchFamily="18" charset="0"/>
                                </a:rPr>
                                <m:t>𝒙</m:t>
                              </m:r>
                            </m:e>
                            <m:sub>
                              <m:r>
                                <a:rPr lang="zh-CN" altLang="en-US" sz="2400" b="1" i="1">
                                  <a:solidFill>
                                    <a:srgbClr val="000000"/>
                                  </a:solidFill>
                                  <a:latin typeface="Cambria Math" panose="02040503050406030204" pitchFamily="18" charset="0"/>
                                </a:rPr>
                                <m:t>𝒊</m:t>
                              </m:r>
                            </m:sub>
                          </m:sSub>
                          <m:r>
                            <a:rPr lang="zh-CN" altLang="en-US" sz="2400" b="1" i="1">
                              <a:solidFill>
                                <a:srgbClr val="000000"/>
                              </a:solidFill>
                              <a:latin typeface="Cambria Math" panose="02040503050406030204" pitchFamily="18" charset="0"/>
                            </a:rPr>
                            <m:t>−</m:t>
                          </m:r>
                          <m:r>
                            <a:rPr lang="en-US" altLang="zh-CN" sz="2400" b="1" i="1">
                              <a:solidFill>
                                <a:srgbClr val="000000"/>
                              </a:solidFill>
                              <a:latin typeface="Cambria Math" panose="02040503050406030204" pitchFamily="18" charset="0"/>
                            </a:rPr>
                            <m:t>𝒎𝒊𝒏</m:t>
                          </m:r>
                        </m:num>
                        <m:den>
                          <m:func>
                            <m:funcPr>
                              <m:ctrlPr>
                                <a:rPr lang="zh-CN" altLang="en-US" sz="2400" b="1" i="1">
                                  <a:solidFill>
                                    <a:srgbClr val="000000"/>
                                  </a:solidFill>
                                  <a:latin typeface="Cambria Math" panose="02040503050406030204" pitchFamily="18" charset="0"/>
                                </a:rPr>
                              </m:ctrlPr>
                            </m:funcPr>
                            <m:fName>
                              <m:r>
                                <a:rPr lang="zh-CN" altLang="en-US" sz="2400" b="1" i="1">
                                  <a:solidFill>
                                    <a:srgbClr val="000000"/>
                                  </a:solidFill>
                                  <a:latin typeface="Cambria Math" panose="02040503050406030204" pitchFamily="18" charset="0"/>
                                </a:rPr>
                                <m:t>𝒎𝒂𝒙</m:t>
                              </m:r>
                            </m:fName>
                            <m:e>
                              <m:r>
                                <a:rPr lang="zh-CN" altLang="en-US" sz="2400" b="1" i="1">
                                  <a:solidFill>
                                    <a:srgbClr val="000000"/>
                                  </a:solidFill>
                                  <a:latin typeface="Cambria Math" panose="02040503050406030204" pitchFamily="18" charset="0"/>
                                </a:rPr>
                                <m:t>−</m:t>
                              </m:r>
                            </m:e>
                          </m:func>
                          <m:r>
                            <a:rPr lang="en-US" altLang="zh-CN" sz="2400" b="1" i="1">
                              <a:solidFill>
                                <a:srgbClr val="000000"/>
                              </a:solidFill>
                              <a:latin typeface="Cambria Math" panose="02040503050406030204" pitchFamily="18" charset="0"/>
                            </a:rPr>
                            <m:t>𝒎𝒊𝒏</m:t>
                          </m:r>
                        </m:den>
                      </m:f>
                    </m:oMath>
                  </m:oMathPara>
                </a14:m>
                <a:endParaRPr lang="zh-CN" altLang="en-US" sz="2400" b="1" i="1" dirty="0"/>
              </a:p>
            </p:txBody>
          </p:sp>
        </mc:Choice>
        <mc:Fallback>
          <p:sp>
            <p:nvSpPr>
              <p:cNvPr id="7" name="对象 6"/>
              <p:cNvSpPr txBox="1">
                <a:spLocks noRot="1" noChangeAspect="1" noMove="1" noResize="1" noEditPoints="1" noAdjustHandles="1" noChangeArrowheads="1" noChangeShapeType="1" noTextEdit="1"/>
              </p:cNvSpPr>
              <p:nvPr/>
            </p:nvSpPr>
            <p:spPr bwMode="auto">
              <a:xfrm>
                <a:off x="3923928" y="2859782"/>
                <a:ext cx="2736304" cy="1369244"/>
              </a:xfrm>
              <a:prstGeom prst="rect">
                <a:avLst/>
              </a:prstGeom>
              <a:blipFill rotWithShape="1">
                <a:blip r:embed="rId1"/>
                <a:stretch>
                  <a:fillRect l="-10" t="-28" r="13" b="41"/>
                </a:stretch>
              </a:blipFill>
            </p:spPr>
            <p:txBody>
              <a:bodyPr/>
              <a:lstStyle/>
              <a:p>
                <a:r>
                  <a:rPr lang="zh-CN" altLang="en-US">
                    <a:noFill/>
                  </a:rPr>
                  <a:t> </a:t>
                </a:r>
              </a:p>
            </p:txBody>
          </p:sp>
        </mc:Fallback>
      </mc:AlternateContent>
      <p:sp>
        <p:nvSpPr>
          <p:cNvPr id="2" name="文本框 1"/>
          <p:cNvSpPr txBox="1"/>
          <p:nvPr/>
        </p:nvSpPr>
        <p:spPr>
          <a:xfrm>
            <a:off x="2037592" y="3998193"/>
            <a:ext cx="6350832" cy="400110"/>
          </a:xfrm>
          <a:prstGeom prst="rect">
            <a:avLst/>
          </a:prstGeom>
          <a:noFill/>
        </p:spPr>
        <p:txBody>
          <a:bodyPr wrap="square" rtlCol="0">
            <a:spAutoFit/>
          </a:bodyPr>
          <a:lstStyle/>
          <a:p>
            <a:r>
              <a:rPr lang="zh-CN" altLang="en-US" sz="2000" b="1" dirty="0">
                <a:latin typeface="+mj-ea"/>
                <a:ea typeface="+mj-ea"/>
              </a:rPr>
              <a:t>示例</a:t>
            </a:r>
            <a:r>
              <a:rPr lang="en-US" altLang="zh-CN" sz="2000" b="1" dirty="0">
                <a:latin typeface="+mj-ea"/>
                <a:ea typeface="+mj-ea"/>
              </a:rPr>
              <a:t>1</a:t>
            </a:r>
            <a:r>
              <a:rPr lang="zh-CN" altLang="en-US" sz="2000" b="1" dirty="0">
                <a:latin typeface="+mj-ea"/>
                <a:ea typeface="+mj-ea"/>
              </a:rPr>
              <a:t>：</a:t>
            </a:r>
            <a:r>
              <a:rPr lang="zh-CN" altLang="en-US" sz="2000" dirty="0">
                <a:latin typeface="微软雅黑 Light" panose="020B0502040204020203" pitchFamily="34" charset="-122"/>
                <a:ea typeface="微软雅黑 Light" panose="020B0502040204020203" pitchFamily="34" charset="-122"/>
              </a:rPr>
              <a:t>将数据集</a:t>
            </a:r>
            <a:r>
              <a:rPr lang="en-US" altLang="zh-CN" sz="2000" dirty="0">
                <a:latin typeface="微软雅黑 Light" panose="020B0502040204020203" pitchFamily="34" charset="-122"/>
                <a:ea typeface="微软雅黑 Light" panose="020B0502040204020203" pitchFamily="34" charset="-122"/>
              </a:rPr>
              <a:t>{ 1, 5, 9, 20 } </a:t>
            </a:r>
            <a:r>
              <a:rPr lang="zh-CN" altLang="en-US" sz="2000" dirty="0">
                <a:latin typeface="微软雅黑 Light" panose="020B0502040204020203" pitchFamily="34" charset="-122"/>
                <a:ea typeface="微软雅黑 Light" panose="020B0502040204020203" pitchFamily="34" charset="-122"/>
              </a:rPr>
              <a:t>进行 </a:t>
            </a:r>
            <a:r>
              <a:rPr lang="en-US" altLang="zh-CN" sz="2000" dirty="0">
                <a:latin typeface="微软雅黑 Light" panose="020B0502040204020203" pitchFamily="34" charset="-122"/>
                <a:ea typeface="微软雅黑 Light" panose="020B0502040204020203" pitchFamily="34" charset="-122"/>
              </a:rPr>
              <a:t>0-1 </a:t>
            </a:r>
            <a:r>
              <a:rPr lang="zh-CN" altLang="en-US" sz="2000" dirty="0">
                <a:latin typeface="微软雅黑 Light" panose="020B0502040204020203" pitchFamily="34" charset="-122"/>
                <a:ea typeface="微软雅黑 Light" panose="020B0502040204020203" pitchFamily="34" charset="-122"/>
              </a:rPr>
              <a:t>标准化处理</a:t>
            </a:r>
            <a:endParaRPr lang="zh-CN" altLang="en-US" sz="2000" dirty="0">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2037592" y="4561316"/>
            <a:ext cx="6134808" cy="400110"/>
          </a:xfrm>
          <a:prstGeom prst="rect">
            <a:avLst/>
          </a:prstGeom>
          <a:noFill/>
        </p:spPr>
        <p:txBody>
          <a:bodyPr wrap="square" rtlCol="0">
            <a:spAutoFit/>
          </a:bodyPr>
          <a:lstStyle/>
          <a:p>
            <a:r>
              <a:rPr lang="zh-CN" altLang="en-US" sz="2000" b="1" dirty="0">
                <a:latin typeface="+mj-ea"/>
                <a:ea typeface="+mj-ea"/>
              </a:rPr>
              <a:t>示例</a:t>
            </a:r>
            <a:r>
              <a:rPr lang="en-US" altLang="zh-CN" sz="2000" b="1" dirty="0">
                <a:latin typeface="+mj-ea"/>
                <a:ea typeface="+mj-ea"/>
              </a:rPr>
              <a:t>2</a:t>
            </a:r>
            <a:r>
              <a:rPr lang="zh-CN" altLang="en-US" sz="2000" b="1" dirty="0">
                <a:latin typeface="+mj-ea"/>
                <a:ea typeface="+mj-ea"/>
              </a:rPr>
              <a:t>：</a:t>
            </a:r>
            <a:r>
              <a:rPr lang="zh-CN" altLang="en-US" sz="2000" dirty="0">
                <a:latin typeface="微软雅黑 Light" panose="020B0502040204020203" pitchFamily="34" charset="-122"/>
                <a:ea typeface="微软雅黑 Light" panose="020B0502040204020203" pitchFamily="34" charset="-122"/>
              </a:rPr>
              <a:t>将数据集</a:t>
            </a:r>
            <a:r>
              <a:rPr lang="en-US" altLang="zh-CN" sz="2000" dirty="0">
                <a:latin typeface="微软雅黑 Light" panose="020B0502040204020203" pitchFamily="34" charset="-122"/>
                <a:ea typeface="微软雅黑 Light" panose="020B0502040204020203" pitchFamily="34" charset="-122"/>
              </a:rPr>
              <a:t>{ 1, -5, 9, 20 } </a:t>
            </a:r>
            <a:r>
              <a:rPr lang="zh-CN" altLang="en-US" sz="2000" dirty="0">
                <a:latin typeface="微软雅黑 Light" panose="020B0502040204020203" pitchFamily="34" charset="-122"/>
                <a:ea typeface="微软雅黑 Light" panose="020B0502040204020203" pitchFamily="34" charset="-122"/>
              </a:rPr>
              <a:t>进行 </a:t>
            </a:r>
            <a:r>
              <a:rPr lang="en-US" altLang="zh-CN" sz="2000" dirty="0">
                <a:latin typeface="微软雅黑 Light" panose="020B0502040204020203" pitchFamily="34" charset="-122"/>
                <a:ea typeface="微软雅黑 Light" panose="020B0502040204020203" pitchFamily="34" charset="-122"/>
              </a:rPr>
              <a:t>0-1 </a:t>
            </a:r>
            <a:r>
              <a:rPr lang="zh-CN" altLang="en-US" sz="2000" dirty="0">
                <a:latin typeface="微软雅黑 Light" panose="020B0502040204020203" pitchFamily="34" charset="-122"/>
                <a:ea typeface="微软雅黑 Light" panose="020B0502040204020203" pitchFamily="34" charset="-122"/>
              </a:rPr>
              <a:t>标准化处理</a:t>
            </a:r>
            <a:endParaRPr lang="zh-CN" altLang="en-US" sz="2000"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51720" y="843558"/>
            <a:ext cx="6768752" cy="1113766"/>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400" b="1" dirty="0">
                <a:latin typeface="幼圆" panose="02010509060101010101" pitchFamily="49" charset="-122"/>
                <a:ea typeface="幼圆" panose="02010509060101010101" pitchFamily="49" charset="-122"/>
              </a:rPr>
              <a:t>若希望标准化后的</a:t>
            </a:r>
            <a:r>
              <a:rPr lang="zh-CN" altLang="zh-CN" sz="2400" b="1" dirty="0">
                <a:latin typeface="微软雅黑 Light" panose="020B0502040204020203" pitchFamily="34" charset="-122"/>
                <a:ea typeface="微软雅黑 Light" panose="020B0502040204020203" pitchFamily="34" charset="-122"/>
              </a:rPr>
              <a:t>数据</a:t>
            </a:r>
            <a:r>
              <a:rPr lang="zh-CN" altLang="zh-CN" sz="2400" b="1" dirty="0">
                <a:latin typeface="幼圆" panose="02010509060101010101" pitchFamily="49" charset="-122"/>
                <a:ea typeface="幼圆" panose="02010509060101010101" pitchFamily="49" charset="-122"/>
              </a:rPr>
              <a:t>以</a:t>
            </a:r>
            <a:r>
              <a:rPr lang="en-US" altLang="zh-CN" sz="2400" b="1" dirty="0">
                <a:latin typeface="幼圆" panose="02010509060101010101" pitchFamily="49" charset="-122"/>
                <a:ea typeface="幼圆" panose="02010509060101010101" pitchFamily="49" charset="-122"/>
              </a:rPr>
              <a:t>0</a:t>
            </a:r>
            <a:r>
              <a:rPr lang="zh-CN" altLang="zh-CN" sz="2400" b="1" dirty="0">
                <a:latin typeface="幼圆" panose="02010509060101010101" pitchFamily="49" charset="-122"/>
                <a:ea typeface="幼圆" panose="02010509060101010101" pitchFamily="49" charset="-122"/>
              </a:rPr>
              <a:t>为中心落在［－</a:t>
            </a:r>
            <a:r>
              <a:rPr lang="en-US" altLang="zh-CN" sz="2400" b="1" dirty="0">
                <a:latin typeface="幼圆" panose="02010509060101010101" pitchFamily="49" charset="-122"/>
                <a:ea typeface="幼圆" panose="02010509060101010101" pitchFamily="49" charset="-122"/>
              </a:rPr>
              <a:t>1,1</a:t>
            </a:r>
            <a:r>
              <a:rPr lang="zh-CN" altLang="zh-CN" sz="2400" b="1" dirty="0">
                <a:latin typeface="幼圆" panose="02010509060101010101" pitchFamily="49" charset="-122"/>
                <a:ea typeface="幼圆" panose="02010509060101010101" pitchFamily="49" charset="-122"/>
              </a:rPr>
              <a:t>］区间内</a:t>
            </a:r>
            <a:endParaRPr lang="zh-CN" altLang="en-US" sz="2400" b="1" dirty="0">
              <a:latin typeface="幼圆" panose="02010509060101010101" pitchFamily="49" charset="-122"/>
              <a:ea typeface="幼圆" panose="02010509060101010101" pitchFamily="49" charset="-122"/>
            </a:endParaRPr>
          </a:p>
        </p:txBody>
      </p:sp>
      <mc:AlternateContent xmlns:mc="http://schemas.openxmlformats.org/markup-compatibility/2006">
        <mc:Choice xmlns:a14="http://schemas.microsoft.com/office/drawing/2010/main" Requires="a14">
          <p:sp>
            <p:nvSpPr>
              <p:cNvPr id="4" name="对象 3"/>
              <p:cNvSpPr txBox="1"/>
              <p:nvPr/>
            </p:nvSpPr>
            <p:spPr bwMode="auto">
              <a:xfrm>
                <a:off x="3275856" y="2142060"/>
                <a:ext cx="4104456" cy="1656184"/>
              </a:xfrm>
              <a:prstGeom prst="rect">
                <a:avLst/>
              </a:prstGeom>
              <a:noFill/>
            </p:spPr>
            <p:txBody>
              <a:bodyPr>
                <a:noAutofit/>
              </a:bodyPr>
              <a:lstStyle/>
              <a:p>
                <a14:m>
                  <m:oMathPara xmlns:m="http://schemas.openxmlformats.org/officeDocument/2006/math">
                    <m:oMathParaPr>
                      <m:jc m:val="centerGroup"/>
                    </m:oMathParaPr>
                    <m:oMath xmlns:m="http://schemas.openxmlformats.org/officeDocument/2006/math">
                      <m:sSubSup>
                        <m:sSubSupPr>
                          <m:ctrlPr>
                            <a:rPr lang="zh-CN" altLang="en-US" sz="2400" i="1">
                              <a:solidFill>
                                <a:srgbClr val="000000"/>
                              </a:solidFill>
                              <a:latin typeface="Cambria Math" panose="02040503050406030204" pitchFamily="18" charset="0"/>
                            </a:rPr>
                          </m:ctrlPr>
                        </m:sSubSup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𝑖</m:t>
                          </m:r>
                        </m:sub>
                        <m:sup>
                          <m:r>
                            <a:rPr lang="zh-CN" altLang="en-US" sz="2400" i="1">
                              <a:solidFill>
                                <a:srgbClr val="000000"/>
                              </a:solidFill>
                              <a:latin typeface="Cambria Math" panose="02040503050406030204" pitchFamily="18" charset="0"/>
                            </a:rPr>
                            <m:t>∗</m:t>
                          </m:r>
                        </m:sup>
                      </m:sSubSup>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𝑥</m:t>
                              </m:r>
                            </m:e>
                            <m:sub>
                              <m:r>
                                <a:rPr lang="zh-CN" altLang="en-US" sz="2400" i="1">
                                  <a:solidFill>
                                    <a:srgbClr val="000000"/>
                                  </a:solidFill>
                                  <a:latin typeface="Cambria Math" panose="02040503050406030204" pitchFamily="18" charset="0"/>
                                </a:rPr>
                                <m:t>𝑖</m:t>
                              </m:r>
                            </m:sub>
                          </m:sSub>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𝑚𝑎𝑥</m:t>
                                  </m:r>
                                </m:fName>
                                <m:e>
                                  <m:r>
                                    <a:rPr lang="zh-CN" altLang="en-US" sz="2400" i="1">
                                      <a:solidFill>
                                        <a:srgbClr val="000000"/>
                                      </a:solidFill>
                                      <a:latin typeface="Cambria Math" panose="02040503050406030204" pitchFamily="18" charset="0"/>
                                    </a:rPr>
                                    <m:t>+</m:t>
                                  </m:r>
                                </m:e>
                              </m:func>
                              <m:r>
                                <a:rPr lang="en-US" altLang="zh-CN" sz="2400" i="1">
                                  <a:solidFill>
                                    <a:srgbClr val="000000"/>
                                  </a:solidFill>
                                  <a:latin typeface="Cambria Math" panose="02040503050406030204" pitchFamily="18" charset="0"/>
                                </a:rPr>
                                <m:t>𝑚𝑖𝑛</m:t>
                              </m:r>
                            </m:num>
                            <m:den>
                              <m:r>
                                <a:rPr lang="zh-CN" altLang="en-US" sz="2400" i="1">
                                  <a:solidFill>
                                    <a:srgbClr val="000000"/>
                                  </a:solidFill>
                                  <a:latin typeface="Cambria Math" panose="02040503050406030204" pitchFamily="18" charset="0"/>
                                </a:rPr>
                                <m:t>2</m:t>
                              </m:r>
                            </m:den>
                          </m:f>
                        </m:num>
                        <m:den>
                          <m:f>
                            <m:fPr>
                              <m:ctrlPr>
                                <a:rPr lang="zh-CN" altLang="en-US" sz="2400" i="1">
                                  <a:solidFill>
                                    <a:srgbClr val="000000"/>
                                  </a:solidFill>
                                  <a:latin typeface="Cambria Math" panose="02040503050406030204" pitchFamily="18" charset="0"/>
                                </a:rPr>
                              </m:ctrlPr>
                            </m:fPr>
                            <m:num>
                              <m:func>
                                <m:funcPr>
                                  <m:ctrlPr>
                                    <a:rPr lang="zh-CN" altLang="en-US" sz="2400" i="1">
                                      <a:solidFill>
                                        <a:srgbClr val="000000"/>
                                      </a:solidFill>
                                      <a:latin typeface="Cambria Math" panose="02040503050406030204" pitchFamily="18" charset="0"/>
                                    </a:rPr>
                                  </m:ctrlPr>
                                </m:funcPr>
                                <m:fName>
                                  <m:r>
                                    <a:rPr lang="zh-CN" altLang="en-US" sz="2400" i="1">
                                      <a:solidFill>
                                        <a:srgbClr val="000000"/>
                                      </a:solidFill>
                                      <a:latin typeface="Cambria Math" panose="02040503050406030204" pitchFamily="18" charset="0"/>
                                    </a:rPr>
                                    <m:t>𝑚𝑎𝑥</m:t>
                                  </m:r>
                                </m:fName>
                                <m:e>
                                  <m:r>
                                    <a:rPr lang="zh-CN" altLang="en-US" sz="2400" i="1">
                                      <a:solidFill>
                                        <a:srgbClr val="000000"/>
                                      </a:solidFill>
                                      <a:latin typeface="Cambria Math" panose="02040503050406030204" pitchFamily="18" charset="0"/>
                                    </a:rPr>
                                    <m:t>−</m:t>
                                  </m:r>
                                </m:e>
                              </m:func>
                              <m:r>
                                <a:rPr lang="en-US" altLang="zh-CN" sz="2400" i="1">
                                  <a:solidFill>
                                    <a:srgbClr val="000000"/>
                                  </a:solidFill>
                                  <a:latin typeface="Cambria Math" panose="02040503050406030204" pitchFamily="18" charset="0"/>
                                </a:rPr>
                                <m:t>𝑚𝑖𝑛</m:t>
                              </m:r>
                            </m:num>
                            <m:den>
                              <m:r>
                                <a:rPr lang="zh-CN" altLang="en-US" sz="2400" i="1">
                                  <a:solidFill>
                                    <a:srgbClr val="000000"/>
                                  </a:solidFill>
                                  <a:latin typeface="Cambria Math" panose="02040503050406030204" pitchFamily="18" charset="0"/>
                                </a:rPr>
                                <m:t>2</m:t>
                              </m:r>
                            </m:den>
                          </m:f>
                        </m:den>
                      </m:f>
                    </m:oMath>
                  </m:oMathPara>
                </a14:m>
                <a:endParaRPr lang="zh-CN" altLang="en-US" sz="2400" i="1" dirty="0"/>
              </a:p>
            </p:txBody>
          </p:sp>
        </mc:Choice>
        <mc:Fallback>
          <p:sp>
            <p:nvSpPr>
              <p:cNvPr id="4" name="对象 3"/>
              <p:cNvSpPr txBox="1">
                <a:spLocks noRot="1" noChangeAspect="1" noMove="1" noResize="1" noEditPoints="1" noAdjustHandles="1" noChangeArrowheads="1" noChangeShapeType="1" noTextEdit="1"/>
              </p:cNvSpPr>
              <p:nvPr/>
            </p:nvSpPr>
            <p:spPr bwMode="auto">
              <a:xfrm>
                <a:off x="3275856" y="2142060"/>
                <a:ext cx="4104456" cy="1656184"/>
              </a:xfrm>
              <a:prstGeom prst="rect">
                <a:avLst/>
              </a:prstGeom>
              <a:blipFill rotWithShape="1">
                <a:blip r:embed="rId1"/>
                <a:stretch>
                  <a:fillRect l="-13" t="-12" r="8" b="19"/>
                </a:stretch>
              </a:blipFill>
            </p:spPr>
            <p:txBody>
              <a:bodyPr/>
              <a:lstStyle/>
              <a:p>
                <a:r>
                  <a:rPr lang="zh-CN" altLang="en-US">
                    <a:noFill/>
                  </a:rPr>
                  <a:t> </a:t>
                </a:r>
              </a:p>
            </p:txBody>
          </p:sp>
        </mc:Fallback>
      </mc:AlternateContent>
      <p:sp>
        <p:nvSpPr>
          <p:cNvPr id="6" name="矩形 5"/>
          <p:cNvSpPr/>
          <p:nvPr/>
        </p:nvSpPr>
        <p:spPr>
          <a:xfrm>
            <a:off x="1691680" y="120519"/>
            <a:ext cx="7452320" cy="581057"/>
          </a:xfrm>
          <a:prstGeom prst="rect">
            <a:avLst/>
          </a:prstGeom>
        </p:spPr>
        <p:txBody>
          <a:bodyPr wrap="square">
            <a:spAutoFit/>
          </a:bodyPr>
          <a:lstStyle/>
          <a:p>
            <a:pPr algn="ctr">
              <a:lnSpc>
                <a:spcPct val="150000"/>
              </a:lnSpc>
            </a:pPr>
            <a:r>
              <a:rPr lang="en-US" altLang="zh-CN" sz="2400" dirty="0">
                <a:latin typeface="+mj-ea"/>
                <a:ea typeface="+mj-ea"/>
              </a:rPr>
              <a:t>0-1</a:t>
            </a:r>
            <a:r>
              <a:rPr lang="zh-CN" altLang="en-US" sz="2400" dirty="0">
                <a:latin typeface="+mj-ea"/>
                <a:ea typeface="+mj-ea"/>
              </a:rPr>
              <a:t>标准化（</a:t>
            </a:r>
            <a:r>
              <a:rPr lang="en-US" altLang="zh-CN" sz="2400" dirty="0">
                <a:latin typeface="+mj-ea"/>
                <a:ea typeface="+mj-ea"/>
              </a:rPr>
              <a:t>Min-Max</a:t>
            </a:r>
            <a:r>
              <a:rPr lang="zh-CN" altLang="zh-CN" sz="2400" dirty="0">
                <a:latin typeface="+mj-ea"/>
                <a:ea typeface="+mj-ea"/>
              </a:rPr>
              <a:t>标准化</a:t>
            </a:r>
            <a:r>
              <a:rPr lang="zh-CN" altLang="en-US" sz="2400" dirty="0">
                <a:latin typeface="+mj-ea"/>
                <a:ea typeface="+mj-ea"/>
              </a:rPr>
              <a:t>）</a:t>
            </a:r>
            <a:endParaRPr lang="zh-CN" altLang="en-US" sz="2400" dirty="0">
              <a:latin typeface="+mj-ea"/>
              <a:ea typeface="+mj-ea"/>
            </a:endParaRPr>
          </a:p>
        </p:txBody>
      </p:sp>
      <p:sp>
        <p:nvSpPr>
          <p:cNvPr id="7" name="文本框 6"/>
          <p:cNvSpPr txBox="1"/>
          <p:nvPr/>
        </p:nvSpPr>
        <p:spPr>
          <a:xfrm>
            <a:off x="2123728" y="3782925"/>
            <a:ext cx="6134808" cy="400110"/>
          </a:xfrm>
          <a:prstGeom prst="rect">
            <a:avLst/>
          </a:prstGeom>
          <a:noFill/>
        </p:spPr>
        <p:txBody>
          <a:bodyPr wrap="square" rtlCol="0">
            <a:spAutoFit/>
          </a:bodyPr>
          <a:lstStyle/>
          <a:p>
            <a:r>
              <a:rPr lang="zh-CN" altLang="en-US" sz="2000" b="1" dirty="0">
                <a:latin typeface="+mj-ea"/>
                <a:ea typeface="+mj-ea"/>
              </a:rPr>
              <a:t>示例</a:t>
            </a:r>
            <a:r>
              <a:rPr lang="en-US" altLang="zh-CN" sz="2000" b="1" dirty="0">
                <a:latin typeface="+mj-ea"/>
                <a:ea typeface="+mj-ea"/>
              </a:rPr>
              <a:t>2</a:t>
            </a:r>
            <a:r>
              <a:rPr lang="zh-CN" altLang="en-US" sz="2000" b="1" dirty="0">
                <a:latin typeface="+mj-ea"/>
                <a:ea typeface="+mj-ea"/>
              </a:rPr>
              <a:t>：</a:t>
            </a:r>
            <a:r>
              <a:rPr lang="zh-CN" altLang="en-US" sz="2000" dirty="0">
                <a:latin typeface="微软雅黑 Light" panose="020B0502040204020203" pitchFamily="34" charset="-122"/>
                <a:ea typeface="微软雅黑 Light" panose="020B0502040204020203" pitchFamily="34" charset="-122"/>
              </a:rPr>
              <a:t>将数据集</a:t>
            </a:r>
            <a:r>
              <a:rPr lang="en-US" altLang="zh-CN" sz="2000" dirty="0">
                <a:latin typeface="微软雅黑 Light" panose="020B0502040204020203" pitchFamily="34" charset="-122"/>
                <a:ea typeface="微软雅黑 Light" panose="020B0502040204020203" pitchFamily="34" charset="-122"/>
              </a:rPr>
              <a:t>{ 1, -5, 9, 20 } </a:t>
            </a:r>
            <a:r>
              <a:rPr lang="zh-CN" altLang="en-US" sz="2000" dirty="0">
                <a:latin typeface="微软雅黑 Light" panose="020B0502040204020203" pitchFamily="34" charset="-122"/>
                <a:ea typeface="微软雅黑 Light" panose="020B0502040204020203" pitchFamily="34" charset="-122"/>
              </a:rPr>
              <a:t>进行 </a:t>
            </a:r>
            <a:r>
              <a:rPr lang="en-US" altLang="zh-CN" sz="2000" dirty="0">
                <a:latin typeface="微软雅黑 Light" panose="020B0502040204020203" pitchFamily="34" charset="-122"/>
                <a:ea typeface="微软雅黑 Light" panose="020B0502040204020203" pitchFamily="34" charset="-122"/>
              </a:rPr>
              <a:t>0-1 </a:t>
            </a:r>
            <a:r>
              <a:rPr lang="zh-CN" altLang="en-US" sz="2000" dirty="0">
                <a:latin typeface="微软雅黑 Light" panose="020B0502040204020203" pitchFamily="34" charset="-122"/>
                <a:ea typeface="微软雅黑 Light" panose="020B0502040204020203" pitchFamily="34" charset="-122"/>
              </a:rPr>
              <a:t>标准化处理</a:t>
            </a:r>
            <a:endParaRPr lang="zh-CN" altLang="en-US" sz="2000"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6897" y="843558"/>
            <a:ext cx="7301885" cy="3907480"/>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zh-CN" sz="2400" b="1" dirty="0">
                <a:latin typeface="微软雅黑 Light" panose="020B0502040204020203" pitchFamily="34" charset="-122"/>
                <a:ea typeface="微软雅黑 Light" panose="020B0502040204020203" pitchFamily="34" charset="-122"/>
              </a:rPr>
              <a:t>适用范围：</a:t>
            </a:r>
            <a:endParaRPr lang="en-US" altLang="zh-CN" sz="2400" b="1" dirty="0">
              <a:latin typeface="微软雅黑 Light" panose="020B0502040204020203" pitchFamily="34" charset="-122"/>
              <a:ea typeface="微软雅黑 Light" panose="020B0502040204020203" pitchFamily="34" charset="-122"/>
            </a:endParaRPr>
          </a:p>
          <a:p>
            <a:pPr algn="just">
              <a:lnSpc>
                <a:spcPct val="150000"/>
              </a:lnSpc>
            </a:pPr>
            <a:r>
              <a:rPr lang="en-US" altLang="zh-CN" sz="2400" dirty="0">
                <a:latin typeface="微软雅黑 Light" panose="020B0502040204020203" pitchFamily="34" charset="-122"/>
                <a:ea typeface="微软雅黑 Light" panose="020B0502040204020203" pitchFamily="34" charset="-122"/>
              </a:rPr>
              <a:t>    0-1</a:t>
            </a:r>
            <a:r>
              <a:rPr lang="zh-CN" altLang="zh-CN" sz="2400" dirty="0">
                <a:latin typeface="微软雅黑 Light" panose="020B0502040204020203" pitchFamily="34" charset="-122"/>
                <a:ea typeface="微软雅黑 Light" panose="020B0502040204020203" pitchFamily="34" charset="-122"/>
              </a:rPr>
              <a:t>标准化适用于需要将数据简单地变换映射到某</a:t>
            </a:r>
            <a:r>
              <a:rPr lang="en-US" altLang="zh-CN" sz="2400" dirty="0">
                <a:latin typeface="微软雅黑 Light" panose="020B0502040204020203" pitchFamily="34" charset="-122"/>
                <a:ea typeface="微软雅黑 Light" panose="020B0502040204020203" pitchFamily="34" charset="-122"/>
              </a:rPr>
              <a:t> </a:t>
            </a:r>
            <a:r>
              <a:rPr lang="zh-CN" altLang="zh-CN" sz="2400" dirty="0">
                <a:latin typeface="微软雅黑 Light" panose="020B0502040204020203" pitchFamily="34" charset="-122"/>
                <a:ea typeface="微软雅黑 Light" panose="020B0502040204020203" pitchFamily="34" charset="-122"/>
              </a:rPr>
              <a:t>一区间中，但其不足之处在于当有新数据加入时，可能会导致数据系列中的最大值或最小值发生变化，此时便需要重新定义最大值、最小值。</a:t>
            </a:r>
            <a:endParaRPr lang="en-US" altLang="zh-CN" sz="2400" dirty="0">
              <a:latin typeface="微软雅黑 Light" panose="020B0502040204020203" pitchFamily="34" charset="-122"/>
              <a:ea typeface="微软雅黑 Light" panose="020B0502040204020203" pitchFamily="34" charset="-122"/>
            </a:endParaRPr>
          </a:p>
          <a:p>
            <a:pPr algn="just">
              <a:lnSpc>
                <a:spcPct val="150000"/>
              </a:lnSpc>
            </a:pPr>
            <a:endParaRPr lang="en-US" altLang="zh-CN" sz="2400" dirty="0">
              <a:latin typeface="微软雅黑 Light" panose="020B0502040204020203" pitchFamily="34" charset="-122"/>
              <a:ea typeface="微软雅黑 Light" panose="020B0502040204020203" pitchFamily="34" charset="-122"/>
            </a:endParaRPr>
          </a:p>
          <a:p>
            <a:pPr marL="285750" indent="-285750" algn="just">
              <a:lnSpc>
                <a:spcPct val="150000"/>
              </a:lnSpc>
              <a:buFont typeface="Wingdings" panose="05000000000000000000" pitchFamily="2" charset="2"/>
              <a:buChar char="Ø"/>
            </a:pPr>
            <a:r>
              <a:rPr lang="zh-CN" altLang="en-US" sz="2400" b="1" dirty="0">
                <a:solidFill>
                  <a:srgbClr val="FF0000"/>
                </a:solidFill>
                <a:latin typeface="+mj-ea"/>
                <a:ea typeface="+mj-ea"/>
              </a:rPr>
              <a:t> 思考题：</a:t>
            </a:r>
            <a:r>
              <a:rPr lang="zh-CN" altLang="en-US" sz="2400" dirty="0">
                <a:latin typeface="微软雅黑 Light" panose="020B0502040204020203" pitchFamily="34" charset="-122"/>
                <a:ea typeface="微软雅黑 Light" panose="020B0502040204020203" pitchFamily="34" charset="-122"/>
              </a:rPr>
              <a:t>如何把某数据集映射到指定的区间</a:t>
            </a:r>
            <a:r>
              <a:rPr lang="en-US" altLang="zh-CN" sz="2400" dirty="0">
                <a:latin typeface="微软雅黑 Light" panose="020B0502040204020203" pitchFamily="34" charset="-122"/>
                <a:ea typeface="微软雅黑 Light" panose="020B0502040204020203" pitchFamily="34" charset="-122"/>
              </a:rPr>
              <a:t>[a, b]</a:t>
            </a:r>
            <a:endParaRPr lang="zh-CN" altLang="zh-CN" sz="2400" dirty="0">
              <a:latin typeface="微软雅黑 Light" panose="020B0502040204020203" pitchFamily="34" charset="-122"/>
              <a:ea typeface="微软雅黑 Light" panose="020B0502040204020203" pitchFamily="34" charset="-122"/>
            </a:endParaRPr>
          </a:p>
        </p:txBody>
      </p:sp>
      <p:sp>
        <p:nvSpPr>
          <p:cNvPr id="3" name="矩形 2"/>
          <p:cNvSpPr/>
          <p:nvPr/>
        </p:nvSpPr>
        <p:spPr>
          <a:xfrm>
            <a:off x="1691680" y="120519"/>
            <a:ext cx="7452320" cy="581057"/>
          </a:xfrm>
          <a:prstGeom prst="rect">
            <a:avLst/>
          </a:prstGeom>
        </p:spPr>
        <p:txBody>
          <a:bodyPr wrap="square">
            <a:spAutoFit/>
          </a:bodyPr>
          <a:lstStyle/>
          <a:p>
            <a:pPr algn="ctr">
              <a:lnSpc>
                <a:spcPct val="150000"/>
              </a:lnSpc>
            </a:pPr>
            <a:r>
              <a:rPr lang="en-US" altLang="zh-CN" sz="2400" dirty="0">
                <a:latin typeface="+mj-ea"/>
                <a:ea typeface="+mj-ea"/>
              </a:rPr>
              <a:t>0-1</a:t>
            </a:r>
            <a:r>
              <a:rPr lang="zh-CN" altLang="en-US" sz="2400" dirty="0">
                <a:latin typeface="+mj-ea"/>
                <a:ea typeface="+mj-ea"/>
              </a:rPr>
              <a:t>标准化（</a:t>
            </a:r>
            <a:r>
              <a:rPr lang="en-US" altLang="zh-CN" sz="2400" dirty="0">
                <a:latin typeface="+mj-ea"/>
                <a:ea typeface="+mj-ea"/>
              </a:rPr>
              <a:t>Min-Max</a:t>
            </a:r>
            <a:r>
              <a:rPr lang="zh-CN" altLang="zh-CN" sz="2400" dirty="0">
                <a:latin typeface="+mj-ea"/>
                <a:ea typeface="+mj-ea"/>
              </a:rPr>
              <a:t>标准化</a:t>
            </a:r>
            <a:r>
              <a:rPr lang="zh-CN" altLang="en-US" sz="2400" dirty="0">
                <a:latin typeface="+mj-ea"/>
                <a:ea typeface="+mj-ea"/>
              </a:rPr>
              <a:t>）</a:t>
            </a:r>
            <a:endParaRPr lang="zh-CN" altLang="en-US" sz="2400" dirty="0">
              <a:latin typeface="+mj-ea"/>
              <a:ea typeface="+mj-ea"/>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46118" y="843558"/>
            <a:ext cx="7323686" cy="961289"/>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Z-Score</a:t>
            </a:r>
            <a:r>
              <a:rPr lang="zh-CN" altLang="en-US" sz="2000" dirty="0">
                <a:latin typeface="微软雅黑" panose="020B0503020204020204" pitchFamily="34" charset="-122"/>
                <a:ea typeface="微软雅黑" panose="020B0503020204020204" pitchFamily="34" charset="-122"/>
              </a:rPr>
              <a:t>标准化是最常用的标准化方法，使得处理后的数据具有固定均值和标准差</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TextBox 5"/>
              <p:cNvSpPr txBox="1"/>
              <p:nvPr/>
            </p:nvSpPr>
            <p:spPr>
              <a:xfrm>
                <a:off x="1807561" y="1851670"/>
                <a:ext cx="7200800" cy="96372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14:m>
                  <m:oMath xmlns:m="http://schemas.openxmlformats.org/officeDocument/2006/math">
                    <m:r>
                      <a:rPr lang="zh-CN" altLang="en-US" sz="2000">
                        <a:latin typeface="Cambria Math" panose="02040503050406030204" pitchFamily="18" charset="0"/>
                        <a:ea typeface="微软雅黑" panose="020B0503020204020204" pitchFamily="34" charset="-122"/>
                      </a:rPr>
                      <m:t>假设原取值集合为</m:t>
                    </m:r>
                    <m:r>
                      <a:rPr lang="en-US" altLang="zh-CN" sz="2000">
                        <a:latin typeface="Cambria Math" panose="02040503050406030204" pitchFamily="18" charset="0"/>
                        <a:ea typeface="微软雅黑" panose="020B0503020204020204" pitchFamily="34" charset="-122"/>
                      </a:rPr>
                      <m:t> </m:t>
                    </m:r>
                    <m:d>
                      <m:dPr>
                        <m:begChr m:val="{"/>
                        <m:endChr m:val="}"/>
                        <m:ctrlPr>
                          <a:rPr lang="en-US" altLang="zh-CN" sz="2000" i="1">
                            <a:latin typeface="Cambria Math" panose="02040503050406030204" pitchFamily="18" charset="0"/>
                            <a:ea typeface="微软雅黑" panose="020B0503020204020204" pitchFamily="34" charset="-122"/>
                          </a:rPr>
                        </m:ctrlPr>
                      </m:dPr>
                      <m:e>
                        <m:sSub>
                          <m:sSubPr>
                            <m:ctrlPr>
                              <a:rPr lang="en-US" altLang="zh-CN" sz="2000" i="1">
                                <a:latin typeface="Cambria Math" panose="02040503050406030204" pitchFamily="18" charset="0"/>
                                <a:ea typeface="微软雅黑" panose="020B0503020204020204" pitchFamily="34" charset="-122"/>
                              </a:rPr>
                            </m:ctrlPr>
                          </m:sSubPr>
                          <m:e>
                            <m:r>
                              <a:rPr lang="en-US" altLang="zh-CN" sz="2000">
                                <a:latin typeface="Cambria Math" panose="02040503050406030204" pitchFamily="18" charset="0"/>
                                <a:ea typeface="微软雅黑" panose="020B0503020204020204" pitchFamily="34" charset="-122"/>
                              </a:rPr>
                              <m:t>𝑓</m:t>
                            </m:r>
                          </m:e>
                          <m:sub>
                            <m:r>
                              <a:rPr lang="en-US" altLang="zh-CN" sz="2000">
                                <a:latin typeface="Cambria Math" panose="02040503050406030204" pitchFamily="18" charset="0"/>
                                <a:ea typeface="微软雅黑" panose="020B0503020204020204" pitchFamily="34" charset="-122"/>
                              </a:rPr>
                              <m:t>1</m:t>
                            </m:r>
                          </m:sub>
                        </m:sSub>
                        <m:r>
                          <a:rPr lang="en-US" altLang="zh-CN" sz="2000">
                            <a:latin typeface="Cambria Math" panose="02040503050406030204" pitchFamily="18" charset="0"/>
                            <a:ea typeface="微软雅黑" panose="020B0503020204020204" pitchFamily="34" charset="-122"/>
                          </a:rPr>
                          <m:t>, </m:t>
                        </m:r>
                        <m:sSub>
                          <m:sSubPr>
                            <m:ctrlPr>
                              <a:rPr lang="en-US" altLang="zh-CN" sz="2000" i="1">
                                <a:latin typeface="Cambria Math" panose="02040503050406030204" pitchFamily="18" charset="0"/>
                                <a:ea typeface="微软雅黑" panose="020B0503020204020204" pitchFamily="34" charset="-122"/>
                              </a:rPr>
                            </m:ctrlPr>
                          </m:sSubPr>
                          <m:e>
                            <m:r>
                              <a:rPr lang="en-US" altLang="zh-CN" sz="2000">
                                <a:latin typeface="Cambria Math" panose="02040503050406030204" pitchFamily="18" charset="0"/>
                                <a:ea typeface="微软雅黑" panose="020B0503020204020204" pitchFamily="34" charset="-122"/>
                              </a:rPr>
                              <m:t>𝑓</m:t>
                            </m:r>
                          </m:e>
                          <m:sub>
                            <m:r>
                              <a:rPr lang="en-US" altLang="zh-CN" sz="2000">
                                <a:latin typeface="Cambria Math" panose="02040503050406030204" pitchFamily="18" charset="0"/>
                                <a:ea typeface="微软雅黑" panose="020B0503020204020204" pitchFamily="34" charset="-122"/>
                              </a:rPr>
                              <m:t>2</m:t>
                            </m:r>
                          </m:sub>
                        </m:sSub>
                        <m:r>
                          <a:rPr lang="en-US" altLang="zh-CN" sz="2000">
                            <a:latin typeface="Cambria Math" panose="02040503050406030204" pitchFamily="18" charset="0"/>
                            <a:ea typeface="微软雅黑" panose="020B0503020204020204" pitchFamily="34" charset="-122"/>
                          </a:rPr>
                          <m:t>,⋯</m:t>
                        </m:r>
                        <m:sSub>
                          <m:sSubPr>
                            <m:ctrlPr>
                              <a:rPr lang="en-US" altLang="zh-CN" sz="2000" i="1">
                                <a:latin typeface="Cambria Math" panose="02040503050406030204" pitchFamily="18" charset="0"/>
                                <a:ea typeface="微软雅黑" panose="020B0503020204020204" pitchFamily="34" charset="-122"/>
                              </a:rPr>
                            </m:ctrlPr>
                          </m:sSubPr>
                          <m:e>
                            <m:r>
                              <a:rPr lang="en-US" altLang="zh-CN" sz="2000">
                                <a:latin typeface="Cambria Math" panose="02040503050406030204" pitchFamily="18" charset="0"/>
                                <a:ea typeface="微软雅黑" panose="020B0503020204020204" pitchFamily="34" charset="-122"/>
                              </a:rPr>
                              <m:t>𝑓</m:t>
                            </m:r>
                          </m:e>
                          <m:sub>
                            <m:r>
                              <a:rPr lang="en-US" altLang="zh-CN" sz="2000">
                                <a:latin typeface="Cambria Math" panose="02040503050406030204" pitchFamily="18" charset="0"/>
                                <a:ea typeface="微软雅黑" panose="020B0503020204020204" pitchFamily="34" charset="-122"/>
                              </a:rPr>
                              <m:t>𝑛</m:t>
                            </m:r>
                          </m:sub>
                        </m:sSub>
                      </m:e>
                    </m:d>
                    <m:r>
                      <a:rPr lang="zh-CN" altLang="en-US" sz="2000">
                        <a:latin typeface="Cambria Math" panose="02040503050406030204" pitchFamily="18" charset="0"/>
                        <a:ea typeface="微软雅黑" panose="020B0503020204020204" pitchFamily="34" charset="-122"/>
                      </a:rPr>
                      <m:t>，则</m:t>
                    </m:r>
                    <m:r>
                      <a:rPr lang="en-US" altLang="zh-CN" sz="2000">
                        <a:latin typeface="Cambria Math" panose="02040503050406030204" pitchFamily="18" charset="0"/>
                        <a:ea typeface="微软雅黑" panose="020B0503020204020204" pitchFamily="34" charset="-122"/>
                      </a:rPr>
                      <m:t> </m:t>
                    </m:r>
                    <m:sSub>
                      <m:sSubPr>
                        <m:ctrlPr>
                          <a:rPr lang="en-US" altLang="zh-CN" sz="2000" i="1">
                            <a:latin typeface="Cambria Math" panose="02040503050406030204" pitchFamily="18" charset="0"/>
                            <a:ea typeface="微软雅黑" panose="020B0503020204020204" pitchFamily="34" charset="-122"/>
                          </a:rPr>
                        </m:ctrlPr>
                      </m:sSubPr>
                      <m:e>
                        <m:r>
                          <a:rPr lang="en-US" altLang="zh-CN" sz="2000">
                            <a:latin typeface="Cambria Math" panose="02040503050406030204" pitchFamily="18" charset="0"/>
                            <a:ea typeface="微软雅黑" panose="020B0503020204020204" pitchFamily="34" charset="-122"/>
                          </a:rPr>
                          <m:t>𝑓</m:t>
                        </m:r>
                      </m:e>
                      <m:sub>
                        <m:r>
                          <a:rPr lang="en-US" altLang="zh-CN" sz="2000">
                            <a:latin typeface="Cambria Math" panose="02040503050406030204" pitchFamily="18" charset="0"/>
                            <a:ea typeface="微软雅黑" panose="020B0503020204020204" pitchFamily="34" charset="-122"/>
                          </a:rPr>
                          <m:t>𝑖</m:t>
                        </m:r>
                      </m:sub>
                    </m:sSub>
                    <m:r>
                      <a:rPr lang="en-US" altLang="zh-CN" sz="2000">
                        <a:latin typeface="Cambria Math" panose="02040503050406030204" pitchFamily="18" charset="0"/>
                        <a:ea typeface="微软雅黑" panose="020B0503020204020204" pitchFamily="34" charset="-122"/>
                      </a:rPr>
                      <m:t>  </m:t>
                    </m:r>
                    <m:r>
                      <a:rPr lang="zh-CN" altLang="en-US" sz="2000">
                        <a:latin typeface="Cambria Math" panose="02040503050406030204" pitchFamily="18" charset="0"/>
                        <a:ea typeface="微软雅黑" panose="020B0503020204020204" pitchFamily="34" charset="-122"/>
                      </a:rPr>
                      <m:t>经过</m:t>
                    </m:r>
                    <m:r>
                      <a:rPr lang="en-US" altLang="zh-CN" sz="2000">
                        <a:latin typeface="Cambria Math" panose="02040503050406030204" pitchFamily="18" charset="0"/>
                        <a:ea typeface="微软雅黑" panose="020B0503020204020204" pitchFamily="34" charset="-122"/>
                      </a:rPr>
                      <m:t> </m:t>
                    </m:r>
                    <m:r>
                      <a:rPr lang="en-US" altLang="zh-CN" sz="2000">
                        <a:latin typeface="Cambria Math" panose="02040503050406030204" pitchFamily="18" charset="0"/>
                        <a:ea typeface="微软雅黑" panose="020B0503020204020204" pitchFamily="34" charset="-122"/>
                      </a:rPr>
                      <m:t>𝑍</m:t>
                    </m:r>
                    <m:r>
                      <a:rPr lang="en-US" altLang="zh-CN" sz="2000">
                        <a:latin typeface="Cambria Math" panose="02040503050406030204" pitchFamily="18" charset="0"/>
                        <a:ea typeface="微软雅黑" panose="020B0503020204020204" pitchFamily="34" charset="-122"/>
                      </a:rPr>
                      <m:t>−</m:t>
                    </m:r>
                    <m:r>
                      <a:rPr lang="en-US" altLang="zh-CN" sz="2000">
                        <a:latin typeface="Cambria Math" panose="02040503050406030204" pitchFamily="18" charset="0"/>
                        <a:ea typeface="微软雅黑" panose="020B0503020204020204" pitchFamily="34" charset="-122"/>
                      </a:rPr>
                      <m:t>𝑆𝑐𝑜𝑟𝑒</m:t>
                    </m:r>
                  </m:oMath>
                </a14:m>
                <a:r>
                  <a:rPr lang="zh-CN" altLang="en-US" sz="2000" dirty="0">
                    <a:latin typeface="微软雅黑" panose="020B0503020204020204" pitchFamily="34" charset="-122"/>
                    <a:ea typeface="微软雅黑" panose="020B0503020204020204" pitchFamily="34" charset="-122"/>
                  </a:rPr>
                  <a:t> 标准化后：</a:t>
                </a:r>
                <a:endParaRPr lang="zh-CN" altLang="en-US" sz="2000" dirty="0">
                  <a:latin typeface="微软雅黑" panose="020B0503020204020204" pitchFamily="34" charset="-122"/>
                  <a:ea typeface="微软雅黑" panose="020B0503020204020204" pitchFamily="34" charset="-122"/>
                </a:endParaRPr>
              </a:p>
            </p:txBody>
          </p:sp>
        </mc:Choice>
        <mc:Fallback>
          <p:sp>
            <p:nvSpPr>
              <p:cNvPr id="6" name="TextBox 5"/>
              <p:cNvSpPr txBox="1">
                <a:spLocks noRot="1" noChangeAspect="1" noMove="1" noResize="1" noEditPoints="1" noAdjustHandles="1" noChangeArrowheads="1" noChangeShapeType="1" noTextEdit="1"/>
              </p:cNvSpPr>
              <p:nvPr/>
            </p:nvSpPr>
            <p:spPr>
              <a:xfrm>
                <a:off x="1807561" y="1851670"/>
                <a:ext cx="7200800" cy="963725"/>
              </a:xfrm>
              <a:prstGeom prst="rect">
                <a:avLst/>
              </a:prstGeom>
              <a:blipFill rotWithShape="1">
                <a:blip r:embed="rId1"/>
                <a:stretch>
                  <a:fillRect l="-5" t="-1" r="3" b="-170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3563888" y="2884011"/>
                <a:ext cx="1872207" cy="806439"/>
              </a:xfrm>
              <a:prstGeom prst="rect">
                <a:avLst/>
              </a:prstGeom>
              <a:noFill/>
            </p:spPr>
            <p:txBody>
              <a:bodyPr wrap="square" rtlCol="0">
                <a:spAutoFit/>
              </a:bodyPr>
              <a:lstStyle/>
              <a:p>
                <a14:m>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a:rPr>
                          <m:t>𝑓</m:t>
                        </m:r>
                      </m:e>
                      <m:sub>
                        <m:r>
                          <a:rPr lang="en-US" altLang="zh-CN" sz="3200" b="0" i="1" smtClean="0">
                            <a:latin typeface="Cambria Math" panose="02040503050406030204"/>
                          </a:rPr>
                          <m:t>𝑖</m:t>
                        </m:r>
                      </m:sub>
                    </m:sSub>
                  </m:oMath>
                </a14:m>
                <a:r>
                  <a:rPr lang="en-US" altLang="zh-CN" sz="3200" dirty="0"/>
                  <a:t>’=  </a:t>
                </a:r>
                <a14:m>
                  <m:oMath xmlns:m="http://schemas.openxmlformats.org/officeDocument/2006/math">
                    <m:f>
                      <m:fPr>
                        <m:ctrlPr>
                          <a:rPr lang="en-US" altLang="zh-CN" sz="3200" i="1">
                            <a:latin typeface="Cambria Math" panose="02040503050406030204" pitchFamily="18" charset="0"/>
                          </a:rPr>
                        </m:ctrlPr>
                      </m:fPr>
                      <m:num>
                        <m:sSub>
                          <m:sSubPr>
                            <m:ctrlPr>
                              <a:rPr lang="en-US" altLang="zh-CN" sz="3200" i="1" smtClean="0">
                                <a:latin typeface="Cambria Math" panose="02040503050406030204" pitchFamily="18" charset="0"/>
                              </a:rPr>
                            </m:ctrlPr>
                          </m:sSubPr>
                          <m:e>
                            <m:r>
                              <a:rPr lang="en-US" altLang="zh-CN" sz="3200" b="0" i="1" smtClean="0">
                                <a:latin typeface="Cambria Math" panose="02040503050406030204"/>
                              </a:rPr>
                              <m:t>𝑓</m:t>
                            </m:r>
                          </m:e>
                          <m:sub>
                            <m:r>
                              <a:rPr lang="en-US" altLang="zh-CN" sz="3200" b="0" i="1" smtClean="0">
                                <a:latin typeface="Cambria Math" panose="02040503050406030204"/>
                              </a:rPr>
                              <m:t>𝑖</m:t>
                            </m:r>
                          </m:sub>
                        </m:sSub>
                        <m:r>
                          <a:rPr lang="en-US" altLang="zh-CN" sz="3200" b="0" i="1" smtClean="0">
                            <a:latin typeface="Cambria Math" panose="02040503050406030204"/>
                          </a:rPr>
                          <m:t>−</m:t>
                        </m:r>
                        <m:r>
                          <a:rPr lang="zh-CN" altLang="en-US" sz="3200" b="0" i="1" smtClean="0">
                            <a:latin typeface="Cambria Math" panose="02040503050406030204"/>
                          </a:rPr>
                          <m:t>𝜇</m:t>
                        </m:r>
                      </m:num>
                      <m:den>
                        <m:r>
                          <a:rPr lang="zh-CN" altLang="en-US" sz="3200" i="1" smtClean="0">
                            <a:latin typeface="Cambria Math" panose="02040503050406030204"/>
                          </a:rPr>
                          <m:t>𝜎</m:t>
                        </m:r>
                      </m:den>
                    </m:f>
                  </m:oMath>
                </a14:m>
                <a:endParaRPr lang="zh-CN" altLang="en-US" sz="3200" dirty="0"/>
              </a:p>
            </p:txBody>
          </p:sp>
        </mc:Choice>
        <mc:Fallback>
          <p:sp>
            <p:nvSpPr>
              <p:cNvPr id="9" name="TextBox 8"/>
              <p:cNvSpPr txBox="1">
                <a:spLocks noRot="1" noChangeAspect="1" noMove="1" noResize="1" noEditPoints="1" noAdjustHandles="1" noChangeArrowheads="1" noChangeShapeType="1" noTextEdit="1"/>
              </p:cNvSpPr>
              <p:nvPr/>
            </p:nvSpPr>
            <p:spPr>
              <a:xfrm>
                <a:off x="3563888" y="2884011"/>
                <a:ext cx="1872207" cy="806439"/>
              </a:xfrm>
              <a:prstGeom prst="rect">
                <a:avLst/>
              </a:prstGeom>
              <a:blipFill rotWithShape="1">
                <a:blip r:embed="rId2"/>
                <a:stretch>
                  <a:fillRect l="-14" t="-59" r="26" b="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2369727" y="4038998"/>
                <a:ext cx="2876713" cy="659476"/>
              </a:xfrm>
              <a:prstGeom prst="rect">
                <a:avLst/>
              </a:prstGeom>
              <a:noFill/>
            </p:spPr>
            <p:txBody>
              <a:bodyPr wrap="square" rtlCol="0">
                <a:spAutoFit/>
              </a:bodyPr>
              <a:lstStyle/>
              <a:p>
                <a:r>
                  <a:rPr lang="zh-CN" altLang="en-US" sz="2600" dirty="0"/>
                  <a:t>其中 </a:t>
                </a:r>
                <a14:m>
                  <m:oMath xmlns:m="http://schemas.openxmlformats.org/officeDocument/2006/math">
                    <m:r>
                      <a:rPr lang="zh-CN" altLang="en-US" sz="2600" i="1" smtClean="0">
                        <a:latin typeface="Cambria Math" panose="02040503050406030204"/>
                      </a:rPr>
                      <m:t>𝜇</m:t>
                    </m:r>
                    <m:r>
                      <a:rPr lang="en-US" altLang="zh-CN" sz="2600" b="0" i="1" smtClean="0">
                        <a:latin typeface="Cambria Math" panose="02040503050406030204"/>
                      </a:rPr>
                      <m:t>= </m:t>
                    </m:r>
                    <m:f>
                      <m:fPr>
                        <m:ctrlPr>
                          <a:rPr lang="en-US" altLang="zh-CN" sz="2600" b="0" i="1" smtClean="0">
                            <a:latin typeface="Cambria Math" panose="02040503050406030204" pitchFamily="18" charset="0"/>
                          </a:rPr>
                        </m:ctrlPr>
                      </m:fPr>
                      <m:num>
                        <m:r>
                          <a:rPr lang="en-US" altLang="zh-CN" sz="2600" b="0" i="1" smtClean="0">
                            <a:latin typeface="Cambria Math" panose="02040503050406030204"/>
                          </a:rPr>
                          <m:t>1</m:t>
                        </m:r>
                      </m:num>
                      <m:den>
                        <m:r>
                          <a:rPr lang="en-US" altLang="zh-CN" sz="2600" b="0" i="1" smtClean="0">
                            <a:latin typeface="Cambria Math" panose="02040503050406030204"/>
                          </a:rPr>
                          <m:t>𝑛</m:t>
                        </m:r>
                      </m:den>
                    </m:f>
                    <m:nary>
                      <m:naryPr>
                        <m:chr m:val="∑"/>
                        <m:ctrlPr>
                          <a:rPr lang="en-US" altLang="zh-CN" sz="2600" b="0" i="1" smtClean="0">
                            <a:latin typeface="Cambria Math" panose="02040503050406030204" pitchFamily="18" charset="0"/>
                          </a:rPr>
                        </m:ctrlPr>
                      </m:naryPr>
                      <m:sub>
                        <m:r>
                          <m:rPr>
                            <m:brk m:alnAt="23"/>
                          </m:rPr>
                          <a:rPr lang="en-US" altLang="zh-CN" sz="2600" b="0" i="1" smtClean="0">
                            <a:latin typeface="Cambria Math" panose="02040503050406030204"/>
                          </a:rPr>
                          <m:t>𝑖</m:t>
                        </m:r>
                        <m:r>
                          <a:rPr lang="en-US" altLang="zh-CN" sz="2600" b="0" i="1" smtClean="0">
                            <a:latin typeface="Cambria Math" panose="02040503050406030204"/>
                          </a:rPr>
                          <m:t>=</m:t>
                        </m:r>
                        <m:r>
                          <a:rPr lang="en-US" altLang="zh-CN" sz="2600" b="0" i="1" smtClean="0">
                            <a:latin typeface="Cambria Math" panose="02040503050406030204"/>
                          </a:rPr>
                          <m:t>1</m:t>
                        </m:r>
                      </m:sub>
                      <m:sup>
                        <m:r>
                          <a:rPr lang="en-US" altLang="zh-CN" sz="2600" b="0" i="1" smtClean="0">
                            <a:latin typeface="Cambria Math" panose="02040503050406030204"/>
                          </a:rPr>
                          <m:t>𝑛</m:t>
                        </m:r>
                      </m:sup>
                      <m:e>
                        <m:sSub>
                          <m:sSubPr>
                            <m:ctrlPr>
                              <a:rPr lang="en-US" altLang="zh-CN" sz="2600" b="0" i="1" smtClean="0">
                                <a:latin typeface="Cambria Math" panose="02040503050406030204" pitchFamily="18" charset="0"/>
                              </a:rPr>
                            </m:ctrlPr>
                          </m:sSubPr>
                          <m:e>
                            <m:r>
                              <a:rPr lang="en-US" altLang="zh-CN" sz="2600" b="0" i="1" smtClean="0">
                                <a:latin typeface="Cambria Math" panose="02040503050406030204"/>
                              </a:rPr>
                              <m:t>𝑓</m:t>
                            </m:r>
                          </m:e>
                          <m:sub>
                            <m:r>
                              <a:rPr lang="en-US" altLang="zh-CN" sz="2600" b="0" i="1" smtClean="0">
                                <a:latin typeface="Cambria Math" panose="02040503050406030204"/>
                              </a:rPr>
                              <m:t>𝑖</m:t>
                            </m:r>
                          </m:sub>
                        </m:sSub>
                      </m:e>
                    </m:nary>
                  </m:oMath>
                </a14:m>
                <a:r>
                  <a:rPr lang="en-US" altLang="zh-CN" sz="2600" dirty="0"/>
                  <a:t>,   </a:t>
                </a:r>
                <a:endParaRPr lang="zh-CN" altLang="en-US" sz="2600" dirty="0"/>
              </a:p>
            </p:txBody>
          </p:sp>
        </mc:Choice>
        <mc:Fallback>
          <p:sp>
            <p:nvSpPr>
              <p:cNvPr id="10" name="TextBox 9"/>
              <p:cNvSpPr txBox="1">
                <a:spLocks noRot="1" noChangeAspect="1" noMove="1" noResize="1" noEditPoints="1" noAdjustHandles="1" noChangeArrowheads="1" noChangeShapeType="1" noTextEdit="1"/>
              </p:cNvSpPr>
              <p:nvPr/>
            </p:nvSpPr>
            <p:spPr>
              <a:xfrm>
                <a:off x="2369727" y="4038998"/>
                <a:ext cx="2876713" cy="659476"/>
              </a:xfrm>
              <a:prstGeom prst="rect">
                <a:avLst/>
              </a:prstGeom>
              <a:blipFill rotWithShape="1">
                <a:blip r:embed="rId3"/>
                <a:stretch>
                  <a:fillRect l="-19" t="-60" r="2" b="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5335917" y="3867894"/>
                <a:ext cx="2764475" cy="100168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a:rPr>
                        <m:t>𝜎</m:t>
                      </m:r>
                      <m:r>
                        <a:rPr lang="en-US" altLang="zh-CN" sz="2000" b="0" i="1" smtClean="0">
                          <a:latin typeface="Cambria Math" panose="02040503050406030204"/>
                        </a:rPr>
                        <m:t>=</m:t>
                      </m:r>
                      <m:rad>
                        <m:radPr>
                          <m:degHide m:val="on"/>
                          <m:ctrlPr>
                            <a:rPr lang="en-US" altLang="zh-CN" sz="2000" b="0" i="1" smtClean="0">
                              <a:latin typeface="Cambria Math" panose="02040503050406030204" pitchFamily="18" charset="0"/>
                            </a:rPr>
                          </m:ctrlPr>
                        </m:radPr>
                        <m:deg/>
                        <m:e>
                          <m:f>
                            <m:fPr>
                              <m:ctrlPr>
                                <a:rPr lang="en-US" altLang="zh-CN" sz="2000" b="0" i="1" smtClean="0">
                                  <a:latin typeface="Cambria Math" panose="02040503050406030204" pitchFamily="18" charset="0"/>
                                </a:rPr>
                              </m:ctrlPr>
                            </m:fPr>
                            <m:num>
                              <m:r>
                                <a:rPr lang="en-US" altLang="zh-CN" sz="2000" b="0" i="1" smtClean="0">
                                  <a:latin typeface="Cambria Math" panose="02040503050406030204"/>
                                </a:rPr>
                                <m:t>1</m:t>
                              </m:r>
                            </m:num>
                            <m:den>
                              <m:r>
                                <a:rPr lang="en-US" altLang="zh-CN" sz="2000" b="0" i="1" smtClean="0">
                                  <a:latin typeface="Cambria Math" panose="02040503050406030204"/>
                                </a:rPr>
                                <m:t>𝑛</m:t>
                              </m:r>
                            </m:den>
                          </m:f>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a:rPr>
                                <m:t>𝑖</m:t>
                              </m:r>
                              <m:r>
                                <a:rPr lang="en-US" altLang="zh-CN" sz="2000" b="0" i="1" smtClean="0">
                                  <a:latin typeface="Cambria Math" panose="02040503050406030204"/>
                                </a:rPr>
                                <m:t>=</m:t>
                              </m:r>
                              <m:r>
                                <a:rPr lang="en-US" altLang="zh-CN" sz="2000" b="0" i="1" smtClean="0">
                                  <a:latin typeface="Cambria Math" panose="02040503050406030204"/>
                                </a:rPr>
                                <m:t>1</m:t>
                              </m:r>
                            </m:sub>
                            <m:sup>
                              <m:r>
                                <a:rPr lang="en-US" altLang="zh-CN" sz="2000" b="0" i="1" smtClean="0">
                                  <a:latin typeface="Cambria Math" panose="02040503050406030204"/>
                                </a:rPr>
                                <m:t>𝑛</m:t>
                              </m:r>
                            </m:sup>
                            <m:e>
                              <m:r>
                                <a:rPr lang="en-US" altLang="zh-CN" sz="2000" b="0" i="1" smtClean="0">
                                  <a:latin typeface="Cambria Math" panose="02040503050406030204"/>
                                </a:rPr>
                                <m:t>(</m:t>
                              </m:r>
                              <m:sSup>
                                <m:sSupPr>
                                  <m:ctrlPr>
                                    <a:rPr lang="en-US" altLang="zh-CN" sz="2000" b="0" i="1" smtClean="0">
                                      <a:latin typeface="Cambria Math" panose="02040503050406030204" pitchFamily="18" charset="0"/>
                                    </a:rPr>
                                  </m:ctrlPr>
                                </m:sSupPr>
                                <m:e>
                                  <m:sSub>
                                    <m:sSubPr>
                                      <m:ctrlPr>
                                        <a:rPr lang="en-US" altLang="zh-CN" sz="2000" i="1">
                                          <a:latin typeface="Cambria Math" panose="02040503050406030204" pitchFamily="18" charset="0"/>
                                        </a:rPr>
                                      </m:ctrlPr>
                                    </m:sSubPr>
                                    <m:e>
                                      <m:r>
                                        <a:rPr lang="en-US" altLang="zh-CN" sz="2000" i="1">
                                          <a:latin typeface="Cambria Math" panose="02040503050406030204"/>
                                        </a:rPr>
                                        <m:t>𝑓</m:t>
                                      </m:r>
                                    </m:e>
                                    <m:sub>
                                      <m:r>
                                        <a:rPr lang="en-US" altLang="zh-CN" sz="2000" i="1">
                                          <a:latin typeface="Cambria Math" panose="02040503050406030204"/>
                                        </a:rPr>
                                        <m:t>𝑖</m:t>
                                      </m:r>
                                    </m:sub>
                                  </m:sSub>
                                  <m:r>
                                    <a:rPr lang="en-US" altLang="zh-CN" sz="2000" i="1">
                                      <a:latin typeface="Cambria Math" panose="02040503050406030204"/>
                                    </a:rPr>
                                    <m:t>−</m:t>
                                  </m:r>
                                  <m:r>
                                    <a:rPr lang="zh-CN" altLang="en-US" sz="2000" i="1">
                                      <a:latin typeface="Cambria Math" panose="02040503050406030204"/>
                                    </a:rPr>
                                    <m:t>𝜇</m:t>
                                  </m:r>
                                  <m:r>
                                    <a:rPr lang="en-US" altLang="zh-CN" sz="2000" i="1">
                                      <a:latin typeface="Cambria Math" panose="02040503050406030204"/>
                                    </a:rPr>
                                    <m:t>)</m:t>
                                  </m:r>
                                </m:e>
                                <m:sup>
                                  <m:r>
                                    <a:rPr lang="en-US" altLang="zh-CN" sz="2000" b="0" i="1" smtClean="0">
                                      <a:latin typeface="Cambria Math" panose="02040503050406030204"/>
                                    </a:rPr>
                                    <m:t>2</m:t>
                                  </m:r>
                                </m:sup>
                              </m:sSup>
                            </m:e>
                          </m:nary>
                        </m:e>
                      </m:rad>
                    </m:oMath>
                  </m:oMathPara>
                </a14:m>
                <a:endParaRPr lang="zh-CN" altLang="en-US" sz="2000" dirty="0"/>
              </a:p>
            </p:txBody>
          </p:sp>
        </mc:Choice>
        <mc:Fallback>
          <p:sp>
            <p:nvSpPr>
              <p:cNvPr id="11" name="TextBox 10"/>
              <p:cNvSpPr txBox="1">
                <a:spLocks noRot="1" noChangeAspect="1" noMove="1" noResize="1" noEditPoints="1" noAdjustHandles="1" noChangeArrowheads="1" noChangeShapeType="1" noTextEdit="1"/>
              </p:cNvSpPr>
              <p:nvPr/>
            </p:nvSpPr>
            <p:spPr>
              <a:xfrm>
                <a:off x="5335917" y="3867894"/>
                <a:ext cx="2764475" cy="1001684"/>
              </a:xfrm>
              <a:prstGeom prst="rect">
                <a:avLst/>
              </a:prstGeom>
              <a:blipFill rotWithShape="1">
                <a:blip r:embed="rId4"/>
                <a:stretch>
                  <a:fillRect t="-11" r="12" b="40"/>
                </a:stretch>
              </a:blipFill>
            </p:spPr>
            <p:txBody>
              <a:bodyPr/>
              <a:lstStyle/>
              <a:p>
                <a:r>
                  <a:rPr lang="zh-CN" altLang="en-US">
                    <a:noFill/>
                  </a:rPr>
                  <a:t> </a:t>
                </a:r>
              </a:p>
            </p:txBody>
          </p:sp>
        </mc:Fallback>
      </mc:AlternateContent>
      <p:sp>
        <p:nvSpPr>
          <p:cNvPr id="12" name="矩形 11"/>
          <p:cNvSpPr/>
          <p:nvPr/>
        </p:nvSpPr>
        <p:spPr>
          <a:xfrm>
            <a:off x="1691680" y="115322"/>
            <a:ext cx="7452320" cy="461665"/>
          </a:xfrm>
          <a:prstGeom prst="rect">
            <a:avLst/>
          </a:prstGeom>
        </p:spPr>
        <p:txBody>
          <a:bodyPr wrap="square">
            <a:spAutoFit/>
          </a:bodyPr>
          <a:lstStyle/>
          <a:p>
            <a:pPr algn="ctr"/>
            <a:r>
              <a:rPr lang="en-US" altLang="zh-CN" sz="2400" dirty="0">
                <a:latin typeface="+mj-ea"/>
                <a:ea typeface="+mj-ea"/>
              </a:rPr>
              <a:t>Z-Score  </a:t>
            </a:r>
            <a:r>
              <a:rPr lang="zh-CN" altLang="zh-CN" sz="2400" dirty="0">
                <a:latin typeface="+mj-ea"/>
                <a:ea typeface="+mj-ea"/>
              </a:rPr>
              <a:t>标准化</a:t>
            </a:r>
            <a:endParaRPr lang="zh-CN" altLang="en-US" sz="24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91680" y="771550"/>
            <a:ext cx="7331510" cy="1884618"/>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zh-CN" altLang="zh-CN" sz="2000" dirty="0">
                <a:latin typeface="微软雅黑" panose="020B0503020204020204" pitchFamily="34" charset="-122"/>
                <a:ea typeface="微软雅黑" panose="020B0503020204020204" pitchFamily="34" charset="-122"/>
              </a:rPr>
              <a:t>经过</a:t>
            </a:r>
            <a:r>
              <a:rPr lang="en-US" altLang="zh-CN" sz="2000" dirty="0">
                <a:latin typeface="微软雅黑" panose="020B0503020204020204" pitchFamily="34" charset="-122"/>
                <a:ea typeface="微软雅黑" panose="020B0503020204020204" pitchFamily="34" charset="-122"/>
              </a:rPr>
              <a:t>Z-Score</a:t>
            </a:r>
            <a:r>
              <a:rPr lang="zh-CN" altLang="zh-CN" sz="2000" dirty="0">
                <a:latin typeface="微软雅黑" panose="020B0503020204020204" pitchFamily="34" charset="-122"/>
                <a:ea typeface="微软雅黑" panose="020B0503020204020204" pitchFamily="34" charset="-122"/>
              </a:rPr>
              <a:t>标准化后的数据，能够直观</a:t>
            </a:r>
            <a:r>
              <a:rPr lang="zh-CN" altLang="en-US" sz="2000" dirty="0">
                <a:latin typeface="微软雅黑" panose="020B0503020204020204" pitchFamily="34" charset="-122"/>
                <a:ea typeface="微软雅黑" panose="020B0503020204020204" pitchFamily="34" charset="-122"/>
              </a:rPr>
              <a:t>反映</a:t>
            </a:r>
            <a:r>
              <a:rPr lang="zh-CN" altLang="zh-CN" sz="2000" dirty="0">
                <a:latin typeface="微软雅黑" panose="020B0503020204020204" pitchFamily="34" charset="-122"/>
                <a:ea typeface="微软雅黑" panose="020B0503020204020204" pitchFamily="34" charset="-122"/>
              </a:rPr>
              <a:t>每个数据点距离平均值点的标准差距离，从而理解整体数据的分布情况。均值将落在</a:t>
            </a:r>
            <a:r>
              <a:rPr lang="en-US" altLang="zh-CN" sz="2000" dirty="0">
                <a:latin typeface="微软雅黑" panose="020B0503020204020204" pitchFamily="34" charset="-122"/>
                <a:ea typeface="微软雅黑" panose="020B0503020204020204" pitchFamily="34" charset="-122"/>
              </a:rPr>
              <a:t>0</a:t>
            </a:r>
            <a:r>
              <a:rPr lang="zh-CN" altLang="zh-CN" sz="2000" dirty="0">
                <a:latin typeface="微软雅黑" panose="020B0503020204020204" pitchFamily="34" charset="-122"/>
                <a:ea typeface="微软雅黑" panose="020B0503020204020204" pitchFamily="34" charset="-122"/>
              </a:rPr>
              <a:t>附近，而每一个数据点离零点的距离可解释为其远离均值的标准差距离。</a:t>
            </a:r>
            <a:endParaRPr lang="zh-CN" altLang="en-US" sz="2000" dirty="0">
              <a:latin typeface="微软雅黑" panose="020B0503020204020204" pitchFamily="34" charset="-122"/>
              <a:ea typeface="微软雅黑" panose="020B0503020204020204" pitchFamily="34" charset="-122"/>
            </a:endParaRPr>
          </a:p>
        </p:txBody>
      </p:sp>
      <p:pic>
        <p:nvPicPr>
          <p:cNvPr id="6" name="图片 5"/>
          <p:cNvPicPr/>
          <p:nvPr/>
        </p:nvPicPr>
        <p:blipFill>
          <a:blip r:embed="rId1"/>
          <a:srcRect l="21836" r="23644"/>
          <a:stretch>
            <a:fillRect/>
          </a:stretch>
        </p:blipFill>
        <p:spPr>
          <a:xfrm>
            <a:off x="4804008" y="2702779"/>
            <a:ext cx="4307174" cy="2440721"/>
          </a:xfrm>
          <a:prstGeom prst="rect">
            <a:avLst/>
          </a:prstGeom>
          <a:noFill/>
          <a:ln>
            <a:noFill/>
          </a:ln>
        </p:spPr>
      </p:pic>
      <p:sp>
        <p:nvSpPr>
          <p:cNvPr id="7" name="矩形 6"/>
          <p:cNvSpPr/>
          <p:nvPr/>
        </p:nvSpPr>
        <p:spPr>
          <a:xfrm>
            <a:off x="1979712" y="2697269"/>
            <a:ext cx="2293312" cy="2120902"/>
          </a:xfrm>
          <a:prstGeom prst="rect">
            <a:avLst/>
          </a:prstGeom>
        </p:spPr>
        <p:txBody>
          <a:bodyPr wrap="square">
            <a:spAutoFit/>
          </a:bodyPr>
          <a:lstStyle/>
          <a:p>
            <a:pPr algn="just">
              <a:lnSpc>
                <a:spcPct val="150000"/>
              </a:lnSpc>
            </a:pPr>
            <a:r>
              <a:rPr lang="zh-CN" altLang="zh-CN" b="1" dirty="0">
                <a:latin typeface="微软雅黑" panose="020B0503020204020204" pitchFamily="34" charset="-122"/>
                <a:ea typeface="微软雅黑" panose="020B0503020204020204" pitchFamily="34" charset="-122"/>
              </a:rPr>
              <a:t>适用范围：</a:t>
            </a:r>
            <a:r>
              <a:rPr lang="en-US" altLang="zh-CN" b="1" dirty="0">
                <a:latin typeface="微软雅黑" panose="020B0503020204020204" pitchFamily="34" charset="-122"/>
                <a:ea typeface="微软雅黑" panose="020B0503020204020204" pitchFamily="34" charset="-122"/>
              </a:rPr>
              <a:t>Z-Score</a:t>
            </a:r>
            <a:r>
              <a:rPr lang="zh-CN" altLang="zh-CN" b="1" dirty="0">
                <a:latin typeface="微软雅黑" panose="020B0503020204020204" pitchFamily="34" charset="-122"/>
                <a:ea typeface="微软雅黑" panose="020B0503020204020204" pitchFamily="34" charset="-122"/>
              </a:rPr>
              <a:t>的标准化方法适用于数据系列中最大值或最小值未知、数据分布非常离散的情况。</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a:xfrm>
            <a:off x="1691680" y="115322"/>
            <a:ext cx="7452320" cy="461665"/>
          </a:xfrm>
          <a:prstGeom prst="rect">
            <a:avLst/>
          </a:prstGeom>
        </p:spPr>
        <p:txBody>
          <a:bodyPr wrap="square">
            <a:spAutoFit/>
          </a:bodyPr>
          <a:lstStyle/>
          <a:p>
            <a:pPr algn="ctr"/>
            <a:r>
              <a:rPr lang="en-US" altLang="zh-CN" sz="2400" dirty="0">
                <a:latin typeface="+mj-ea"/>
                <a:ea typeface="+mj-ea"/>
              </a:rPr>
              <a:t>Z-Score  </a:t>
            </a:r>
            <a:r>
              <a:rPr lang="zh-CN" altLang="zh-CN" sz="2400" dirty="0">
                <a:latin typeface="+mj-ea"/>
                <a:ea typeface="+mj-ea"/>
              </a:rPr>
              <a:t>标准化</a:t>
            </a:r>
            <a:endParaRPr lang="zh-CN" altLang="en-US" sz="24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5696" y="915566"/>
            <a:ext cx="6912768" cy="1200329"/>
          </a:xfrm>
          <a:prstGeom prst="rect">
            <a:avLst/>
          </a:prstGeom>
          <a:noFill/>
        </p:spPr>
        <p:txBody>
          <a:bodyPr wrap="square" rtlCol="0">
            <a:spAutoFit/>
          </a:bodyPr>
          <a:lstStyle/>
          <a:p>
            <a:pPr marL="457200" indent="-457200">
              <a:lnSpc>
                <a:spcPct val="150000"/>
              </a:lnSpc>
              <a:buFont typeface="Wingdings" panose="05000000000000000000" pitchFamily="2" charset="2"/>
              <a:buChar char="u"/>
            </a:pPr>
            <a:r>
              <a:rPr lang="zh-CN" altLang="en-US" sz="2400" dirty="0">
                <a:latin typeface="+mj-ea"/>
                <a:ea typeface="+mj-ea"/>
              </a:rPr>
              <a:t>当数据中存在离群点时，为了降低离群值的影响，可以将标准差替换成平均绝对差</a:t>
            </a:r>
            <a:endParaRPr lang="zh-CN" altLang="en-US" sz="2400" dirty="0">
              <a:latin typeface="+mj-ea"/>
              <a:ea typeface="+mj-ea"/>
            </a:endParaRPr>
          </a:p>
        </p:txBody>
      </p:sp>
      <mc:AlternateContent xmlns:mc="http://schemas.openxmlformats.org/markup-compatibility/2006">
        <mc:Choice xmlns:a14="http://schemas.microsoft.com/office/drawing/2010/main" Requires="a14">
          <p:sp>
            <p:nvSpPr>
              <p:cNvPr id="6" name="TextBox 5"/>
              <p:cNvSpPr txBox="1"/>
              <p:nvPr/>
            </p:nvSpPr>
            <p:spPr>
              <a:xfrm>
                <a:off x="3347864" y="2358421"/>
                <a:ext cx="3888432" cy="126855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a:rPr>
                        <m:t>𝑠</m:t>
                      </m:r>
                      <m:r>
                        <a:rPr lang="en-US" altLang="zh-CN" sz="2800" b="0" i="1" smtClean="0">
                          <a:latin typeface="Cambria Math" panose="02040503050406030204"/>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a:rPr>
                            <m:t>1</m:t>
                          </m:r>
                        </m:num>
                        <m:den>
                          <m:r>
                            <a:rPr lang="en-US" altLang="zh-CN" sz="2800" b="0" i="1" smtClean="0">
                              <a:latin typeface="Cambria Math" panose="02040503050406030204"/>
                            </a:rPr>
                            <m:t>𝑛</m:t>
                          </m:r>
                        </m:den>
                      </m:f>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a:rPr>
                            <m:t>𝑖</m:t>
                          </m:r>
                          <m:r>
                            <a:rPr lang="en-US" altLang="zh-CN" sz="2800" b="0" i="1" smtClean="0">
                              <a:latin typeface="Cambria Math" panose="02040503050406030204"/>
                            </a:rPr>
                            <m:t>−</m:t>
                          </m:r>
                          <m:r>
                            <a:rPr lang="en-US" altLang="zh-CN" sz="2800" b="0" i="1" smtClean="0">
                              <a:latin typeface="Cambria Math" panose="02040503050406030204"/>
                            </a:rPr>
                            <m:t>1</m:t>
                          </m:r>
                        </m:sub>
                        <m:sup>
                          <m:r>
                            <a:rPr lang="en-US" altLang="zh-CN" sz="2800" b="0" i="1" smtClean="0">
                              <a:latin typeface="Cambria Math" panose="02040503050406030204"/>
                            </a:rPr>
                            <m:t>𝑛</m:t>
                          </m:r>
                        </m:sup>
                        <m:e>
                          <m:d>
                            <m:dPr>
                              <m:begChr m:val="|"/>
                              <m:endChr m:val="|"/>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a:rPr>
                                    <m:t>𝑓</m:t>
                                  </m:r>
                                </m:e>
                                <m:sub>
                                  <m:r>
                                    <a:rPr lang="en-US" altLang="zh-CN" sz="2800" b="0" i="1" smtClean="0">
                                      <a:latin typeface="Cambria Math" panose="02040503050406030204"/>
                                    </a:rPr>
                                    <m:t>𝑖</m:t>
                                  </m:r>
                                </m:sub>
                              </m:sSub>
                              <m:r>
                                <a:rPr lang="en-US" altLang="zh-CN" sz="2800" b="0" i="1" smtClean="0">
                                  <a:latin typeface="Cambria Math" panose="02040503050406030204"/>
                                </a:rPr>
                                <m:t>−</m:t>
                              </m:r>
                              <m:r>
                                <a:rPr lang="zh-CN" altLang="en-US" sz="2800" b="0" i="1" smtClean="0">
                                  <a:latin typeface="Cambria Math" panose="02040503050406030204"/>
                                </a:rPr>
                                <m:t>𝜇</m:t>
                              </m:r>
                            </m:e>
                          </m:d>
                        </m:e>
                      </m:nary>
                    </m:oMath>
                  </m:oMathPara>
                </a14:m>
                <a:endParaRPr lang="zh-CN" altLang="en-US" sz="2800" dirty="0"/>
              </a:p>
            </p:txBody>
          </p:sp>
        </mc:Choice>
        <mc:Fallback>
          <p:sp>
            <p:nvSpPr>
              <p:cNvPr id="6" name="TextBox 5"/>
              <p:cNvSpPr txBox="1">
                <a:spLocks noRot="1" noChangeAspect="1" noMove="1" noResize="1" noEditPoints="1" noAdjustHandles="1" noChangeArrowheads="1" noChangeShapeType="1" noTextEdit="1"/>
              </p:cNvSpPr>
              <p:nvPr/>
            </p:nvSpPr>
            <p:spPr>
              <a:xfrm>
                <a:off x="3347864" y="2358421"/>
                <a:ext cx="3888432" cy="1268552"/>
              </a:xfrm>
              <a:prstGeom prst="rect">
                <a:avLst/>
              </a:prstGeom>
              <a:blipFill rotWithShape="1">
                <a:blip r:embed="rId1"/>
                <a:stretch>
                  <a:fillRect l="-4" t="-2" r="12" b="38"/>
                </a:stretch>
              </a:blipFill>
            </p:spPr>
            <p:txBody>
              <a:bodyPr/>
              <a:lstStyle/>
              <a:p>
                <a:r>
                  <a:rPr lang="zh-CN" altLang="en-US">
                    <a:noFill/>
                  </a:rPr>
                  <a:t> </a:t>
                </a:r>
              </a:p>
            </p:txBody>
          </p:sp>
        </mc:Fallback>
      </mc:AlternateContent>
      <p:sp>
        <p:nvSpPr>
          <p:cNvPr id="7" name="矩形 6"/>
          <p:cNvSpPr/>
          <p:nvPr/>
        </p:nvSpPr>
        <p:spPr>
          <a:xfrm>
            <a:off x="1691680" y="115322"/>
            <a:ext cx="7452320" cy="461665"/>
          </a:xfrm>
          <a:prstGeom prst="rect">
            <a:avLst/>
          </a:prstGeom>
        </p:spPr>
        <p:txBody>
          <a:bodyPr wrap="square">
            <a:spAutoFit/>
          </a:bodyPr>
          <a:lstStyle/>
          <a:p>
            <a:pPr algn="ctr"/>
            <a:r>
              <a:rPr lang="en-US" altLang="zh-CN" sz="2400" dirty="0">
                <a:latin typeface="+mj-ea"/>
                <a:ea typeface="+mj-ea"/>
              </a:rPr>
              <a:t>Z-Score  </a:t>
            </a:r>
            <a:r>
              <a:rPr lang="zh-CN" altLang="zh-CN" sz="2400" dirty="0">
                <a:latin typeface="+mj-ea"/>
                <a:ea typeface="+mj-ea"/>
              </a:rPr>
              <a:t>标准化</a:t>
            </a:r>
            <a:endParaRPr lang="zh-CN" altLang="en-US" sz="24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1222" y="190332"/>
            <a:ext cx="7452320" cy="461665"/>
          </a:xfrm>
          <a:prstGeom prst="rect">
            <a:avLst/>
          </a:prstGeom>
        </p:spPr>
        <p:txBody>
          <a:bodyPr wrap="square">
            <a:spAutoFit/>
          </a:bodyPr>
          <a:lstStyle/>
          <a:p>
            <a:pPr algn="ctr"/>
            <a:r>
              <a:rPr lang="en-US" altLang="zh-CN" sz="2400" dirty="0">
                <a:latin typeface="微软雅黑" panose="020B0503020204020204" pitchFamily="34" charset="-122"/>
                <a:ea typeface="微软雅黑" panose="020B0503020204020204" pitchFamily="34" charset="-122"/>
              </a:rPr>
              <a:t>Logistic </a:t>
            </a:r>
            <a:r>
              <a:rPr lang="zh-CN" altLang="zh-CN" sz="2400" dirty="0">
                <a:latin typeface="微软雅黑" panose="020B0503020204020204" pitchFamily="34" charset="-122"/>
                <a:ea typeface="微软雅黑" panose="020B0503020204020204" pitchFamily="34" charset="-122"/>
              </a:rPr>
              <a:t>标准化</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1763688" y="771550"/>
            <a:ext cx="7324542" cy="1048172"/>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200" b="1" dirty="0">
                <a:latin typeface="微软雅黑" panose="020B0503020204020204" pitchFamily="34" charset="-122"/>
                <a:ea typeface="微软雅黑" panose="020B0503020204020204" pitchFamily="34" charset="-122"/>
              </a:rPr>
              <a:t>Logistic</a:t>
            </a:r>
            <a:r>
              <a:rPr lang="zh-CN" altLang="zh-CN" sz="2200" b="1" dirty="0">
                <a:latin typeface="微软雅黑" panose="020B0503020204020204" pitchFamily="34" charset="-122"/>
                <a:ea typeface="微软雅黑" panose="020B0503020204020204" pitchFamily="34" charset="-122"/>
              </a:rPr>
              <a:t>标准化利用</a:t>
            </a:r>
            <a:r>
              <a:rPr lang="en-US" altLang="zh-CN" sz="2200" b="1" dirty="0">
                <a:latin typeface="微软雅黑" panose="020B0503020204020204" pitchFamily="34" charset="-122"/>
                <a:ea typeface="微软雅黑" panose="020B0503020204020204" pitchFamily="34" charset="-122"/>
              </a:rPr>
              <a:t>Sigmoid</a:t>
            </a:r>
            <a:r>
              <a:rPr lang="zh-CN" altLang="zh-CN" sz="2200" b="1" dirty="0">
                <a:latin typeface="微软雅黑" panose="020B0503020204020204" pitchFamily="34" charset="-122"/>
                <a:ea typeface="微软雅黑" panose="020B0503020204020204" pitchFamily="34" charset="-122"/>
              </a:rPr>
              <a:t>函数的特性，将原始数据系列转化为［</a:t>
            </a:r>
            <a:r>
              <a:rPr lang="en-US" altLang="zh-CN" sz="2200" b="1" dirty="0">
                <a:latin typeface="微软雅黑" panose="020B0503020204020204" pitchFamily="34" charset="-122"/>
                <a:ea typeface="微软雅黑" panose="020B0503020204020204" pitchFamily="34" charset="-122"/>
              </a:rPr>
              <a:t>0</a:t>
            </a:r>
            <a:r>
              <a:rPr lang="zh-CN" altLang="zh-CN" sz="2200" b="1" dirty="0">
                <a:latin typeface="微软雅黑" panose="020B0503020204020204" pitchFamily="34" charset="-122"/>
                <a:ea typeface="微软雅黑" panose="020B0503020204020204" pitchFamily="34" charset="-122"/>
              </a:rPr>
              <a:t>，</a:t>
            </a:r>
            <a:r>
              <a:rPr lang="en-US" altLang="zh-CN" sz="2200" b="1" dirty="0">
                <a:latin typeface="微软雅黑" panose="020B0503020204020204" pitchFamily="34" charset="-122"/>
                <a:ea typeface="微软雅黑" panose="020B0503020204020204" pitchFamily="34" charset="-122"/>
              </a:rPr>
              <a:t>1</a:t>
            </a:r>
            <a:r>
              <a:rPr lang="zh-CN" altLang="zh-CN" sz="2200" b="1" dirty="0">
                <a:latin typeface="微软雅黑" panose="020B0503020204020204" pitchFamily="34" charset="-122"/>
                <a:ea typeface="微软雅黑" panose="020B0503020204020204" pitchFamily="34" charset="-122"/>
              </a:rPr>
              <a:t>］之间的数。</a:t>
            </a:r>
            <a:endParaRPr lang="zh-CN" altLang="en-US" sz="2200" b="1" dirty="0">
              <a:latin typeface="微软雅黑" panose="020B0503020204020204" pitchFamily="34" charset="-122"/>
              <a:ea typeface="微软雅黑" panose="020B0503020204020204" pitchFamily="34" charset="-122"/>
            </a:endParaRPr>
          </a:p>
        </p:txBody>
      </p:sp>
      <p:sp>
        <p:nvSpPr>
          <p:cNvPr id="6" name="矩形 5"/>
          <p:cNvSpPr/>
          <p:nvPr/>
        </p:nvSpPr>
        <p:spPr>
          <a:xfrm>
            <a:off x="1691680" y="1995686"/>
            <a:ext cx="7271385" cy="3139321"/>
          </a:xfrm>
          <a:prstGeom prst="rect">
            <a:avLst/>
          </a:prstGeom>
        </p:spPr>
        <p:txBody>
          <a:bodyPr wrap="square">
            <a:spAutoFit/>
          </a:bodyPr>
          <a:lstStyle/>
          <a:p>
            <a:pPr marL="285750" indent="-285750">
              <a:lnSpc>
                <a:spcPct val="150000"/>
              </a:lnSpc>
              <a:buFont typeface="Wingdings" panose="05000000000000000000" pitchFamily="2" charset="2"/>
              <a:buChar char="Ø"/>
            </a:pPr>
            <a:r>
              <a:rPr lang="en-US" altLang="zh-CN" sz="2200" dirty="0">
                <a:latin typeface="微软雅黑" panose="020B0503020204020204" pitchFamily="34" charset="-122"/>
                <a:ea typeface="微软雅黑" panose="020B0503020204020204" pitchFamily="34" charset="-122"/>
              </a:rPr>
              <a:t>Sigmoid</a:t>
            </a:r>
            <a:r>
              <a:rPr lang="zh-CN" altLang="zh-CN" sz="2200" dirty="0">
                <a:latin typeface="微软雅黑" panose="020B0503020204020204" pitchFamily="34" charset="-122"/>
                <a:ea typeface="微软雅黑" panose="020B0503020204020204" pitchFamily="34" charset="-122"/>
              </a:rPr>
              <a:t>函数（又称</a:t>
            </a:r>
            <a:r>
              <a:rPr lang="en-US" altLang="zh-CN" sz="2200" dirty="0">
                <a:latin typeface="微软雅黑" panose="020B0503020204020204" pitchFamily="34" charset="-122"/>
                <a:ea typeface="微软雅黑" panose="020B0503020204020204" pitchFamily="34" charset="-122"/>
              </a:rPr>
              <a:t>Logistic</a:t>
            </a:r>
            <a:r>
              <a:rPr lang="zh-CN" altLang="zh-CN" sz="2200" dirty="0">
                <a:latin typeface="微软雅黑" panose="020B0503020204020204" pitchFamily="34" charset="-122"/>
                <a:ea typeface="微软雅黑" panose="020B0503020204020204" pitchFamily="34" charset="-122"/>
              </a:rPr>
              <a:t>函数）是一种常见的</a:t>
            </a:r>
            <a:r>
              <a:rPr lang="en-US" altLang="zh-CN" sz="2200" dirty="0">
                <a:latin typeface="微软雅黑" panose="020B0503020204020204" pitchFamily="34" charset="-122"/>
                <a:ea typeface="微软雅黑" panose="020B0503020204020204" pitchFamily="34" charset="-122"/>
              </a:rPr>
              <a:t>S</a:t>
            </a:r>
            <a:r>
              <a:rPr lang="zh-CN" altLang="zh-CN" sz="2200" dirty="0">
                <a:latin typeface="微软雅黑" panose="020B0503020204020204" pitchFamily="34" charset="-122"/>
                <a:ea typeface="微软雅黑" panose="020B0503020204020204" pitchFamily="34" charset="-122"/>
              </a:rPr>
              <a:t>型曲线，它最早是皮埃尔研究人口增长时发明的</a:t>
            </a:r>
            <a:r>
              <a:rPr lang="zh-CN" altLang="en-US" sz="2200" dirty="0">
                <a:latin typeface="微软雅黑" panose="020B0503020204020204" pitchFamily="34" charset="-122"/>
                <a:ea typeface="微软雅黑" panose="020B0503020204020204" pitchFamily="34" charset="-122"/>
              </a:rPr>
              <a:t>，</a:t>
            </a:r>
            <a:r>
              <a:rPr lang="zh-CN" altLang="zh-CN" sz="2200" dirty="0">
                <a:latin typeface="微软雅黑" panose="020B0503020204020204" pitchFamily="34" charset="-122"/>
                <a:ea typeface="微软雅黑" panose="020B0503020204020204" pitchFamily="34" charset="-122"/>
              </a:rPr>
              <a:t>可以有效仿真人口增长的</a:t>
            </a:r>
            <a:r>
              <a:rPr lang="en-US" altLang="zh-CN" sz="2200" dirty="0">
                <a:latin typeface="微软雅黑" panose="020B0503020204020204" pitchFamily="34" charset="-122"/>
                <a:ea typeface="微软雅黑" panose="020B0503020204020204" pitchFamily="34" charset="-122"/>
              </a:rPr>
              <a:t>S</a:t>
            </a:r>
            <a:r>
              <a:rPr lang="zh-CN" altLang="zh-CN" sz="2200" dirty="0">
                <a:latin typeface="微软雅黑" panose="020B0503020204020204" pitchFamily="34" charset="-122"/>
                <a:ea typeface="微软雅黑" panose="020B0503020204020204" pitchFamily="34" charset="-122"/>
              </a:rPr>
              <a:t>型曲线：起初阶段大致是指数增长；随后开始变得饱和，缓慢增加；达到成熟时停止增长。</a:t>
            </a:r>
            <a:endParaRPr lang="en-US" altLang="zh-CN" sz="22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en-US" altLang="zh-CN" sz="2200" dirty="0">
                <a:latin typeface="微软雅黑" panose="020B0503020204020204" pitchFamily="34" charset="-122"/>
                <a:ea typeface="微软雅黑" panose="020B0503020204020204" pitchFamily="34" charset="-122"/>
              </a:rPr>
              <a:t>Sigmoid</a:t>
            </a:r>
            <a:r>
              <a:rPr lang="zh-CN" altLang="zh-CN" sz="2200" dirty="0">
                <a:latin typeface="微软雅黑" panose="020B0503020204020204" pitchFamily="34" charset="-122"/>
                <a:ea typeface="微软雅黑" panose="020B0503020204020204" pitchFamily="34" charset="-122"/>
              </a:rPr>
              <a:t>函数也被经常用将数据从实数域光滑映射到［</a:t>
            </a:r>
            <a:r>
              <a:rPr lang="en-US" altLang="zh-CN" sz="2200" dirty="0">
                <a:latin typeface="微软雅黑" panose="020B0503020204020204" pitchFamily="34" charset="-122"/>
                <a:ea typeface="微软雅黑" panose="020B0503020204020204" pitchFamily="34" charset="-122"/>
              </a:rPr>
              <a:t>0</a:t>
            </a:r>
            <a:r>
              <a:rPr lang="zh-CN" altLang="zh-CN"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1</a:t>
            </a:r>
            <a:r>
              <a:rPr lang="zh-CN" altLang="zh-CN" sz="2200" dirty="0">
                <a:latin typeface="微软雅黑" panose="020B0503020204020204" pitchFamily="34" charset="-122"/>
                <a:ea typeface="微软雅黑" panose="020B0503020204020204" pitchFamily="34" charset="-122"/>
              </a:rPr>
              <a:t>］空间。</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p:nvPr/>
        </p:nvGraphicFramePr>
        <p:xfrm>
          <a:off x="5292080" y="915566"/>
          <a:ext cx="2448272" cy="843558"/>
        </p:xfrm>
        <a:graphic>
          <a:graphicData uri="http://schemas.openxmlformats.org/presentationml/2006/ole">
            <mc:AlternateContent xmlns:mc="http://schemas.openxmlformats.org/markup-compatibility/2006">
              <mc:Choice xmlns:v="urn:schemas-microsoft-com:vml" Requires="v">
                <p:oleObj spid="_x0000_s2" name="" r:id="rId1" imgW="876300" imgH="393700" progId="Equation.DSMT4">
                  <p:embed/>
                </p:oleObj>
              </mc:Choice>
              <mc:Fallback>
                <p:oleObj name="" r:id="rId1" imgW="876300" imgH="393700" progId="Equation.DSMT4">
                  <p:embed/>
                  <p:pic>
                    <p:nvPicPr>
                      <p:cNvPr id="0" name="图片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915566"/>
                        <a:ext cx="2448272" cy="843558"/>
                      </a:xfrm>
                      <a:prstGeom prst="rect">
                        <a:avLst/>
                      </a:prstGeom>
                      <a:noFill/>
                    </p:spPr>
                  </p:pic>
                </p:oleObj>
              </mc:Fallback>
            </mc:AlternateContent>
          </a:graphicData>
        </a:graphic>
      </p:graphicFrame>
      <p:pic>
        <p:nvPicPr>
          <p:cNvPr id="7" name="图片 6"/>
          <p:cNvPicPr/>
          <p:nvPr/>
        </p:nvPicPr>
        <p:blipFill>
          <a:blip r:embed="rId3"/>
          <a:srcRect l="32268" r="32570"/>
          <a:stretch>
            <a:fillRect/>
          </a:stretch>
        </p:blipFill>
        <p:spPr>
          <a:xfrm>
            <a:off x="2123728" y="1851670"/>
            <a:ext cx="5760640" cy="3024336"/>
          </a:xfrm>
          <a:prstGeom prst="rect">
            <a:avLst/>
          </a:prstGeom>
          <a:noFill/>
          <a:ln>
            <a:noFill/>
          </a:ln>
        </p:spPr>
      </p:pic>
      <p:sp>
        <p:nvSpPr>
          <p:cNvPr id="3" name="矩形 2"/>
          <p:cNvSpPr/>
          <p:nvPr/>
        </p:nvSpPr>
        <p:spPr>
          <a:xfrm>
            <a:off x="2339752" y="1039818"/>
            <a:ext cx="2996333" cy="523220"/>
          </a:xfrm>
          <a:prstGeom prst="rect">
            <a:avLst/>
          </a:prstGeom>
        </p:spPr>
        <p:txBody>
          <a:bodyPr wrap="none">
            <a:spAutoFit/>
          </a:bodyPr>
          <a:lstStyle/>
          <a:p>
            <a:pPr marL="457200" indent="-457200">
              <a:buFont typeface="Arial" panose="020B0604020202020204" pitchFamily="34" charset="0"/>
              <a:buChar char="•"/>
            </a:pPr>
            <a:r>
              <a:rPr lang="en-US" altLang="zh-CN" sz="2800" b="1" dirty="0">
                <a:latin typeface="幼圆" panose="02010509060101010101" pitchFamily="49" charset="-122"/>
                <a:ea typeface="幼圆" panose="02010509060101010101" pitchFamily="49" charset="-122"/>
              </a:rPr>
              <a:t>Sigmoid</a:t>
            </a:r>
            <a:r>
              <a:rPr lang="zh-CN" altLang="zh-CN" sz="2800" b="1" dirty="0">
                <a:latin typeface="幼圆" panose="02010509060101010101" pitchFamily="49" charset="-122"/>
                <a:ea typeface="幼圆" panose="02010509060101010101" pitchFamily="49" charset="-122"/>
              </a:rPr>
              <a:t>函数：</a:t>
            </a:r>
            <a:endParaRPr lang="zh-CN" altLang="en-US" sz="2800" b="1" dirty="0">
              <a:latin typeface="幼圆" panose="02010509060101010101" pitchFamily="49" charset="-122"/>
              <a:ea typeface="幼圆" panose="02010509060101010101" pitchFamily="49" charset="-122"/>
            </a:endParaRPr>
          </a:p>
        </p:txBody>
      </p:sp>
      <p:sp>
        <p:nvSpPr>
          <p:cNvPr id="4" name="矩形 3"/>
          <p:cNvSpPr/>
          <p:nvPr/>
        </p:nvSpPr>
        <p:spPr>
          <a:xfrm>
            <a:off x="1701222" y="190332"/>
            <a:ext cx="7452320" cy="461665"/>
          </a:xfrm>
          <a:prstGeom prst="rect">
            <a:avLst/>
          </a:prstGeom>
        </p:spPr>
        <p:txBody>
          <a:bodyPr wrap="square">
            <a:spAutoFit/>
          </a:bodyPr>
          <a:lstStyle/>
          <a:p>
            <a:pPr algn="ctr"/>
            <a:r>
              <a:rPr lang="en-US" altLang="zh-CN" sz="2400" dirty="0">
                <a:latin typeface="微软雅黑" panose="020B0503020204020204" pitchFamily="34" charset="-122"/>
                <a:ea typeface="微软雅黑" panose="020B0503020204020204" pitchFamily="34" charset="-122"/>
              </a:rPr>
              <a:t>Logistic </a:t>
            </a:r>
            <a:r>
              <a:rPr lang="zh-CN" altLang="zh-CN" sz="2400" dirty="0">
                <a:latin typeface="微软雅黑" panose="020B0503020204020204" pitchFamily="34" charset="-122"/>
                <a:ea typeface="微软雅黑" panose="020B0503020204020204" pitchFamily="34" charset="-122"/>
              </a:rPr>
              <a:t>标准化</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1763688" y="915566"/>
            <a:ext cx="7380312" cy="3888432"/>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eaLnBrk="1" hangingPunct="1">
              <a:lnSpc>
                <a:spcPct val="90000"/>
              </a:lnSpc>
            </a:pPr>
            <a:r>
              <a:rPr lang="zh-CN" altLang="en-US" sz="2400" dirty="0">
                <a:latin typeface="+mj-ea"/>
                <a:ea typeface="+mj-ea"/>
              </a:rPr>
              <a:t>可信性</a:t>
            </a:r>
            <a:r>
              <a:rPr lang="zh-CN" altLang="en-US" sz="2000" dirty="0">
                <a:latin typeface="+mj-ea"/>
                <a:ea typeface="+mj-ea"/>
              </a:rPr>
              <a:t>（</a:t>
            </a:r>
            <a:r>
              <a:rPr lang="en-US" altLang="zh-CN" sz="2000" dirty="0">
                <a:latin typeface="+mj-ea"/>
                <a:ea typeface="+mj-ea"/>
              </a:rPr>
              <a:t>Believability</a:t>
            </a:r>
            <a:r>
              <a:rPr lang="zh-CN" altLang="en-US" sz="2000" dirty="0">
                <a:latin typeface="+mj-ea"/>
                <a:ea typeface="+mj-ea"/>
              </a:rPr>
              <a:t>）</a:t>
            </a:r>
            <a:r>
              <a:rPr lang="zh-CN" altLang="en-US" sz="2400" dirty="0">
                <a:latin typeface="+mj-ea"/>
                <a:ea typeface="+mj-ea"/>
              </a:rPr>
              <a:t>和 可解释性</a:t>
            </a:r>
            <a:r>
              <a:rPr lang="zh-CN" altLang="en-US" sz="2000" dirty="0">
                <a:latin typeface="+mj-ea"/>
                <a:ea typeface="+mj-ea"/>
              </a:rPr>
              <a:t>（</a:t>
            </a:r>
            <a:r>
              <a:rPr lang="en-US" altLang="zh-CN" sz="2000" dirty="0">
                <a:latin typeface="+mj-ea"/>
                <a:ea typeface="+mj-ea"/>
              </a:rPr>
              <a:t>Interpretability</a:t>
            </a:r>
            <a:r>
              <a:rPr lang="zh-CN" altLang="en-US" sz="2000" dirty="0">
                <a:latin typeface="+mj-ea"/>
                <a:ea typeface="+mj-ea"/>
              </a:rPr>
              <a:t>）</a:t>
            </a:r>
            <a:endParaRPr lang="en-US" altLang="zh-CN" sz="2000" dirty="0">
              <a:latin typeface="+mj-ea"/>
              <a:ea typeface="+mj-ea"/>
            </a:endParaRPr>
          </a:p>
          <a:p>
            <a:pPr lvl="2" eaLnBrk="1" hangingPunct="1">
              <a:lnSpc>
                <a:spcPct val="150000"/>
              </a:lnSpc>
            </a:pPr>
            <a:r>
              <a:rPr lang="zh-CN" altLang="zh-CN" sz="1800" dirty="0">
                <a:latin typeface="微软雅黑" panose="020B0503020204020204" pitchFamily="34" charset="-122"/>
                <a:ea typeface="微软雅黑" panose="020B0503020204020204" pitchFamily="34" charset="-122"/>
              </a:rPr>
              <a:t>可信性反映了有多少数据是用户信赖的，而可解释性了反映数据是否容易理解。</a:t>
            </a:r>
            <a:endParaRPr lang="en-US" altLang="zh-CN" sz="1800" dirty="0">
              <a:latin typeface="微软雅黑" panose="020B0503020204020204" pitchFamily="34" charset="-122"/>
              <a:ea typeface="微软雅黑" panose="020B0503020204020204" pitchFamily="34" charset="-122"/>
            </a:endParaRPr>
          </a:p>
          <a:p>
            <a:pPr lvl="2" eaLnBrk="1" hangingPunct="1">
              <a:lnSpc>
                <a:spcPct val="150000"/>
              </a:lnSpc>
            </a:pPr>
            <a:r>
              <a:rPr lang="zh-CN" altLang="zh-CN" sz="1800" dirty="0">
                <a:latin typeface="微软雅黑" panose="020B0503020204020204" pitchFamily="34" charset="-122"/>
                <a:ea typeface="微软雅黑" panose="020B0503020204020204" pitchFamily="34" charset="-122"/>
              </a:rPr>
              <a:t>例如，某一数据库在某一时刻存在错误，恰好销售部门使用了这个时刻的数据。虽然之后数据库的错误被及时修正，但过去的错误使得销售部门不再信任该数据。</a:t>
            </a:r>
            <a:endParaRPr lang="en-US" altLang="zh-CN" sz="1800" dirty="0">
              <a:latin typeface="微软雅黑" panose="020B0503020204020204" pitchFamily="34" charset="-122"/>
              <a:ea typeface="微软雅黑" panose="020B0503020204020204" pitchFamily="34" charset="-122"/>
            </a:endParaRPr>
          </a:p>
          <a:p>
            <a:pPr lvl="2" eaLnBrk="1" hangingPunct="1">
              <a:lnSpc>
                <a:spcPct val="150000"/>
              </a:lnSpc>
            </a:pPr>
            <a:r>
              <a:rPr lang="zh-CN" altLang="zh-CN" sz="1800" dirty="0">
                <a:latin typeface="微软雅黑" panose="020B0503020204020204" pitchFamily="34" charset="-122"/>
                <a:ea typeface="微软雅黑" panose="020B0503020204020204" pitchFamily="34" charset="-122"/>
              </a:rPr>
              <a:t>同时数据还存在许多会计编码，销售部门很难读懂。即便该数据库经过修正后是正确的、完整的、一致的、时效性强的，但由于很差的可信性和可解释性，销售部门</a:t>
            </a:r>
            <a:r>
              <a:rPr lang="zh-CN" altLang="en-US" sz="1800" dirty="0">
                <a:latin typeface="微软雅黑" panose="020B0503020204020204" pitchFamily="34" charset="-122"/>
                <a:ea typeface="微软雅黑" panose="020B0503020204020204" pitchFamily="34" charset="-122"/>
              </a:rPr>
              <a:t>也</a:t>
            </a:r>
            <a:r>
              <a:rPr lang="zh-CN" altLang="zh-CN" sz="1800" dirty="0">
                <a:latin typeface="微软雅黑" panose="020B0503020204020204" pitchFamily="34" charset="-122"/>
                <a:ea typeface="微软雅黑" panose="020B0503020204020204" pitchFamily="34" charset="-122"/>
              </a:rPr>
              <a:t>可能把它当作低质量数据。</a:t>
            </a:r>
            <a:endParaRPr lang="zh-CN" altLang="zh-CN" sz="1800" dirty="0">
              <a:latin typeface="微软雅黑" panose="020B0503020204020204" pitchFamily="34" charset="-122"/>
              <a:ea typeface="微软雅黑" panose="020B0503020204020204" pitchFamily="34" charset="-122"/>
            </a:endParaRPr>
          </a:p>
          <a:p>
            <a:pPr lvl="2" eaLnBrk="1" hangingPunct="1">
              <a:lnSpc>
                <a:spcPct val="90000"/>
              </a:lnSpc>
            </a:pPr>
            <a:endParaRPr lang="zh-CN" altLang="en-US" sz="2000" dirty="0">
              <a:latin typeface="仿宋" panose="02010609060101010101" pitchFamily="49" charset="-122"/>
              <a:ea typeface="仿宋" panose="02010609060101010101" pitchFamily="49" charset="-122"/>
            </a:endParaRPr>
          </a:p>
          <a:p>
            <a:endParaRPr lang="zh-CN" altLang="en-US" dirty="0"/>
          </a:p>
        </p:txBody>
      </p:sp>
      <p:sp>
        <p:nvSpPr>
          <p:cNvPr id="4" name="标题 1"/>
          <p:cNvSpPr txBox="1"/>
          <p:nvPr/>
        </p:nvSpPr>
        <p:spPr>
          <a:xfrm>
            <a:off x="1691680" y="0"/>
            <a:ext cx="7452320" cy="771550"/>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dirty="0">
                <a:latin typeface="+mj-ea"/>
              </a:rPr>
              <a:t>1.2  </a:t>
            </a:r>
            <a:r>
              <a:rPr lang="zh-CN" altLang="en-US" dirty="0"/>
              <a:t>数据质量</a:t>
            </a:r>
            <a:endParaRPr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00200" y="840480"/>
            <a:ext cx="7164288" cy="4179542"/>
          </a:xfrm>
          <a:prstGeom prst="rect">
            <a:avLst/>
          </a:prstGeom>
        </p:spPr>
        <p:txBody>
          <a:bodyPr wrap="square">
            <a:spAutoFit/>
          </a:bodyPr>
          <a:lstStyle/>
          <a:p>
            <a:pPr>
              <a:lnSpc>
                <a:spcPts val="3600"/>
              </a:lnSpc>
            </a:pPr>
            <a:r>
              <a:rPr lang="zh-CN" altLang="zh-CN" sz="2200" b="1" dirty="0">
                <a:latin typeface="+mj-ea"/>
                <a:ea typeface="+mj-ea"/>
              </a:rPr>
              <a:t>适用范围</a:t>
            </a:r>
            <a:r>
              <a:rPr lang="zh-CN" altLang="zh-CN" sz="2200" dirty="0"/>
              <a:t>：</a:t>
            </a:r>
            <a:r>
              <a:rPr lang="en-US" altLang="zh-CN" sz="2200" dirty="0">
                <a:latin typeface="幼圆" panose="02010509060101010101" pitchFamily="49" charset="-122"/>
                <a:ea typeface="幼圆" panose="02010509060101010101" pitchFamily="49" charset="-122"/>
              </a:rPr>
              <a:t>Logistic</a:t>
            </a:r>
            <a:r>
              <a:rPr lang="zh-CN" altLang="zh-CN" sz="2200" dirty="0">
                <a:latin typeface="幼圆" panose="02010509060101010101" pitchFamily="49" charset="-122"/>
                <a:ea typeface="幼圆" panose="02010509060101010101" pitchFamily="49" charset="-122"/>
              </a:rPr>
              <a:t>标准化方法适用于数据系列分布相对比较集中地分布于零点两侧，若数据系列的值分布离散且均远离零点，则根据</a:t>
            </a:r>
            <a:r>
              <a:rPr lang="en-US" altLang="zh-CN" sz="2200" dirty="0">
                <a:latin typeface="幼圆" panose="02010509060101010101" pitchFamily="49" charset="-122"/>
                <a:ea typeface="幼圆" panose="02010509060101010101" pitchFamily="49" charset="-122"/>
              </a:rPr>
              <a:t>Sigmoid</a:t>
            </a:r>
            <a:r>
              <a:rPr lang="zh-CN" altLang="zh-CN" sz="2200" dirty="0">
                <a:latin typeface="幼圆" panose="02010509060101010101" pitchFamily="49" charset="-122"/>
                <a:ea typeface="幼圆" panose="02010509060101010101" pitchFamily="49" charset="-122"/>
              </a:rPr>
              <a:t>函数的特性，</a:t>
            </a:r>
            <a:endParaRPr lang="en-US" altLang="zh-CN" sz="2200" dirty="0">
              <a:latin typeface="幼圆" panose="02010509060101010101" pitchFamily="49" charset="-122"/>
              <a:ea typeface="幼圆" panose="02010509060101010101" pitchFamily="49" charset="-122"/>
            </a:endParaRPr>
          </a:p>
          <a:p>
            <a:pPr>
              <a:lnSpc>
                <a:spcPts val="3600"/>
              </a:lnSpc>
            </a:pPr>
            <a:r>
              <a:rPr lang="zh-CN" altLang="zh-CN" sz="2200" dirty="0">
                <a:latin typeface="幼圆" panose="02010509060101010101" pitchFamily="49" charset="-122"/>
                <a:ea typeface="幼圆" panose="02010509060101010101" pitchFamily="49" charset="-122"/>
              </a:rPr>
              <a:t>标准化处理后的值会聚集于</a:t>
            </a:r>
            <a:endParaRPr lang="en-US" altLang="zh-CN" sz="2200" dirty="0">
              <a:latin typeface="幼圆" panose="02010509060101010101" pitchFamily="49" charset="-122"/>
              <a:ea typeface="幼圆" panose="02010509060101010101" pitchFamily="49" charset="-122"/>
            </a:endParaRPr>
          </a:p>
          <a:p>
            <a:pPr>
              <a:lnSpc>
                <a:spcPts val="3600"/>
              </a:lnSpc>
            </a:pPr>
            <a:r>
              <a:rPr lang="en-US" altLang="zh-CN" sz="2200" dirty="0">
                <a:latin typeface="幼圆" panose="02010509060101010101" pitchFamily="49" charset="-122"/>
                <a:ea typeface="幼圆" panose="02010509060101010101" pitchFamily="49" charset="-122"/>
              </a:rPr>
              <a:t>0</a:t>
            </a:r>
            <a:r>
              <a:rPr lang="zh-CN" altLang="zh-CN" sz="2200" dirty="0">
                <a:latin typeface="幼圆" panose="02010509060101010101" pitchFamily="49" charset="-122"/>
                <a:ea typeface="幼圆" panose="02010509060101010101" pitchFamily="49" charset="-122"/>
              </a:rPr>
              <a:t>或</a:t>
            </a:r>
            <a:r>
              <a:rPr lang="en-US" altLang="zh-CN" sz="2200" dirty="0">
                <a:latin typeface="幼圆" panose="02010509060101010101" pitchFamily="49" charset="-122"/>
                <a:ea typeface="幼圆" panose="02010509060101010101" pitchFamily="49" charset="-122"/>
              </a:rPr>
              <a:t>1</a:t>
            </a:r>
            <a:r>
              <a:rPr lang="zh-CN" altLang="zh-CN" sz="2200" dirty="0">
                <a:latin typeface="幼圆" panose="02010509060101010101" pitchFamily="49" charset="-122"/>
                <a:ea typeface="幼圆" panose="02010509060101010101" pitchFamily="49" charset="-122"/>
              </a:rPr>
              <a:t>附近，造成原始数据的</a:t>
            </a:r>
            <a:endParaRPr lang="en-US" altLang="zh-CN" sz="2200" dirty="0">
              <a:latin typeface="幼圆" panose="02010509060101010101" pitchFamily="49" charset="-122"/>
              <a:ea typeface="幼圆" panose="02010509060101010101" pitchFamily="49" charset="-122"/>
            </a:endParaRPr>
          </a:p>
          <a:p>
            <a:pPr>
              <a:lnSpc>
                <a:spcPts val="3600"/>
              </a:lnSpc>
            </a:pPr>
            <a:r>
              <a:rPr lang="zh-CN" altLang="zh-CN" sz="2200" dirty="0">
                <a:latin typeface="幼圆" panose="02010509060101010101" pitchFamily="49" charset="-122"/>
                <a:ea typeface="幼圆" panose="02010509060101010101" pitchFamily="49" charset="-122"/>
              </a:rPr>
              <a:t>分布及数据间关系被改变。</a:t>
            </a:r>
            <a:endParaRPr lang="en-US" altLang="zh-CN" sz="2200" dirty="0">
              <a:latin typeface="幼圆" panose="02010509060101010101" pitchFamily="49" charset="-122"/>
              <a:ea typeface="幼圆" panose="02010509060101010101" pitchFamily="49" charset="-122"/>
            </a:endParaRPr>
          </a:p>
          <a:p>
            <a:pPr>
              <a:lnSpc>
                <a:spcPts val="3600"/>
              </a:lnSpc>
            </a:pPr>
            <a:r>
              <a:rPr lang="zh-CN" altLang="zh-CN" sz="2200" dirty="0">
                <a:latin typeface="幼圆" panose="02010509060101010101" pitchFamily="49" charset="-122"/>
                <a:ea typeface="幼圆" panose="02010509060101010101" pitchFamily="49" charset="-122"/>
              </a:rPr>
              <a:t>因此在应用</a:t>
            </a:r>
            <a:r>
              <a:rPr lang="en-US" altLang="zh-CN" sz="2200" dirty="0">
                <a:latin typeface="幼圆" panose="02010509060101010101" pitchFamily="49" charset="-122"/>
                <a:ea typeface="幼圆" panose="02010509060101010101" pitchFamily="49" charset="-122"/>
              </a:rPr>
              <a:t>Logistic</a:t>
            </a:r>
            <a:r>
              <a:rPr lang="zh-CN" altLang="zh-CN" sz="2200" dirty="0">
                <a:latin typeface="幼圆" panose="02010509060101010101" pitchFamily="49" charset="-122"/>
                <a:ea typeface="幼圆" panose="02010509060101010101" pitchFamily="49" charset="-122"/>
              </a:rPr>
              <a:t>标准化</a:t>
            </a:r>
            <a:endParaRPr lang="en-US" altLang="zh-CN" sz="2200" dirty="0">
              <a:latin typeface="幼圆" panose="02010509060101010101" pitchFamily="49" charset="-122"/>
              <a:ea typeface="幼圆" panose="02010509060101010101" pitchFamily="49" charset="-122"/>
            </a:endParaRPr>
          </a:p>
          <a:p>
            <a:pPr>
              <a:lnSpc>
                <a:spcPts val="3600"/>
              </a:lnSpc>
            </a:pPr>
            <a:r>
              <a:rPr lang="zh-CN" altLang="zh-CN" sz="2200" dirty="0">
                <a:latin typeface="幼圆" panose="02010509060101010101" pitchFamily="49" charset="-122"/>
                <a:ea typeface="幼圆" panose="02010509060101010101" pitchFamily="49" charset="-122"/>
              </a:rPr>
              <a:t>方法之前，需要首先分析原</a:t>
            </a:r>
            <a:endParaRPr lang="en-US" altLang="zh-CN" sz="2200" dirty="0">
              <a:latin typeface="幼圆" panose="02010509060101010101" pitchFamily="49" charset="-122"/>
              <a:ea typeface="幼圆" panose="02010509060101010101" pitchFamily="49" charset="-122"/>
            </a:endParaRPr>
          </a:p>
          <a:p>
            <a:pPr>
              <a:lnSpc>
                <a:spcPts val="3600"/>
              </a:lnSpc>
            </a:pPr>
            <a:r>
              <a:rPr lang="zh-CN" altLang="zh-CN" sz="2200" dirty="0">
                <a:latin typeface="幼圆" panose="02010509060101010101" pitchFamily="49" charset="-122"/>
                <a:ea typeface="幼圆" panose="02010509060101010101" pitchFamily="49" charset="-122"/>
              </a:rPr>
              <a:t>始数据系列的分布状况。</a:t>
            </a:r>
            <a:endParaRPr lang="zh-CN" altLang="en-US" sz="2200" dirty="0">
              <a:latin typeface="幼圆" panose="02010509060101010101" pitchFamily="49" charset="-122"/>
              <a:ea typeface="幼圆" panose="02010509060101010101" pitchFamily="49" charset="-122"/>
            </a:endParaRPr>
          </a:p>
        </p:txBody>
      </p:sp>
      <p:pic>
        <p:nvPicPr>
          <p:cNvPr id="6" name="图片 5"/>
          <p:cNvPicPr/>
          <p:nvPr/>
        </p:nvPicPr>
        <p:blipFill>
          <a:blip r:embed="rId1"/>
          <a:srcRect l="32268" r="32570"/>
          <a:stretch>
            <a:fillRect/>
          </a:stretch>
        </p:blipFill>
        <p:spPr>
          <a:xfrm>
            <a:off x="5543541" y="2379990"/>
            <a:ext cx="3420947" cy="2632526"/>
          </a:xfrm>
          <a:prstGeom prst="rect">
            <a:avLst/>
          </a:prstGeom>
          <a:noFill/>
          <a:ln>
            <a:noFill/>
          </a:ln>
        </p:spPr>
      </p:pic>
      <p:sp>
        <p:nvSpPr>
          <p:cNvPr id="2" name="矩形 1"/>
          <p:cNvSpPr/>
          <p:nvPr/>
        </p:nvSpPr>
        <p:spPr>
          <a:xfrm>
            <a:off x="1701222" y="190332"/>
            <a:ext cx="7452320" cy="461665"/>
          </a:xfrm>
          <a:prstGeom prst="rect">
            <a:avLst/>
          </a:prstGeom>
        </p:spPr>
        <p:txBody>
          <a:bodyPr wrap="square">
            <a:spAutoFit/>
          </a:bodyPr>
          <a:lstStyle/>
          <a:p>
            <a:pPr algn="ctr"/>
            <a:r>
              <a:rPr lang="en-US" altLang="zh-CN" sz="2400" dirty="0">
                <a:latin typeface="微软雅黑" panose="020B0503020204020204" pitchFamily="34" charset="-122"/>
                <a:ea typeface="微软雅黑" panose="020B0503020204020204" pitchFamily="34" charset="-122"/>
              </a:rPr>
              <a:t>Logistic </a:t>
            </a:r>
            <a:r>
              <a:rPr lang="zh-CN" altLang="zh-CN" sz="2400" dirty="0">
                <a:latin typeface="微软雅黑" panose="020B0503020204020204" pitchFamily="34" charset="-122"/>
                <a:ea typeface="微软雅黑" panose="020B0503020204020204" pitchFamily="34" charset="-122"/>
              </a:rPr>
              <a:t>标准化</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sz="2600" b="1" dirty="0">
                <a:latin typeface="+mj-ea"/>
              </a:rPr>
              <a:t>6.2</a:t>
            </a:r>
            <a:r>
              <a:rPr lang="zh-CN" altLang="en-US" sz="2600" b="1" dirty="0">
                <a:latin typeface="+mj-ea"/>
              </a:rPr>
              <a:t>  数据转换</a:t>
            </a:r>
            <a:endParaRPr lang="zh-CN" sz="2600" b="1" dirty="0">
              <a:latin typeface="+mj-ea"/>
            </a:endParaRPr>
          </a:p>
        </p:txBody>
      </p:sp>
      <p:sp>
        <p:nvSpPr>
          <p:cNvPr id="4" name="矩形 3"/>
          <p:cNvSpPr/>
          <p:nvPr/>
        </p:nvSpPr>
        <p:spPr>
          <a:xfrm>
            <a:off x="1835696" y="914980"/>
            <a:ext cx="7056784" cy="3600986"/>
          </a:xfrm>
          <a:prstGeom prst="rect">
            <a:avLst/>
          </a:prstGeom>
        </p:spPr>
        <p:txBody>
          <a:bodyPr wrap="square">
            <a:spAutoFit/>
          </a:bodyPr>
          <a:lstStyle/>
          <a:p>
            <a:pPr>
              <a:lnSpc>
                <a:spcPct val="200000"/>
              </a:lnSpc>
            </a:pPr>
            <a:r>
              <a:rPr lang="zh-CN" altLang="en-US" sz="2400" b="1" dirty="0">
                <a:latin typeface="+mj-ea"/>
                <a:ea typeface="+mj-ea"/>
              </a:rPr>
              <a:t>转换原因：</a:t>
            </a:r>
            <a:r>
              <a:rPr lang="zh-CN" altLang="zh-CN" sz="2400" dirty="0">
                <a:latin typeface="+mj-ea"/>
                <a:ea typeface="+mj-ea"/>
              </a:rPr>
              <a:t>原始数据多为非数字型的数据</a:t>
            </a:r>
            <a:endParaRPr lang="en-US" altLang="zh-CN" sz="2400" dirty="0">
              <a:latin typeface="+mj-ea"/>
              <a:ea typeface="+mj-ea"/>
            </a:endParaRPr>
          </a:p>
          <a:p>
            <a:pPr marL="457200" indent="-457200">
              <a:lnSpc>
                <a:spcPct val="150000"/>
              </a:lnSpc>
              <a:buFont typeface="+mj-ea"/>
              <a:buAutoNum type="circleNumDbPlain"/>
            </a:pPr>
            <a:r>
              <a:rPr lang="zh-CN" altLang="zh-CN" sz="2400" dirty="0">
                <a:latin typeface="幼圆" panose="02010509060101010101" pitchFamily="49" charset="-122"/>
                <a:ea typeface="幼圆" panose="02010509060101010101" pitchFamily="49" charset="-122"/>
              </a:rPr>
              <a:t>用户特征（性别，职业）；</a:t>
            </a:r>
            <a:endParaRPr lang="en-US" altLang="zh-CN" sz="2400" dirty="0">
              <a:latin typeface="幼圆" panose="02010509060101010101" pitchFamily="49" charset="-122"/>
              <a:ea typeface="幼圆" panose="02010509060101010101" pitchFamily="49" charset="-122"/>
            </a:endParaRPr>
          </a:p>
          <a:p>
            <a:pPr marL="457200" indent="-457200">
              <a:lnSpc>
                <a:spcPct val="150000"/>
              </a:lnSpc>
              <a:buFont typeface="+mj-ea"/>
              <a:buAutoNum type="circleNumDbPlain"/>
            </a:pPr>
            <a:r>
              <a:rPr lang="zh-CN" altLang="zh-CN" sz="2400" dirty="0">
                <a:latin typeface="幼圆" panose="02010509060101010101" pitchFamily="49" charset="-122"/>
                <a:ea typeface="幼圆" panose="02010509060101010101" pitchFamily="49" charset="-122"/>
              </a:rPr>
              <a:t>企业、公共设施的特征（位置）；</a:t>
            </a:r>
            <a:endParaRPr lang="en-US" altLang="zh-CN" sz="2400" dirty="0">
              <a:latin typeface="幼圆" panose="02010509060101010101" pitchFamily="49" charset="-122"/>
              <a:ea typeface="幼圆" panose="02010509060101010101" pitchFamily="49" charset="-122"/>
            </a:endParaRPr>
          </a:p>
          <a:p>
            <a:pPr marL="457200" indent="-457200">
              <a:lnSpc>
                <a:spcPct val="150000"/>
              </a:lnSpc>
              <a:buFont typeface="+mj-ea"/>
              <a:buAutoNum type="circleNumDbPlain"/>
            </a:pPr>
            <a:r>
              <a:rPr lang="zh-CN" altLang="zh-CN" sz="2400" dirty="0">
                <a:latin typeface="幼圆" panose="02010509060101010101" pitchFamily="49" charset="-122"/>
                <a:ea typeface="幼圆" panose="02010509060101010101" pitchFamily="49" charset="-122"/>
              </a:rPr>
              <a:t>广告、发行商的网站中的特征（语言、文字、目标人群）</a:t>
            </a:r>
            <a:endParaRPr lang="en-US" altLang="zh-CN" sz="2400" dirty="0">
              <a:latin typeface="幼圆" panose="02010509060101010101" pitchFamily="49" charset="-122"/>
              <a:ea typeface="幼圆" panose="02010509060101010101" pitchFamily="49" charset="-122"/>
            </a:endParaRPr>
          </a:p>
          <a:p>
            <a:pPr>
              <a:lnSpc>
                <a:spcPct val="150000"/>
              </a:lnSpc>
            </a:pPr>
            <a:r>
              <a:rPr lang="en-US" altLang="zh-CN" sz="2400" dirty="0">
                <a:latin typeface="幼圆" panose="02010509060101010101" pitchFamily="49" charset="-122"/>
                <a:ea typeface="幼圆" panose="02010509060101010101" pitchFamily="49" charset="-122"/>
              </a:rPr>
              <a:t>    ……</a:t>
            </a:r>
            <a:endParaRPr lang="zh-CN" altLang="en-US" sz="2400" dirty="0">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7704" y="915566"/>
            <a:ext cx="7020272" cy="3475503"/>
          </a:xfrm>
          <a:prstGeom prst="rect">
            <a:avLst/>
          </a:prstGeom>
        </p:spPr>
        <p:txBody>
          <a:bodyPr wrap="square">
            <a:spAutoFit/>
          </a:bodyPr>
          <a:lstStyle/>
          <a:p>
            <a:pPr>
              <a:lnSpc>
                <a:spcPct val="150000"/>
              </a:lnSpc>
            </a:pPr>
            <a:r>
              <a:rPr lang="zh-CN" altLang="zh-CN" sz="2400" b="1" dirty="0">
                <a:latin typeface="微软雅黑" panose="020B0503020204020204" pitchFamily="34" charset="-122"/>
                <a:ea typeface="微软雅黑" panose="020B0503020204020204" pitchFamily="34" charset="-122"/>
              </a:rPr>
              <a:t>非数字型特征一般</a:t>
            </a:r>
            <a:r>
              <a:rPr lang="zh-CN" altLang="en-US" sz="2400" b="1" dirty="0">
                <a:latin typeface="微软雅黑" panose="020B0503020204020204" pitchFamily="34" charset="-122"/>
                <a:ea typeface="微软雅黑" panose="020B0503020204020204" pitchFamily="34" charset="-122"/>
              </a:rPr>
              <a:t>分为</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a:lnSpc>
                <a:spcPct val="150000"/>
              </a:lnSpc>
              <a:spcBef>
                <a:spcPts val="0"/>
              </a:spcBef>
              <a:buFont typeface="Wingdings" panose="05000000000000000000" pitchFamily="2" charset="2"/>
              <a:buChar char="Ø"/>
            </a:pPr>
            <a:r>
              <a:rPr lang="zh-CN" altLang="zh-CN" sz="2200" b="1" dirty="0">
                <a:latin typeface="+mj-ea"/>
                <a:ea typeface="+mj-ea"/>
              </a:rPr>
              <a:t>分类特征：</a:t>
            </a:r>
            <a:r>
              <a:rPr lang="zh-CN" altLang="zh-CN" sz="2000" dirty="0">
                <a:latin typeface="+mj-ea"/>
                <a:ea typeface="+mj-ea"/>
              </a:rPr>
              <a:t>有两个或多个类别，没有内在的顺序。</a:t>
            </a:r>
            <a:endParaRPr lang="en-US" altLang="zh-CN" sz="2000" dirty="0">
              <a:latin typeface="+mj-ea"/>
              <a:ea typeface="+mj-ea"/>
            </a:endParaRPr>
          </a:p>
          <a:p>
            <a:pPr>
              <a:lnSpc>
                <a:spcPct val="150000"/>
              </a:lnSpc>
            </a:pPr>
            <a:r>
              <a:rPr lang="en-US" altLang="zh-CN" sz="2000" dirty="0">
                <a:latin typeface="+mj-ea"/>
                <a:ea typeface="+mj-ea"/>
              </a:rPr>
              <a:t>   </a:t>
            </a:r>
            <a:r>
              <a:rPr lang="zh-CN" altLang="zh-CN" sz="2000" dirty="0">
                <a:latin typeface="+mj-ea"/>
                <a:ea typeface="+mj-ea"/>
              </a:rPr>
              <a:t>例如，国籍：英国、美国。</a:t>
            </a:r>
            <a:endParaRPr lang="en-US" altLang="zh-CN" sz="2000" dirty="0">
              <a:latin typeface="+mj-ea"/>
              <a:ea typeface="+mj-ea"/>
            </a:endParaRPr>
          </a:p>
          <a:p>
            <a:pPr marL="342900" indent="-342900">
              <a:lnSpc>
                <a:spcPct val="150000"/>
              </a:lnSpc>
              <a:spcBef>
                <a:spcPts val="0"/>
              </a:spcBef>
              <a:buFont typeface="Wingdings" panose="05000000000000000000" pitchFamily="2" charset="2"/>
              <a:buChar char="Ø"/>
            </a:pPr>
            <a:r>
              <a:rPr lang="zh-CN" altLang="zh-CN" sz="2200" b="1" dirty="0">
                <a:latin typeface="+mj-ea"/>
                <a:ea typeface="+mj-ea"/>
              </a:rPr>
              <a:t>序列特征：</a:t>
            </a:r>
            <a:r>
              <a:rPr lang="zh-CN" altLang="zh-CN" sz="2000" dirty="0">
                <a:latin typeface="+mj-ea"/>
                <a:ea typeface="+mj-ea"/>
              </a:rPr>
              <a:t>有两个或多个类别；有内在的顺序，却没有固定的间隔。</a:t>
            </a:r>
            <a:r>
              <a:rPr lang="en-US" altLang="zh-CN" sz="2000" dirty="0">
                <a:latin typeface="+mj-ea"/>
                <a:ea typeface="+mj-ea"/>
              </a:rPr>
              <a:t> </a:t>
            </a:r>
            <a:r>
              <a:rPr lang="zh-CN" altLang="zh-CN" sz="2000" dirty="0">
                <a:latin typeface="+mj-ea"/>
                <a:ea typeface="+mj-ea"/>
              </a:rPr>
              <a:t>例如一个相对排序：身高：高、中、低；健康状况：差、一般、好。</a:t>
            </a:r>
            <a:endParaRPr lang="en-US" altLang="zh-CN" sz="2000" dirty="0">
              <a:latin typeface="+mj-ea"/>
              <a:ea typeface="+mj-ea"/>
            </a:endParaRPr>
          </a:p>
          <a:p>
            <a:pPr marL="342900" indent="-342900">
              <a:lnSpc>
                <a:spcPct val="150000"/>
              </a:lnSpc>
              <a:spcBef>
                <a:spcPts val="0"/>
              </a:spcBef>
              <a:buFont typeface="Wingdings" panose="05000000000000000000" pitchFamily="2" charset="2"/>
              <a:buChar char="l"/>
            </a:pPr>
            <a:r>
              <a:rPr lang="zh-CN" altLang="zh-CN" sz="2200" dirty="0">
                <a:latin typeface="+mj-ea"/>
                <a:ea typeface="+mj-ea"/>
              </a:rPr>
              <a:t>如何处理这些非数字型特征就成为一个关键的问题。</a:t>
            </a:r>
            <a:endParaRPr lang="zh-CN" altLang="en-US" sz="2200" dirty="0">
              <a:latin typeface="+mj-ea"/>
              <a:ea typeface="+mj-ea"/>
            </a:endParaRPr>
          </a:p>
        </p:txBody>
      </p:sp>
      <p:sp>
        <p:nvSpPr>
          <p:cNvPr id="5"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sz="2600" b="1" dirty="0">
                <a:latin typeface="+mj-ea"/>
              </a:rPr>
              <a:t>6.2 </a:t>
            </a:r>
            <a:r>
              <a:rPr lang="zh-CN" altLang="en-US" sz="2600" b="1" dirty="0">
                <a:latin typeface="+mj-ea"/>
              </a:rPr>
              <a:t>数据转换</a:t>
            </a:r>
            <a:endParaRPr lang="zh-CN" sz="2600" b="1"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83768" y="1131590"/>
            <a:ext cx="5688632" cy="2522807"/>
          </a:xfrm>
          <a:prstGeom prst="rect">
            <a:avLst/>
          </a:prstGeom>
          <a:noFill/>
        </p:spPr>
        <p:txBody>
          <a:bodyPr wrap="square" rtlCol="0">
            <a:spAutoFit/>
          </a:bodyPr>
          <a:lstStyle/>
          <a:p>
            <a:pPr>
              <a:lnSpc>
                <a:spcPct val="200000"/>
              </a:lnSpc>
            </a:pPr>
            <a:r>
              <a:rPr lang="zh-CN" altLang="en-US" sz="2800" b="1" dirty="0">
                <a:latin typeface="+mj-ea"/>
                <a:ea typeface="+mj-ea"/>
              </a:rPr>
              <a:t>编码方式：</a:t>
            </a:r>
            <a:endParaRPr lang="en-US" altLang="zh-CN" sz="2800" b="1" dirty="0">
              <a:latin typeface="+mj-ea"/>
              <a:ea typeface="+mj-ea"/>
            </a:endParaRPr>
          </a:p>
          <a:p>
            <a:pPr marL="457200" indent="-457200">
              <a:lnSpc>
                <a:spcPct val="200000"/>
              </a:lnSpc>
              <a:buFont typeface="Wingdings" panose="05000000000000000000" pitchFamily="2" charset="2"/>
              <a:buChar char="Ø"/>
            </a:pPr>
            <a:r>
              <a:rPr lang="zh-CN" altLang="en-US" sz="2800" dirty="0">
                <a:latin typeface="幼圆" panose="02010509060101010101" pitchFamily="49" charset="-122"/>
                <a:ea typeface="幼圆" panose="02010509060101010101" pitchFamily="49" charset="-122"/>
              </a:rPr>
              <a:t>数字编码</a:t>
            </a:r>
            <a:endParaRPr lang="en-US" altLang="zh-CN" sz="2800" dirty="0">
              <a:latin typeface="幼圆" panose="02010509060101010101" pitchFamily="49" charset="-122"/>
              <a:ea typeface="幼圆" panose="02010509060101010101" pitchFamily="49" charset="-122"/>
            </a:endParaRPr>
          </a:p>
          <a:p>
            <a:pPr marL="457200" indent="-457200">
              <a:lnSpc>
                <a:spcPct val="200000"/>
              </a:lnSpc>
              <a:buFont typeface="Wingdings" panose="05000000000000000000" pitchFamily="2" charset="2"/>
              <a:buChar char="Ø"/>
            </a:pPr>
            <a:r>
              <a:rPr lang="en-US" altLang="zh-CN" sz="2800" dirty="0">
                <a:latin typeface="幼圆" panose="02010509060101010101" pitchFamily="49" charset="-122"/>
                <a:ea typeface="幼圆" panose="02010509060101010101" pitchFamily="49" charset="-122"/>
              </a:rPr>
              <a:t>One-Hot</a:t>
            </a:r>
            <a:r>
              <a:rPr lang="zh-CN" altLang="en-US" sz="2800" dirty="0">
                <a:latin typeface="幼圆" panose="02010509060101010101" pitchFamily="49" charset="-122"/>
                <a:ea typeface="幼圆" panose="02010509060101010101" pitchFamily="49" charset="-122"/>
              </a:rPr>
              <a:t>编码</a:t>
            </a:r>
            <a:endParaRPr lang="zh-CN" altLang="en-US" sz="2800" dirty="0">
              <a:latin typeface="幼圆" panose="02010509060101010101" pitchFamily="49" charset="-122"/>
              <a:ea typeface="幼圆" panose="02010509060101010101" pitchFamily="49" charset="-122"/>
            </a:endParaRPr>
          </a:p>
        </p:txBody>
      </p:sp>
      <p:sp>
        <p:nvSpPr>
          <p:cNvPr id="5"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sz="2600" b="1" dirty="0">
                <a:latin typeface="+mj-ea"/>
              </a:rPr>
              <a:t>6.2 </a:t>
            </a:r>
            <a:r>
              <a:rPr lang="zh-CN" altLang="en-US" sz="2600" b="1" dirty="0">
                <a:latin typeface="+mj-ea"/>
              </a:rPr>
              <a:t>数据转换</a:t>
            </a:r>
            <a:endParaRPr lang="zh-CN" sz="2600" b="1"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3688" y="771550"/>
            <a:ext cx="7380312" cy="2862322"/>
          </a:xfrm>
          <a:prstGeom prst="rect">
            <a:avLst/>
          </a:prstGeom>
        </p:spPr>
        <p:txBody>
          <a:bodyPr wrap="square">
            <a:spAutoFit/>
          </a:bodyPr>
          <a:lstStyle/>
          <a:p>
            <a:pPr>
              <a:lnSpc>
                <a:spcPct val="150000"/>
              </a:lnSpc>
            </a:pPr>
            <a:r>
              <a:rPr lang="zh-CN" altLang="en-US" sz="2400" b="1" dirty="0">
                <a:latin typeface="黑体" panose="02010609060101010101" pitchFamily="49" charset="-122"/>
                <a:ea typeface="黑体" panose="02010609060101010101" pitchFamily="49" charset="-122"/>
              </a:rPr>
              <a:t>例如：</a:t>
            </a:r>
            <a:r>
              <a:rPr lang="zh-CN" altLang="en-US" sz="2400" dirty="0">
                <a:latin typeface="幼圆" panose="02010509060101010101" pitchFamily="49" charset="-122"/>
                <a:ea typeface="幼圆" panose="02010509060101010101" pitchFamily="49" charset="-122"/>
              </a:rPr>
              <a:t>假设</a:t>
            </a:r>
            <a:r>
              <a:rPr lang="zh-CN" altLang="zh-CN" sz="2400" dirty="0">
                <a:latin typeface="幼圆" panose="02010509060101010101" pitchFamily="49" charset="-122"/>
                <a:ea typeface="幼圆" panose="02010509060101010101" pitchFamily="49" charset="-122"/>
              </a:rPr>
              <a:t>国籍共有三种</a:t>
            </a:r>
            <a:r>
              <a:rPr lang="zh-CN" altLang="en-US" sz="2400" dirty="0">
                <a:latin typeface="幼圆" panose="02010509060101010101" pitchFamily="49" charset="-122"/>
                <a:ea typeface="幼圆" panose="02010509060101010101" pitchFamily="49" charset="-122"/>
              </a:rPr>
              <a:t>取值</a:t>
            </a:r>
            <a:r>
              <a:rPr lang="zh-CN" altLang="zh-CN" sz="2400" dirty="0">
                <a:latin typeface="幼圆" panose="02010509060101010101" pitchFamily="49" charset="-122"/>
                <a:ea typeface="幼圆" panose="02010509060101010101" pitchFamily="49" charset="-122"/>
              </a:rPr>
              <a:t>：</a:t>
            </a:r>
            <a:endParaRPr lang="en-US" altLang="zh-CN" sz="2400" dirty="0">
              <a:latin typeface="幼圆" panose="02010509060101010101" pitchFamily="49" charset="-122"/>
              <a:ea typeface="幼圆" panose="02010509060101010101" pitchFamily="49" charset="-122"/>
            </a:endParaRPr>
          </a:p>
          <a:p>
            <a:pPr>
              <a:lnSpc>
                <a:spcPct val="150000"/>
              </a:lnSpc>
            </a:pPr>
            <a:r>
              <a:rPr lang="en-US" altLang="zh-CN" sz="2400" dirty="0">
                <a:latin typeface="幼圆" panose="02010509060101010101" pitchFamily="49" charset="-122"/>
                <a:ea typeface="幼圆" panose="02010509060101010101" pitchFamily="49" charset="-122"/>
              </a:rPr>
              <a:t>      </a:t>
            </a:r>
            <a:r>
              <a:rPr lang="zh-CN" altLang="zh-CN" sz="2400" dirty="0">
                <a:latin typeface="幼圆" panose="02010509060101010101" pitchFamily="49" charset="-122"/>
                <a:ea typeface="幼圆" panose="02010509060101010101" pitchFamily="49" charset="-122"/>
              </a:rPr>
              <a:t>美国、英国</a:t>
            </a:r>
            <a:r>
              <a:rPr lang="zh-CN" altLang="en-US" sz="2400" dirty="0">
                <a:latin typeface="幼圆" panose="02010509060101010101" pitchFamily="49" charset="-122"/>
                <a:ea typeface="幼圆" panose="02010509060101010101" pitchFamily="49" charset="-122"/>
              </a:rPr>
              <a:t>、</a:t>
            </a:r>
            <a:r>
              <a:rPr lang="zh-CN" altLang="zh-CN" sz="2400" dirty="0">
                <a:latin typeface="幼圆" panose="02010509060101010101" pitchFamily="49" charset="-122"/>
                <a:ea typeface="幼圆" panose="02010509060101010101" pitchFamily="49" charset="-122"/>
              </a:rPr>
              <a:t>法国</a:t>
            </a:r>
            <a:endParaRPr lang="en-US" altLang="zh-CN" sz="2400" dirty="0">
              <a:latin typeface="幼圆" panose="02010509060101010101" pitchFamily="49" charset="-122"/>
              <a:ea typeface="幼圆" panose="02010509060101010101" pitchFamily="49" charset="-122"/>
            </a:endParaRPr>
          </a:p>
          <a:p>
            <a:pPr>
              <a:lnSpc>
                <a:spcPct val="150000"/>
              </a:lnSpc>
            </a:pPr>
            <a:r>
              <a:rPr lang="zh-CN" altLang="zh-CN" sz="2400" dirty="0">
                <a:latin typeface="幼圆" panose="02010509060101010101" pitchFamily="49" charset="-122"/>
                <a:ea typeface="幼圆" panose="02010509060101010101" pitchFamily="49" charset="-122"/>
              </a:rPr>
              <a:t>最直接的方法就是创建单个数字特征来表示这个非数字特征</a:t>
            </a:r>
            <a:r>
              <a:rPr lang="zh-CN" altLang="en-US" sz="2400" dirty="0">
                <a:latin typeface="幼圆" panose="02010509060101010101" pitchFamily="49" charset="-122"/>
                <a:ea typeface="幼圆" panose="02010509060101010101" pitchFamily="49" charset="-122"/>
              </a:rPr>
              <a:t>，</a:t>
            </a:r>
            <a:r>
              <a:rPr lang="zh-CN" altLang="zh-CN" sz="2400" dirty="0">
                <a:latin typeface="幼圆" panose="02010509060101010101" pitchFamily="49" charset="-122"/>
                <a:ea typeface="幼圆" panose="02010509060101010101" pitchFamily="49" charset="-122"/>
              </a:rPr>
              <a:t>如</a:t>
            </a:r>
            <a:r>
              <a:rPr lang="zh-CN" altLang="en-US" sz="2400" dirty="0">
                <a:latin typeface="幼圆" panose="02010509060101010101" pitchFamily="49" charset="-122"/>
                <a:ea typeface="幼圆" panose="02010509060101010101" pitchFamily="49" charset="-122"/>
              </a:rPr>
              <a:t>：</a:t>
            </a:r>
            <a:endParaRPr lang="en-US" altLang="zh-CN" sz="2400" dirty="0">
              <a:latin typeface="幼圆" panose="02010509060101010101" pitchFamily="49" charset="-122"/>
              <a:ea typeface="幼圆" panose="02010509060101010101" pitchFamily="49" charset="-122"/>
            </a:endParaRPr>
          </a:p>
          <a:p>
            <a:pPr>
              <a:lnSpc>
                <a:spcPct val="150000"/>
              </a:lnSpc>
            </a:pPr>
            <a:r>
              <a:rPr lang="en-US" altLang="zh-CN" sz="2400" dirty="0">
                <a:latin typeface="幼圆" panose="02010509060101010101" pitchFamily="49" charset="-122"/>
                <a:ea typeface="幼圆" panose="02010509060101010101" pitchFamily="49" charset="-122"/>
              </a:rPr>
              <a:t>      </a:t>
            </a:r>
            <a:r>
              <a:rPr lang="zh-CN" altLang="zh-CN" sz="2400" dirty="0">
                <a:latin typeface="幼圆" panose="02010509060101010101" pitchFamily="49" charset="-122"/>
                <a:ea typeface="幼圆" panose="02010509060101010101" pitchFamily="49" charset="-122"/>
              </a:rPr>
              <a:t>美国</a:t>
            </a:r>
            <a:r>
              <a:rPr lang="en-US" altLang="zh-CN" sz="2400" dirty="0">
                <a:latin typeface="幼圆" panose="02010509060101010101" pitchFamily="49" charset="-122"/>
                <a:ea typeface="幼圆" panose="02010509060101010101" pitchFamily="49" charset="-122"/>
              </a:rPr>
              <a:t>-1</a:t>
            </a:r>
            <a:r>
              <a:rPr lang="zh-CN" altLang="en-US" sz="2400" dirty="0">
                <a:latin typeface="幼圆" panose="02010509060101010101" pitchFamily="49" charset="-122"/>
                <a:ea typeface="幼圆" panose="02010509060101010101" pitchFamily="49" charset="-122"/>
              </a:rPr>
              <a:t>、</a:t>
            </a:r>
            <a:r>
              <a:rPr lang="zh-CN" altLang="zh-CN" sz="2400" dirty="0">
                <a:latin typeface="幼圆" panose="02010509060101010101" pitchFamily="49" charset="-122"/>
                <a:ea typeface="幼圆" panose="02010509060101010101" pitchFamily="49" charset="-122"/>
              </a:rPr>
              <a:t>英国</a:t>
            </a:r>
            <a:r>
              <a:rPr lang="en-US" altLang="zh-CN" sz="2400" dirty="0">
                <a:latin typeface="幼圆" panose="02010509060101010101" pitchFamily="49" charset="-122"/>
                <a:ea typeface="幼圆" panose="02010509060101010101" pitchFamily="49" charset="-122"/>
              </a:rPr>
              <a:t>-2</a:t>
            </a:r>
            <a:r>
              <a:rPr lang="zh-CN" altLang="en-US" sz="2400" dirty="0">
                <a:latin typeface="幼圆" panose="02010509060101010101" pitchFamily="49" charset="-122"/>
                <a:ea typeface="幼圆" panose="02010509060101010101" pitchFamily="49" charset="-122"/>
              </a:rPr>
              <a:t>、</a:t>
            </a:r>
            <a:r>
              <a:rPr lang="zh-CN" altLang="zh-CN" sz="2400" dirty="0">
                <a:latin typeface="幼圆" panose="02010509060101010101" pitchFamily="49" charset="-122"/>
                <a:ea typeface="幼圆" panose="02010509060101010101" pitchFamily="49" charset="-122"/>
              </a:rPr>
              <a:t>法国</a:t>
            </a:r>
            <a:r>
              <a:rPr lang="en-US" altLang="zh-CN" sz="2400" dirty="0">
                <a:latin typeface="幼圆" panose="02010509060101010101" pitchFamily="49" charset="-122"/>
                <a:ea typeface="幼圆" panose="02010509060101010101" pitchFamily="49" charset="-122"/>
              </a:rPr>
              <a:t>-3</a:t>
            </a:r>
            <a:endParaRPr lang="zh-CN" altLang="zh-CN" sz="2400" dirty="0">
              <a:latin typeface="幼圆" panose="02010509060101010101" pitchFamily="49" charset="-122"/>
              <a:ea typeface="幼圆" panose="02010509060101010101" pitchFamily="49" charset="-122"/>
            </a:endParaRPr>
          </a:p>
        </p:txBody>
      </p:sp>
      <p:sp>
        <p:nvSpPr>
          <p:cNvPr id="3" name="Rectangle 2"/>
          <p:cNvSpPr txBox="1">
            <a:spLocks noChangeArrowheads="1"/>
          </p:cNvSpPr>
          <p:nvPr/>
        </p:nvSpPr>
        <p:spPr>
          <a:xfrm>
            <a:off x="1691680" y="0"/>
            <a:ext cx="7452320" cy="75718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数据编码</a:t>
            </a:r>
            <a:endParaRPr lang="zh-CN" dirty="0">
              <a:latin typeface="+mj-ea"/>
            </a:endParaRPr>
          </a:p>
        </p:txBody>
      </p:sp>
      <p:sp>
        <p:nvSpPr>
          <p:cNvPr id="5" name="TextBox 4"/>
          <p:cNvSpPr txBox="1"/>
          <p:nvPr/>
        </p:nvSpPr>
        <p:spPr>
          <a:xfrm>
            <a:off x="1907704" y="3864940"/>
            <a:ext cx="2378975"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dirty="0">
                <a:latin typeface="+mj-ea"/>
                <a:ea typeface="+mj-ea"/>
              </a:rPr>
              <a:t>存在的缺陷</a:t>
            </a:r>
            <a:endParaRPr lang="zh-CN" altLang="en-US" sz="2400" dirty="0">
              <a:latin typeface="+mj-ea"/>
              <a:ea typeface="+mj-ea"/>
            </a:endParaRPr>
          </a:p>
        </p:txBody>
      </p:sp>
      <p:sp>
        <p:nvSpPr>
          <p:cNvPr id="6" name="TextBox 5"/>
          <p:cNvSpPr txBox="1"/>
          <p:nvPr/>
        </p:nvSpPr>
        <p:spPr>
          <a:xfrm>
            <a:off x="2339752" y="4315191"/>
            <a:ext cx="302433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会引入错误的序；</a:t>
            </a:r>
            <a:endParaRPr lang="zh-CN" altLang="en-US" sz="2400" dirty="0">
              <a:latin typeface="幼圆" panose="02010509060101010101" pitchFamily="49" charset="-122"/>
              <a:ea typeface="幼圆" panose="02010509060101010101" pitchFamily="49" charset="-122"/>
            </a:endParaRPr>
          </a:p>
        </p:txBody>
      </p:sp>
      <p:sp>
        <p:nvSpPr>
          <p:cNvPr id="7" name="TextBox 6"/>
          <p:cNvSpPr txBox="1"/>
          <p:nvPr/>
        </p:nvSpPr>
        <p:spPr>
          <a:xfrm>
            <a:off x="5652120" y="4315190"/>
            <a:ext cx="302433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会引入错误距离</a:t>
            </a:r>
            <a:endParaRPr lang="zh-CN" altLang="en-US" sz="2400" dirty="0">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78623" y="843558"/>
            <a:ext cx="3024336"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其他的一些例子：</a:t>
            </a:r>
            <a:endParaRPr lang="zh-CN" alt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1778623" y="1347614"/>
            <a:ext cx="7257873" cy="1754326"/>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“收入水平”</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贫困，低收入，小康，中等收入，富有</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数字编码后转换成“收入水平”</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9" name="矩形 8"/>
          <p:cNvSpPr/>
          <p:nvPr/>
        </p:nvSpPr>
        <p:spPr>
          <a:xfrm>
            <a:off x="1841368" y="3147814"/>
            <a:ext cx="7302632" cy="1754326"/>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“汽车品牌”</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路虎，吉利，奥迪，大众，奔驰</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数字编码后转换成“汽车品牌”</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dirty="0">
                <a:latin typeface="微软雅黑" panose="020B0503020204020204" pitchFamily="34" charset="-122"/>
                <a:ea typeface="微软雅黑" panose="020B0503020204020204" pitchFamily="34" charset="-122"/>
              </a:rPr>
              <a:t>            ={0</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 </a:t>
            </a:r>
            <a:endParaRPr lang="zh-CN" altLang="en-US" sz="2400" dirty="0">
              <a:latin typeface="微软雅黑" panose="020B0503020204020204" pitchFamily="34" charset="-122"/>
              <a:ea typeface="微软雅黑" panose="020B0503020204020204" pitchFamily="34" charset="-122"/>
            </a:endParaRPr>
          </a:p>
        </p:txBody>
      </p:sp>
      <p:sp>
        <p:nvSpPr>
          <p:cNvPr id="10" name="Rectangle 2"/>
          <p:cNvSpPr txBox="1">
            <a:spLocks noChangeArrowheads="1"/>
          </p:cNvSpPr>
          <p:nvPr/>
        </p:nvSpPr>
        <p:spPr>
          <a:xfrm>
            <a:off x="1691680" y="0"/>
            <a:ext cx="7452320" cy="75718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数据编码</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91680" y="915566"/>
            <a:ext cx="7416824" cy="3883755"/>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zh-CN" sz="2400" b="1" dirty="0">
                <a:latin typeface="幼圆" panose="02010509060101010101" pitchFamily="49" charset="-122"/>
                <a:ea typeface="幼圆" panose="02010509060101010101" pitchFamily="49" charset="-122"/>
              </a:rPr>
              <a:t>独热编码，又称</a:t>
            </a:r>
            <a:r>
              <a:rPr lang="zh-CN" altLang="zh-CN" sz="2400" b="1" dirty="0">
                <a:latin typeface="+mj-ea"/>
                <a:ea typeface="+mj-ea"/>
              </a:rPr>
              <a:t>一位有效编码</a:t>
            </a:r>
            <a:r>
              <a:rPr lang="zh-CN" altLang="zh-CN" sz="2400" b="1" dirty="0">
                <a:latin typeface="幼圆" panose="02010509060101010101" pitchFamily="49" charset="-122"/>
                <a:ea typeface="幼圆" panose="02010509060101010101" pitchFamily="49" charset="-122"/>
              </a:rPr>
              <a:t>，其方法是使用</a:t>
            </a:r>
            <a:r>
              <a:rPr lang="en-US" altLang="zh-CN" sz="2400" b="1" dirty="0">
                <a:latin typeface="幼圆" panose="02010509060101010101" pitchFamily="49" charset="-122"/>
                <a:ea typeface="幼圆" panose="02010509060101010101" pitchFamily="49" charset="-122"/>
              </a:rPr>
              <a:t>N</a:t>
            </a:r>
            <a:r>
              <a:rPr lang="zh-CN" altLang="zh-CN" sz="2400" b="1" dirty="0">
                <a:latin typeface="幼圆" panose="02010509060101010101" pitchFamily="49" charset="-122"/>
                <a:ea typeface="幼圆" panose="02010509060101010101" pitchFamily="49" charset="-122"/>
              </a:rPr>
              <a:t>位状态寄存器来对</a:t>
            </a:r>
            <a:r>
              <a:rPr lang="en-US" altLang="zh-CN" sz="2400" b="1" dirty="0">
                <a:latin typeface="幼圆" panose="02010509060101010101" pitchFamily="49" charset="-122"/>
                <a:ea typeface="幼圆" panose="02010509060101010101" pitchFamily="49" charset="-122"/>
              </a:rPr>
              <a:t>N</a:t>
            </a:r>
            <a:r>
              <a:rPr lang="zh-CN" altLang="zh-CN" sz="2400" b="1" dirty="0">
                <a:latin typeface="幼圆" panose="02010509060101010101" pitchFamily="49" charset="-122"/>
                <a:ea typeface="幼圆" panose="02010509060101010101" pitchFamily="49" charset="-122"/>
              </a:rPr>
              <a:t>个状态进行编码，每个状态都有他独立的寄存器位，并且在任意时候，其中只有一位有效（为</a:t>
            </a:r>
            <a:r>
              <a:rPr lang="en-US" altLang="zh-CN" sz="2400" b="1" dirty="0">
                <a:latin typeface="幼圆" panose="02010509060101010101" pitchFamily="49" charset="-122"/>
                <a:ea typeface="幼圆" panose="02010509060101010101" pitchFamily="49" charset="-122"/>
              </a:rPr>
              <a:t>1</a:t>
            </a:r>
            <a:r>
              <a:rPr lang="zh-CN" altLang="zh-CN" sz="2400" b="1" dirty="0">
                <a:latin typeface="幼圆" panose="02010509060101010101" pitchFamily="49" charset="-122"/>
                <a:ea typeface="幼圆" panose="02010509060101010101" pitchFamily="49" charset="-122"/>
              </a:rPr>
              <a:t>），其余全为</a:t>
            </a:r>
            <a:r>
              <a:rPr lang="en-US" altLang="zh-CN" sz="2400" b="1" dirty="0">
                <a:latin typeface="幼圆" panose="02010509060101010101" pitchFamily="49" charset="-122"/>
                <a:ea typeface="幼圆" panose="02010509060101010101" pitchFamily="49" charset="-122"/>
              </a:rPr>
              <a:t>0</a:t>
            </a:r>
            <a:r>
              <a:rPr lang="zh-CN" altLang="zh-CN" sz="2400" b="1" dirty="0">
                <a:latin typeface="幼圆" panose="02010509060101010101" pitchFamily="49" charset="-122"/>
                <a:ea typeface="幼圆" panose="02010509060101010101" pitchFamily="49" charset="-122"/>
              </a:rPr>
              <a:t>。可以这样理解，对于每一个特征，如果它有</a:t>
            </a:r>
            <a:r>
              <a:rPr lang="en-US" altLang="zh-CN" sz="2400" b="1" dirty="0">
                <a:latin typeface="幼圆" panose="02010509060101010101" pitchFamily="49" charset="-122"/>
                <a:ea typeface="幼圆" panose="02010509060101010101" pitchFamily="49" charset="-122"/>
              </a:rPr>
              <a:t>m</a:t>
            </a:r>
            <a:r>
              <a:rPr lang="zh-CN" altLang="zh-CN" sz="2400" b="1" dirty="0">
                <a:latin typeface="幼圆" panose="02010509060101010101" pitchFamily="49" charset="-122"/>
                <a:ea typeface="幼圆" panose="02010509060101010101" pitchFamily="49" charset="-122"/>
              </a:rPr>
              <a:t>个可能值，那么经过独热编码后，就变成了</a:t>
            </a:r>
            <a:r>
              <a:rPr lang="en-US" altLang="zh-CN" sz="2400" b="1" dirty="0">
                <a:latin typeface="幼圆" panose="02010509060101010101" pitchFamily="49" charset="-122"/>
                <a:ea typeface="幼圆" panose="02010509060101010101" pitchFamily="49" charset="-122"/>
              </a:rPr>
              <a:t>m</a:t>
            </a:r>
            <a:r>
              <a:rPr lang="zh-CN" altLang="zh-CN" sz="2400" b="1" dirty="0">
                <a:latin typeface="幼圆" panose="02010509060101010101" pitchFamily="49" charset="-122"/>
                <a:ea typeface="幼圆" panose="02010509060101010101" pitchFamily="49" charset="-122"/>
              </a:rPr>
              <a:t>个二元特征</a:t>
            </a:r>
            <a:r>
              <a:rPr lang="zh-CN" altLang="en-US" sz="2400" b="1" dirty="0">
                <a:latin typeface="幼圆" panose="02010509060101010101" pitchFamily="49" charset="-122"/>
                <a:ea typeface="幼圆" panose="02010509060101010101" pitchFamily="49" charset="-122"/>
              </a:rPr>
              <a:t>，</a:t>
            </a:r>
            <a:r>
              <a:rPr lang="zh-CN" altLang="zh-CN" sz="2400" b="1" dirty="0">
                <a:latin typeface="幼圆" panose="02010509060101010101" pitchFamily="49" charset="-122"/>
                <a:ea typeface="幼圆" panose="02010509060101010101" pitchFamily="49" charset="-122"/>
              </a:rPr>
              <a:t>并且这些特征互斥，每次只有一个激活</a:t>
            </a:r>
            <a:r>
              <a:rPr lang="zh-CN" altLang="en-US" sz="2400" b="1" dirty="0">
                <a:latin typeface="幼圆" panose="02010509060101010101" pitchFamily="49" charset="-122"/>
                <a:ea typeface="幼圆" panose="02010509060101010101" pitchFamily="49" charset="-122"/>
              </a:rPr>
              <a:t>，</a:t>
            </a:r>
            <a:r>
              <a:rPr lang="zh-CN" altLang="zh-CN" sz="2400" b="1" dirty="0">
                <a:latin typeface="幼圆" panose="02010509060101010101" pitchFamily="49" charset="-122"/>
                <a:ea typeface="幼圆" panose="02010509060101010101" pitchFamily="49" charset="-122"/>
              </a:rPr>
              <a:t>因此，数据会变成稀疏的。</a:t>
            </a:r>
            <a:endParaRPr lang="zh-CN" altLang="zh-CN" sz="2400" b="1" dirty="0">
              <a:latin typeface="幼圆" panose="02010509060101010101" pitchFamily="49" charset="-122"/>
              <a:ea typeface="幼圆" panose="02010509060101010101" pitchFamily="49" charset="-122"/>
            </a:endParaRPr>
          </a:p>
        </p:txBody>
      </p:sp>
      <p:sp>
        <p:nvSpPr>
          <p:cNvPr id="5" name="Rectangle 2"/>
          <p:cNvSpPr txBox="1">
            <a:spLocks noChangeArrowheads="1"/>
          </p:cNvSpPr>
          <p:nvPr/>
        </p:nvSpPr>
        <p:spPr>
          <a:xfrm>
            <a:off x="1691680" y="0"/>
            <a:ext cx="6624736" cy="75718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cap="none" dirty="0">
                <a:latin typeface="+mj-ea"/>
              </a:rPr>
              <a:t>One-hot</a:t>
            </a:r>
            <a:r>
              <a:rPr lang="zh-CN" altLang="en-US" dirty="0">
                <a:latin typeface="+mj-ea"/>
              </a:rPr>
              <a:t>编码</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2"/>
              <p:cNvSpPr>
                <a:spLocks noChangeArrowheads="1"/>
              </p:cNvSpPr>
              <p:nvPr/>
            </p:nvSpPr>
            <p:spPr bwMode="auto">
              <a:xfrm>
                <a:off x="1907704" y="1013759"/>
                <a:ext cx="6804248" cy="3115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50000"/>
                  </a:lnSpc>
                  <a:spcBef>
                    <a:spcPct val="0"/>
                  </a:spcBef>
                  <a:spcAft>
                    <a:spcPct val="0"/>
                  </a:spcAft>
                  <a:buClrTx/>
                  <a:buSzTx/>
                  <a:buFontTx/>
                  <a:buNone/>
                </a:pP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kumimoji="0" lang="zh-CN" altLang="en-US"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例</a:t>
                </a:r>
                <a:r>
                  <a:rPr kumimoji="0" lang="en-US" altLang="zh-CN"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kumimoji="0" lang="zh-CN" altLang="en-US" sz="22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a:t>
                </a:r>
                <a:r>
                  <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使用独热编码后，就会把三个空间的位置予国籍特征。三个国籍的编码状态就为：美国（</a:t>
                </a:r>
                <a:r>
                  <a:rPr kumimoji="0" lang="en-US" altLang="zh-CN"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1,0,0</a:t>
                </a:r>
                <a:r>
                  <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）、英国（</a:t>
                </a:r>
                <a:r>
                  <a:rPr kumimoji="0" lang="en-US" altLang="zh-CN"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0,1,0</a:t>
                </a:r>
                <a:r>
                  <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）、法国（</a:t>
                </a:r>
                <a:r>
                  <a:rPr kumimoji="0" lang="en-US" altLang="zh-CN"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0,0,1</a:t>
                </a:r>
                <a:r>
                  <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）。他们将可以获得各自的权重。让模型很轻松的表达出“英国和美国很相似”等多种含义。同样，根据距离进行计算的模型得到的结论即为任意两国之间的距离均是</a:t>
                </a:r>
                <a14:m>
                  <m:oMath xmlns:m="http://schemas.openxmlformats.org/officeDocument/2006/math">
                    <m:rad>
                      <m:radPr>
                        <m:degHide m:val="on"/>
                        <m:ctrlPr>
                          <a:rPr kumimoji="0" lang="zh-CN" altLang="en-US" sz="2200" b="0" i="1" u="none" strike="noStrike" cap="none" normalizeH="0" baseline="0" smtClean="0">
                            <a:ln>
                              <a:noFill/>
                            </a:ln>
                            <a:solidFill>
                              <a:schemeClr val="tx1"/>
                            </a:solidFill>
                            <a:effectLst/>
                            <a:latin typeface="Cambria Math" panose="02040503050406030204" pitchFamily="18" charset="0"/>
                            <a:ea typeface="幼圆" panose="02010509060101010101" pitchFamily="49" charset="-122"/>
                          </a:rPr>
                        </m:ctrlPr>
                      </m:radPr>
                      <m:deg/>
                      <m:e>
                        <m:r>
                          <a:rPr kumimoji="0" lang="en-US" altLang="zh-CN" sz="2200" b="0" i="1" u="none" strike="noStrike" cap="none" normalizeH="0" baseline="0" smtClean="0">
                            <a:ln>
                              <a:noFill/>
                            </a:ln>
                            <a:solidFill>
                              <a:schemeClr val="tx1"/>
                            </a:solidFill>
                            <a:effectLst/>
                            <a:latin typeface="Cambria Math" panose="02040503050406030204"/>
                            <a:ea typeface="幼圆" panose="02010509060101010101" pitchFamily="49" charset="-122"/>
                          </a:rPr>
                          <m:t>2</m:t>
                        </m:r>
                      </m:e>
                    </m:rad>
                  </m:oMath>
                </a14:m>
                <a:endParaRPr kumimoji="0" lang="zh-CN" altLang="en-US" sz="22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endParaRPr>
              </a:p>
            </p:txBody>
          </p:sp>
        </mc:Choice>
        <mc:Fallback>
          <p:sp>
            <p:nvSpPr>
              <p:cNvPr id="4" name="Rectangle 2"/>
              <p:cNvSpPr>
                <a:spLocks noRot="1" noChangeAspect="1" noMove="1" noResize="1" noEditPoints="1" noAdjustHandles="1" noChangeArrowheads="1" noChangeShapeType="1" noTextEdit="1"/>
              </p:cNvSpPr>
              <p:nvPr/>
            </p:nvSpPr>
            <p:spPr bwMode="auto">
              <a:xfrm>
                <a:off x="1907704" y="1013759"/>
                <a:ext cx="6804248" cy="3115981"/>
              </a:xfrm>
              <a:prstGeom prst="rect">
                <a:avLst/>
              </a:prstGeom>
              <a:blipFill rotWithShape="1">
                <a:blip r:embed="rId1"/>
                <a:stretch>
                  <a:fillRect l="-2" t="-10" r="-881" b="1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 name="Rectangle 2"/>
          <p:cNvSpPr txBox="1">
            <a:spLocks noChangeArrowheads="1"/>
          </p:cNvSpPr>
          <p:nvPr/>
        </p:nvSpPr>
        <p:spPr>
          <a:xfrm>
            <a:off x="1691680" y="0"/>
            <a:ext cx="6624736" cy="75718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b="1" cap="none" dirty="0">
                <a:latin typeface="+mj-ea"/>
              </a:rPr>
              <a:t>One-hot</a:t>
            </a:r>
            <a:r>
              <a:rPr lang="zh-CN" altLang="en-US" b="1" dirty="0">
                <a:latin typeface="+mj-ea"/>
              </a:rPr>
              <a:t>编码</a:t>
            </a:r>
            <a:endParaRPr lang="zh-CN" b="1"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矩形 4"/>
              <p:cNvSpPr/>
              <p:nvPr/>
            </p:nvSpPr>
            <p:spPr>
              <a:xfrm>
                <a:off x="1835696" y="937046"/>
                <a:ext cx="3024336" cy="4154984"/>
              </a:xfrm>
              <a:prstGeom prst="rect">
                <a:avLst/>
              </a:prstGeom>
            </p:spPr>
            <p:txBody>
              <a:bodyPr wrap="square">
                <a:spAutoFit/>
              </a:bodyPr>
              <a:lstStyle/>
              <a:p>
                <a:r>
                  <a:rPr lang="en-US" altLang="zh-CN" sz="2200" b="1" dirty="0">
                    <a:latin typeface="+mj-ea"/>
                    <a:ea typeface="+mj-ea"/>
                  </a:rPr>
                  <a:t>【</a:t>
                </a:r>
                <a:r>
                  <a:rPr lang="zh-CN" altLang="en-US" sz="2200" b="1" dirty="0">
                    <a:latin typeface="+mj-ea"/>
                    <a:ea typeface="+mj-ea"/>
                  </a:rPr>
                  <a:t>例</a:t>
                </a:r>
                <a:r>
                  <a:rPr lang="en-US" altLang="zh-CN" sz="2200" b="1" dirty="0">
                    <a:latin typeface="+mj-ea"/>
                    <a:ea typeface="+mj-ea"/>
                  </a:rPr>
                  <a:t>】</a:t>
                </a:r>
                <a:r>
                  <a:rPr lang="zh-CN" altLang="en-US" sz="2200" b="1" dirty="0">
                    <a:latin typeface="幼圆" panose="02010509060101010101" pitchFamily="49" charset="-122"/>
                    <a:ea typeface="幼圆" panose="02010509060101010101" pitchFamily="49" charset="-122"/>
                  </a:rPr>
                  <a:t>“汽车品牌”</a:t>
                </a:r>
                <a:r>
                  <a:rPr lang="en-US" altLang="zh-CN" sz="2200" b="1" dirty="0">
                    <a:latin typeface="幼圆" panose="02010509060101010101" pitchFamily="49" charset="-122"/>
                    <a:ea typeface="幼圆" panose="02010509060101010101" pitchFamily="49" charset="-122"/>
                  </a:rPr>
                  <a:t>={</a:t>
                </a:r>
                <a:r>
                  <a:rPr lang="zh-CN" altLang="en-US" sz="2200" b="1" dirty="0">
                    <a:latin typeface="幼圆" panose="02010509060101010101" pitchFamily="49" charset="-122"/>
                    <a:ea typeface="幼圆" panose="02010509060101010101" pitchFamily="49" charset="-122"/>
                  </a:rPr>
                  <a:t>路虎，吉利，奥迪，大众，奔驰</a:t>
                </a:r>
                <a:r>
                  <a:rPr lang="en-US" altLang="zh-CN" sz="2200" b="1" dirty="0">
                    <a:latin typeface="幼圆" panose="02010509060101010101" pitchFamily="49" charset="-122"/>
                    <a:ea typeface="幼圆" panose="02010509060101010101" pitchFamily="49" charset="-122"/>
                  </a:rPr>
                  <a:t>}</a:t>
                </a:r>
                <a:r>
                  <a:rPr lang="zh-CN" altLang="en-US" sz="2200" b="1" dirty="0">
                    <a:latin typeface="幼圆" panose="02010509060101010101" pitchFamily="49" charset="-122"/>
                    <a:ea typeface="幼圆" panose="02010509060101010101" pitchFamily="49" charset="-122"/>
                  </a:rPr>
                  <a:t>，一共包含</a:t>
                </a:r>
                <a:r>
                  <a:rPr lang="en-US" altLang="zh-CN" sz="2200" b="1" dirty="0">
                    <a:latin typeface="幼圆" panose="02010509060101010101" pitchFamily="49" charset="-122"/>
                    <a:ea typeface="幼圆" panose="02010509060101010101" pitchFamily="49" charset="-122"/>
                  </a:rPr>
                  <a:t>5</a:t>
                </a:r>
                <a:r>
                  <a:rPr lang="zh-CN" altLang="en-US" sz="2200" b="1" dirty="0">
                    <a:latin typeface="幼圆" panose="02010509060101010101" pitchFamily="49" charset="-122"/>
                    <a:ea typeface="幼圆" panose="02010509060101010101" pitchFamily="49" charset="-122"/>
                  </a:rPr>
                  <a:t>个不同的值</a:t>
                </a:r>
                <a:r>
                  <a:rPr lang="en-US" altLang="zh-CN" sz="2200" b="1" dirty="0">
                    <a:latin typeface="幼圆" panose="02010509060101010101" pitchFamily="49" charset="-122"/>
                    <a:ea typeface="幼圆" panose="02010509060101010101" pitchFamily="49" charset="-122"/>
                  </a:rPr>
                  <a:t>. </a:t>
                </a:r>
                <a:r>
                  <a:rPr lang="zh-CN" altLang="en-US" sz="2200" b="1" dirty="0">
                    <a:latin typeface="幼圆" panose="02010509060101010101" pitchFamily="49" charset="-122"/>
                    <a:ea typeface="幼圆" panose="02010509060101010101" pitchFamily="49" charset="-122"/>
                  </a:rPr>
                  <a:t>我们可以将其编码为</a:t>
                </a:r>
                <a:r>
                  <a:rPr lang="en-US" altLang="zh-CN" sz="2200" b="1" dirty="0">
                    <a:latin typeface="幼圆" panose="02010509060101010101" pitchFamily="49" charset="-122"/>
                    <a:ea typeface="幼圆" panose="02010509060101010101" pitchFamily="49" charset="-122"/>
                  </a:rPr>
                  <a:t>5</a:t>
                </a:r>
                <a:r>
                  <a:rPr lang="zh-CN" altLang="en-US" sz="2200" b="1" dirty="0">
                    <a:latin typeface="幼圆" panose="02010509060101010101" pitchFamily="49" charset="-122"/>
                    <a:ea typeface="幼圆" panose="02010509060101010101" pitchFamily="49" charset="-122"/>
                  </a:rPr>
                  <a:t>个特征这</a:t>
                </a:r>
                <a14:m>
                  <m:oMath xmlns:m="http://schemas.openxmlformats.org/officeDocument/2006/math">
                    <m:sSub>
                      <m:sSubPr>
                        <m:ctrlPr>
                          <a:rPr lang="en-US" altLang="zh-CN" sz="2200" b="1" i="1" smtClean="0">
                            <a:latin typeface="Cambria Math" panose="02040503050406030204" pitchFamily="18" charset="0"/>
                          </a:rPr>
                        </m:ctrlPr>
                      </m:sSubPr>
                      <m:e>
                        <m:r>
                          <a:rPr lang="en-US" altLang="zh-CN" sz="2200" b="1" i="1" smtClean="0">
                            <a:latin typeface="Cambria Math" panose="02040503050406030204"/>
                          </a:rPr>
                          <m:t>𝒇</m:t>
                        </m:r>
                      </m:e>
                      <m:sub>
                        <m:r>
                          <a:rPr lang="en-US" altLang="zh-CN" sz="2200" b="1" i="1" smtClean="0">
                            <a:latin typeface="Cambria Math" panose="02040503050406030204"/>
                          </a:rPr>
                          <m:t>𝟏</m:t>
                        </m:r>
                      </m:sub>
                    </m:sSub>
                  </m:oMath>
                </a14:m>
                <a:r>
                  <a:rPr lang="zh-CN" altLang="en-US" sz="2200" b="1" dirty="0">
                    <a:latin typeface="幼圆" panose="02010509060101010101" pitchFamily="49" charset="-122"/>
                    <a:ea typeface="幼圆" panose="02010509060101010101" pitchFamily="49" charset="-122"/>
                  </a:rPr>
                  <a:t>，</a:t>
                </a:r>
                <a:r>
                  <a:rPr lang="en-US" altLang="zh-CN" sz="2200" b="1" dirty="0">
                    <a:latin typeface="幼圆" panose="02010509060101010101" pitchFamily="49" charset="-122"/>
                    <a:ea typeface="幼圆" panose="02010509060101010101" pitchFamily="49" charset="-122"/>
                  </a:rPr>
                  <a:t> </a:t>
                </a:r>
                <a14:m>
                  <m:oMath xmlns:m="http://schemas.openxmlformats.org/officeDocument/2006/math">
                    <m:sSub>
                      <m:sSubPr>
                        <m:ctrlPr>
                          <a:rPr lang="en-US" altLang="zh-CN" sz="2200" b="1" i="1">
                            <a:latin typeface="Cambria Math" panose="02040503050406030204" pitchFamily="18" charset="0"/>
                          </a:rPr>
                        </m:ctrlPr>
                      </m:sSubPr>
                      <m:e>
                        <m:r>
                          <a:rPr lang="en-US" altLang="zh-CN" sz="2200" b="1" i="1">
                            <a:latin typeface="Cambria Math" panose="02040503050406030204"/>
                          </a:rPr>
                          <m:t>𝒇</m:t>
                        </m:r>
                      </m:e>
                      <m:sub>
                        <m:r>
                          <a:rPr lang="en-US" altLang="zh-CN" sz="2200" b="1" i="1" smtClean="0">
                            <a:latin typeface="Cambria Math" panose="02040503050406030204"/>
                          </a:rPr>
                          <m:t>𝟐</m:t>
                        </m:r>
                      </m:sub>
                    </m:sSub>
                  </m:oMath>
                </a14:m>
                <a:r>
                  <a:rPr lang="zh-CN" altLang="en-US" sz="2200" b="1" dirty="0">
                    <a:latin typeface="幼圆" panose="02010509060101010101" pitchFamily="49" charset="-122"/>
                    <a:ea typeface="幼圆" panose="02010509060101010101" pitchFamily="49" charset="-122"/>
                  </a:rPr>
                  <a:t>，</a:t>
                </a:r>
                <a:r>
                  <a:rPr lang="en-US" altLang="zh-CN" sz="2200" b="1" dirty="0">
                    <a:latin typeface="幼圆" panose="02010509060101010101" pitchFamily="49" charset="-122"/>
                    <a:ea typeface="幼圆" panose="02010509060101010101" pitchFamily="49" charset="-122"/>
                  </a:rPr>
                  <a:t> </a:t>
                </a:r>
                <a14:m>
                  <m:oMath xmlns:m="http://schemas.openxmlformats.org/officeDocument/2006/math">
                    <m:sSub>
                      <m:sSubPr>
                        <m:ctrlPr>
                          <a:rPr lang="en-US" altLang="zh-CN" sz="2200" b="1" i="1">
                            <a:latin typeface="Cambria Math" panose="02040503050406030204" pitchFamily="18" charset="0"/>
                          </a:rPr>
                        </m:ctrlPr>
                      </m:sSubPr>
                      <m:e>
                        <m:r>
                          <a:rPr lang="en-US" altLang="zh-CN" sz="2200" b="1" i="1">
                            <a:latin typeface="Cambria Math" panose="02040503050406030204"/>
                          </a:rPr>
                          <m:t>𝒇</m:t>
                        </m:r>
                      </m:e>
                      <m:sub>
                        <m:r>
                          <a:rPr lang="en-US" altLang="zh-CN" sz="2200" b="1" i="1" smtClean="0">
                            <a:latin typeface="Cambria Math" panose="02040503050406030204"/>
                          </a:rPr>
                          <m:t>𝟑</m:t>
                        </m:r>
                      </m:sub>
                    </m:sSub>
                  </m:oMath>
                </a14:m>
                <a:r>
                  <a:rPr lang="zh-CN" altLang="en-US" sz="2200" b="1" dirty="0">
                    <a:latin typeface="幼圆" panose="02010509060101010101" pitchFamily="49" charset="-122"/>
                    <a:ea typeface="幼圆" panose="02010509060101010101" pitchFamily="49" charset="-122"/>
                  </a:rPr>
                  <a:t>，</a:t>
                </a:r>
                <a:r>
                  <a:rPr lang="en-US" altLang="zh-CN" sz="2200" b="1" dirty="0">
                    <a:latin typeface="幼圆" panose="02010509060101010101" pitchFamily="49" charset="-122"/>
                    <a:ea typeface="幼圆" panose="02010509060101010101" pitchFamily="49" charset="-122"/>
                  </a:rPr>
                  <a:t> </a:t>
                </a:r>
                <a14:m>
                  <m:oMath xmlns:m="http://schemas.openxmlformats.org/officeDocument/2006/math">
                    <m:sSub>
                      <m:sSubPr>
                        <m:ctrlPr>
                          <a:rPr lang="en-US" altLang="zh-CN" sz="2200" b="1" i="1">
                            <a:latin typeface="Cambria Math" panose="02040503050406030204" pitchFamily="18" charset="0"/>
                          </a:rPr>
                        </m:ctrlPr>
                      </m:sSubPr>
                      <m:e>
                        <m:r>
                          <a:rPr lang="en-US" altLang="zh-CN" sz="2200" b="1" i="1">
                            <a:latin typeface="Cambria Math" panose="02040503050406030204"/>
                          </a:rPr>
                          <m:t>𝒇</m:t>
                        </m:r>
                      </m:e>
                      <m:sub>
                        <m:r>
                          <a:rPr lang="en-US" altLang="zh-CN" sz="2200" b="1" i="1" smtClean="0">
                            <a:latin typeface="Cambria Math" panose="02040503050406030204"/>
                          </a:rPr>
                          <m:t>𝟒</m:t>
                        </m:r>
                      </m:sub>
                    </m:sSub>
                  </m:oMath>
                </a14:m>
                <a:r>
                  <a:rPr lang="zh-CN" altLang="en-US" sz="2200" b="1" dirty="0">
                    <a:latin typeface="幼圆" panose="02010509060101010101" pitchFamily="49" charset="-122"/>
                    <a:ea typeface="幼圆" panose="02010509060101010101" pitchFamily="49" charset="-122"/>
                  </a:rPr>
                  <a:t>，</a:t>
                </a:r>
                <a:r>
                  <a:rPr lang="en-US" altLang="zh-CN" sz="2200" b="1" dirty="0">
                    <a:latin typeface="幼圆" panose="02010509060101010101" pitchFamily="49" charset="-122"/>
                    <a:ea typeface="幼圆" panose="02010509060101010101" pitchFamily="49" charset="-122"/>
                  </a:rPr>
                  <a:t> </a:t>
                </a:r>
                <a14:m>
                  <m:oMath xmlns:m="http://schemas.openxmlformats.org/officeDocument/2006/math">
                    <m:sSub>
                      <m:sSubPr>
                        <m:ctrlPr>
                          <a:rPr lang="en-US" altLang="zh-CN" sz="2200" b="1" i="1">
                            <a:latin typeface="Cambria Math" panose="02040503050406030204" pitchFamily="18" charset="0"/>
                          </a:rPr>
                        </m:ctrlPr>
                      </m:sSubPr>
                      <m:e>
                        <m:r>
                          <a:rPr lang="en-US" altLang="zh-CN" sz="2200" b="1" i="1">
                            <a:latin typeface="Cambria Math" panose="02040503050406030204"/>
                          </a:rPr>
                          <m:t>𝒇</m:t>
                        </m:r>
                      </m:e>
                      <m:sub>
                        <m:r>
                          <a:rPr lang="en-US" altLang="zh-CN" sz="2200" b="1" i="1" smtClean="0">
                            <a:latin typeface="Cambria Math" panose="02040503050406030204"/>
                          </a:rPr>
                          <m:t>𝟓</m:t>
                        </m:r>
                      </m:sub>
                    </m:sSub>
                  </m:oMath>
                </a14:m>
                <a:r>
                  <a:rPr lang="zh-CN" altLang="en-US" sz="2200" b="1" dirty="0">
                    <a:latin typeface="幼圆" panose="02010509060101010101" pitchFamily="49" charset="-122"/>
                    <a:ea typeface="幼圆" panose="02010509060101010101" pitchFamily="49" charset="-122"/>
                  </a:rPr>
                  <a:t>，这 </a:t>
                </a:r>
                <a:r>
                  <a:rPr lang="en-US" altLang="zh-CN" sz="2200" b="1" dirty="0">
                    <a:latin typeface="幼圆" panose="02010509060101010101" pitchFamily="49" charset="-122"/>
                    <a:ea typeface="幼圆" panose="02010509060101010101" pitchFamily="49" charset="-122"/>
                  </a:rPr>
                  <a:t>5</a:t>
                </a:r>
                <a:r>
                  <a:rPr lang="zh-CN" altLang="en-US" sz="2200" b="1" dirty="0">
                    <a:latin typeface="幼圆" panose="02010509060101010101" pitchFamily="49" charset="-122"/>
                    <a:ea typeface="幼圆" panose="02010509060101010101" pitchFamily="49" charset="-122"/>
                  </a:rPr>
                  <a:t>个特征与原始特征“汽车品牌”的取值一一对应</a:t>
                </a:r>
                <a:r>
                  <a:rPr lang="en-US" altLang="zh-CN" sz="2200" b="1" dirty="0">
                    <a:latin typeface="幼圆" panose="02010509060101010101" pitchFamily="49" charset="-122"/>
                    <a:ea typeface="幼圆" panose="02010509060101010101" pitchFamily="49" charset="-122"/>
                  </a:rPr>
                  <a:t>. </a:t>
                </a:r>
                <a:r>
                  <a:rPr lang="zh-CN" altLang="en-US" sz="2200" b="1" dirty="0">
                    <a:latin typeface="幼圆" panose="02010509060101010101" pitchFamily="49" charset="-122"/>
                    <a:ea typeface="幼圆" panose="02010509060101010101" pitchFamily="49" charset="-122"/>
                  </a:rPr>
                  <a:t>当原始特征取不同值时，转换后的特征的取值如表所示</a:t>
                </a:r>
                <a:r>
                  <a:rPr lang="en-US" altLang="zh-CN" sz="2200" b="1" dirty="0">
                    <a:latin typeface="幼圆" panose="02010509060101010101" pitchFamily="49" charset="-122"/>
                    <a:ea typeface="幼圆" panose="02010509060101010101" pitchFamily="49" charset="-122"/>
                  </a:rPr>
                  <a:t>.</a:t>
                </a:r>
                <a:endParaRPr lang="zh-CN" altLang="en-US" sz="2200" b="1" dirty="0">
                  <a:latin typeface="幼圆" panose="02010509060101010101" pitchFamily="49" charset="-122"/>
                  <a:ea typeface="幼圆" panose="02010509060101010101" pitchFamily="49" charset="-122"/>
                </a:endParaRPr>
              </a:p>
            </p:txBody>
          </p:sp>
        </mc:Choice>
        <mc:Fallback>
          <p:sp>
            <p:nvSpPr>
              <p:cNvPr id="5" name="矩形 4"/>
              <p:cNvSpPr>
                <a:spLocks noRot="1" noChangeAspect="1" noMove="1" noResize="1" noEditPoints="1" noAdjustHandles="1" noChangeArrowheads="1" noChangeShapeType="1" noTextEdit="1"/>
              </p:cNvSpPr>
              <p:nvPr/>
            </p:nvSpPr>
            <p:spPr>
              <a:xfrm>
                <a:off x="1835696" y="937046"/>
                <a:ext cx="3024336" cy="4154984"/>
              </a:xfrm>
              <a:prstGeom prst="rect">
                <a:avLst/>
              </a:prstGeom>
              <a:blipFill rotWithShape="1">
                <a:blip r:embed="rId1"/>
                <a:stretch>
                  <a:fillRect l="-18" t="-10" r="-6013" b="14"/>
                </a:stretch>
              </a:blipFill>
            </p:spPr>
            <p:txBody>
              <a:bodyPr/>
              <a:lstStyle/>
              <a:p>
                <a:r>
                  <a:rPr lang="zh-CN" altLang="en-US">
                    <a:noFill/>
                  </a:rPr>
                  <a:t> </a:t>
                </a:r>
              </a:p>
            </p:txBody>
          </p:sp>
        </mc:Fallback>
      </mc:AlternateContent>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1131590"/>
            <a:ext cx="4180791" cy="2736304"/>
          </a:xfrm>
          <a:prstGeom prst="rect">
            <a:avLst/>
          </a:prstGeom>
        </p:spPr>
      </p:pic>
      <p:sp>
        <p:nvSpPr>
          <p:cNvPr id="7" name="TextBox 6"/>
          <p:cNvSpPr txBox="1"/>
          <p:nvPr/>
        </p:nvSpPr>
        <p:spPr>
          <a:xfrm>
            <a:off x="5342621" y="3867894"/>
            <a:ext cx="3621868" cy="46166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 分析特征之间的距离</a:t>
            </a:r>
            <a:endParaRPr lang="zh-CN" altLang="en-US" sz="2400" dirty="0">
              <a:latin typeface="幼圆" panose="02010509060101010101" pitchFamily="49" charset="-122"/>
              <a:ea typeface="幼圆" panose="02010509060101010101" pitchFamily="49" charset="-122"/>
            </a:endParaRPr>
          </a:p>
        </p:txBody>
      </p:sp>
      <p:sp>
        <p:nvSpPr>
          <p:cNvPr id="8" name="Rectangle 2"/>
          <p:cNvSpPr txBox="1">
            <a:spLocks noChangeArrowheads="1"/>
          </p:cNvSpPr>
          <p:nvPr/>
        </p:nvSpPr>
        <p:spPr>
          <a:xfrm>
            <a:off x="1691680" y="0"/>
            <a:ext cx="6624736" cy="75718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b="1" cap="none" dirty="0">
                <a:latin typeface="+mj-ea"/>
              </a:rPr>
              <a:t>One-hot</a:t>
            </a:r>
            <a:r>
              <a:rPr lang="zh-CN" altLang="en-US" b="1" dirty="0">
                <a:latin typeface="+mj-ea"/>
              </a:rPr>
              <a:t>编码</a:t>
            </a:r>
            <a:endParaRPr lang="zh-CN" b="1"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35696" y="808363"/>
            <a:ext cx="2392141"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latin typeface="幼圆" panose="02010509060101010101" pitchFamily="49" charset="-122"/>
                <a:ea typeface="幼圆" panose="02010509060101010101" pitchFamily="49" charset="-122"/>
              </a:rPr>
              <a:t>优点：</a:t>
            </a:r>
            <a:endParaRPr lang="zh-CN" altLang="en-US" sz="2400" b="1" dirty="0">
              <a:latin typeface="幼圆" panose="02010509060101010101" pitchFamily="49" charset="-122"/>
              <a:ea typeface="幼圆" panose="02010509060101010101" pitchFamily="49" charset="-122"/>
            </a:endParaRPr>
          </a:p>
        </p:txBody>
      </p:sp>
      <p:sp>
        <p:nvSpPr>
          <p:cNvPr id="7" name="矩形 6"/>
          <p:cNvSpPr/>
          <p:nvPr/>
        </p:nvSpPr>
        <p:spPr>
          <a:xfrm>
            <a:off x="2195736" y="1203598"/>
            <a:ext cx="6912768" cy="388375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不会给名义型特征的取值人为地引入次序关系；</a:t>
            </a:r>
            <a:endParaRPr lang="en-US" altLang="zh-CN" sz="2400" dirty="0">
              <a:latin typeface="幼圆" panose="02010509060101010101" pitchFamily="49" charset="-122"/>
              <a:ea typeface="幼圆" panose="02010509060101010101" pitchFamily="49" charset="-122"/>
            </a:endParaRPr>
          </a:p>
          <a:p>
            <a:pPr marL="342900" indent="-342900">
              <a:lnSpc>
                <a:spcPct val="150000"/>
              </a:lnSpc>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经过</a:t>
            </a:r>
            <a:r>
              <a:rPr lang="en-US" altLang="zh-CN" sz="2400" dirty="0">
                <a:latin typeface="幼圆" panose="02010509060101010101" pitchFamily="49" charset="-122"/>
                <a:ea typeface="幼圆" panose="02010509060101010101" pitchFamily="49" charset="-122"/>
              </a:rPr>
              <a:t>One-Hot</a:t>
            </a:r>
            <a:r>
              <a:rPr lang="zh-CN" altLang="en-US" sz="2400" dirty="0">
                <a:latin typeface="幼圆" panose="02010509060101010101" pitchFamily="49" charset="-122"/>
                <a:ea typeface="幼圆" panose="02010509060101010101" pitchFamily="49" charset="-122"/>
              </a:rPr>
              <a:t>编码之后，不同的原始特征取值之间拥有相同的距离；</a:t>
            </a:r>
            <a:endParaRPr lang="en-US" altLang="zh-CN" sz="2400" dirty="0">
              <a:latin typeface="幼圆" panose="02010509060101010101" pitchFamily="49" charset="-122"/>
              <a:ea typeface="幼圆" panose="02010509060101010101" pitchFamily="49" charset="-122"/>
            </a:endParaRPr>
          </a:p>
          <a:p>
            <a:pPr marL="342900" indent="-342900">
              <a:lnSpc>
                <a:spcPct val="150000"/>
              </a:lnSpc>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在线性回归模型中，对名义型特征进行</a:t>
            </a:r>
            <a:r>
              <a:rPr lang="en-US" altLang="zh-CN" sz="2400" dirty="0">
                <a:latin typeface="幼圆" panose="02010509060101010101" pitchFamily="49" charset="-122"/>
                <a:ea typeface="幼圆" panose="02010509060101010101" pitchFamily="49" charset="-122"/>
              </a:rPr>
              <a:t>One-Hot</a:t>
            </a:r>
            <a:r>
              <a:rPr lang="zh-CN" altLang="en-US" sz="2400" dirty="0">
                <a:latin typeface="幼圆" panose="02010509060101010101" pitchFamily="49" charset="-122"/>
                <a:ea typeface="幼圆" panose="02010509060101010101" pitchFamily="49" charset="-122"/>
              </a:rPr>
              <a:t>编码的效果通常比数字编码的效果要好</a:t>
            </a:r>
            <a:r>
              <a:rPr lang="en-US" altLang="zh-CN" sz="2400" dirty="0">
                <a:latin typeface="幼圆" panose="02010509060101010101" pitchFamily="49" charset="-122"/>
                <a:ea typeface="幼圆" panose="02010509060101010101" pitchFamily="49" charset="-122"/>
              </a:rPr>
              <a:t>. One-Hot</a:t>
            </a:r>
            <a:r>
              <a:rPr lang="zh-CN" altLang="en-US" sz="2400" dirty="0">
                <a:latin typeface="幼圆" panose="02010509060101010101" pitchFamily="49" charset="-122"/>
                <a:ea typeface="幼圆" panose="02010509060101010101" pitchFamily="49" charset="-122"/>
              </a:rPr>
              <a:t>编码对包含离散型特征的分类模型的效果有很好的提升</a:t>
            </a:r>
            <a:r>
              <a:rPr lang="en-US" altLang="zh-CN" sz="2400" dirty="0">
                <a:latin typeface="幼圆" panose="02010509060101010101" pitchFamily="49" charset="-122"/>
                <a:ea typeface="幼圆" panose="02010509060101010101" pitchFamily="49" charset="-122"/>
              </a:rPr>
              <a:t>.</a:t>
            </a:r>
            <a:endParaRPr lang="zh-CN" altLang="en-US" sz="2400" dirty="0">
              <a:latin typeface="幼圆" panose="02010509060101010101" pitchFamily="49" charset="-122"/>
              <a:ea typeface="幼圆" panose="02010509060101010101" pitchFamily="49" charset="-122"/>
            </a:endParaRPr>
          </a:p>
        </p:txBody>
      </p:sp>
      <p:sp>
        <p:nvSpPr>
          <p:cNvPr id="6" name="Rectangle 2"/>
          <p:cNvSpPr txBox="1">
            <a:spLocks noChangeArrowheads="1"/>
          </p:cNvSpPr>
          <p:nvPr/>
        </p:nvSpPr>
        <p:spPr>
          <a:xfrm>
            <a:off x="1691680" y="0"/>
            <a:ext cx="6624736" cy="75718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b="1" cap="none" dirty="0">
                <a:latin typeface="+mj-ea"/>
              </a:rPr>
              <a:t>One-hot</a:t>
            </a:r>
            <a:r>
              <a:rPr lang="zh-CN" altLang="en-US" b="1" dirty="0">
                <a:latin typeface="+mj-ea"/>
              </a:rPr>
              <a:t>编码</a:t>
            </a:r>
            <a:endParaRPr lang="zh-CN" b="1"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35696" y="2082349"/>
            <a:ext cx="936104" cy="57606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数据预处理</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cxnSp>
        <p:nvCxnSpPr>
          <p:cNvPr id="5" name="直接连接符 4"/>
          <p:cNvCxnSpPr/>
          <p:nvPr/>
        </p:nvCxnSpPr>
        <p:spPr>
          <a:xfrm flipH="1">
            <a:off x="2944392" y="1563638"/>
            <a:ext cx="8476" cy="210288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790850" y="2370381"/>
            <a:ext cx="16201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949380" y="1563638"/>
            <a:ext cx="16201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952110" y="3654346"/>
            <a:ext cx="162018"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102992" y="1059582"/>
            <a:ext cx="468052" cy="1224136"/>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质量要求</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14" name="矩形 13"/>
          <p:cNvSpPr/>
          <p:nvPr/>
        </p:nvSpPr>
        <p:spPr>
          <a:xfrm>
            <a:off x="3121385" y="2845862"/>
            <a:ext cx="468052" cy="118070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计算要求</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cxnSp>
        <p:nvCxnSpPr>
          <p:cNvPr id="33" name="直接连接符 32"/>
          <p:cNvCxnSpPr/>
          <p:nvPr/>
        </p:nvCxnSpPr>
        <p:spPr>
          <a:xfrm>
            <a:off x="3589437" y="3477935"/>
            <a:ext cx="406499" cy="42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995936" y="2946445"/>
            <a:ext cx="0" cy="141445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3984898" y="2946445"/>
            <a:ext cx="203249" cy="42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987180" y="4376522"/>
            <a:ext cx="203249" cy="428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4197696" y="2629838"/>
            <a:ext cx="3398640" cy="43204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数据格式</a:t>
            </a:r>
            <a:r>
              <a:rPr lang="en-US" altLang="zh-CN" dirty="0">
                <a:solidFill>
                  <a:schemeClr val="tx1"/>
                </a:solidFill>
                <a:latin typeface="微软雅黑 Light" panose="020B0502040204020203" pitchFamily="34" charset="-122"/>
                <a:ea typeface="微软雅黑 Light" panose="020B0502040204020203" pitchFamily="34" charset="-122"/>
              </a:rPr>
              <a:t>/</a:t>
            </a:r>
            <a:r>
              <a:rPr lang="zh-CN" altLang="en-US" dirty="0">
                <a:solidFill>
                  <a:schemeClr val="tx1"/>
                </a:solidFill>
                <a:latin typeface="微软雅黑 Light" panose="020B0502040204020203" pitchFamily="34" charset="-122"/>
                <a:ea typeface="微软雅黑 Light" panose="020B0502040204020203" pitchFamily="34" charset="-122"/>
              </a:rPr>
              <a:t>大小不符合处理要求</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38" name="矩形 37"/>
          <p:cNvSpPr/>
          <p:nvPr/>
        </p:nvSpPr>
        <p:spPr>
          <a:xfrm>
            <a:off x="4188147" y="3162934"/>
            <a:ext cx="3398640" cy="43204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数据需要合并处理</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39" name="矩形 38"/>
          <p:cNvSpPr/>
          <p:nvPr/>
        </p:nvSpPr>
        <p:spPr>
          <a:xfrm>
            <a:off x="4201094" y="3666525"/>
            <a:ext cx="3398640" cy="43204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数据缺少必要的标注信息</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40" name="矩形 39"/>
          <p:cNvSpPr/>
          <p:nvPr/>
        </p:nvSpPr>
        <p:spPr>
          <a:xfrm>
            <a:off x="4201094" y="4170581"/>
            <a:ext cx="3398640" cy="432048"/>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Light" panose="020B0502040204020203" pitchFamily="34" charset="-122"/>
                <a:ea typeface="微软雅黑 Light" panose="020B0502040204020203" pitchFamily="34" charset="-122"/>
              </a:rPr>
              <a:t>无序数据</a:t>
            </a:r>
            <a:endParaRPr lang="zh-CN" altLang="en-US" dirty="0">
              <a:solidFill>
                <a:schemeClr val="tx1"/>
              </a:solidFill>
              <a:latin typeface="微软雅黑 Light" panose="020B0502040204020203" pitchFamily="34" charset="-122"/>
              <a:ea typeface="微软雅黑 Light" panose="020B0502040204020203" pitchFamily="34" charset="-122"/>
            </a:endParaRPr>
          </a:p>
        </p:txBody>
      </p:sp>
      <p:sp>
        <p:nvSpPr>
          <p:cNvPr id="41" name="椭圆 40"/>
          <p:cNvSpPr/>
          <p:nvPr/>
        </p:nvSpPr>
        <p:spPr>
          <a:xfrm>
            <a:off x="8028384" y="2538890"/>
            <a:ext cx="1080120" cy="4649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Light" panose="020B0502040204020203" pitchFamily="34" charset="-122"/>
                <a:ea typeface="微软雅黑 Light" panose="020B0502040204020203" pitchFamily="34" charset="-122"/>
              </a:rPr>
              <a:t>数据</a:t>
            </a:r>
            <a:endParaRPr lang="en-US" altLang="zh-CN" sz="1400" dirty="0">
              <a:solidFill>
                <a:schemeClr val="tx1"/>
              </a:solidFill>
              <a:latin typeface="微软雅黑 Light" panose="020B0502040204020203" pitchFamily="34" charset="-122"/>
              <a:ea typeface="微软雅黑 Light" panose="020B0502040204020203" pitchFamily="34" charset="-122"/>
            </a:endParaRPr>
          </a:p>
          <a:p>
            <a:pPr algn="ctr"/>
            <a:r>
              <a:rPr lang="zh-CN" altLang="en-US" sz="1400" dirty="0">
                <a:solidFill>
                  <a:schemeClr val="tx1"/>
                </a:solidFill>
                <a:latin typeface="微软雅黑 Light" panose="020B0502040204020203" pitchFamily="34" charset="-122"/>
                <a:ea typeface="微软雅黑 Light" panose="020B0502040204020203" pitchFamily="34" charset="-122"/>
              </a:rPr>
              <a:t>变换</a:t>
            </a:r>
            <a:endParaRPr lang="zh-CN" altLang="en-US" sz="1400" dirty="0">
              <a:solidFill>
                <a:schemeClr val="tx1"/>
              </a:solidFill>
              <a:latin typeface="微软雅黑 Light" panose="020B0502040204020203" pitchFamily="34" charset="-122"/>
              <a:ea typeface="微软雅黑 Light" panose="020B0502040204020203" pitchFamily="34" charset="-122"/>
            </a:endParaRPr>
          </a:p>
        </p:txBody>
      </p:sp>
      <p:sp>
        <p:nvSpPr>
          <p:cNvPr id="42" name="椭圆 41"/>
          <p:cNvSpPr/>
          <p:nvPr/>
        </p:nvSpPr>
        <p:spPr>
          <a:xfrm>
            <a:off x="8043242" y="3061887"/>
            <a:ext cx="997471" cy="4912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Light" panose="020B0502040204020203" pitchFamily="34" charset="-122"/>
                <a:ea typeface="微软雅黑 Light" panose="020B0502040204020203" pitchFamily="34" charset="-122"/>
              </a:rPr>
              <a:t>数据集成</a:t>
            </a:r>
            <a:endParaRPr lang="zh-CN" altLang="en-US" sz="1400" dirty="0">
              <a:solidFill>
                <a:schemeClr val="tx1"/>
              </a:solidFill>
              <a:latin typeface="微软雅黑 Light" panose="020B0502040204020203" pitchFamily="34" charset="-122"/>
              <a:ea typeface="微软雅黑 Light" panose="020B0502040204020203" pitchFamily="34" charset="-122"/>
            </a:endParaRPr>
          </a:p>
        </p:txBody>
      </p:sp>
      <p:sp>
        <p:nvSpPr>
          <p:cNvPr id="43" name="椭圆 42"/>
          <p:cNvSpPr/>
          <p:nvPr/>
        </p:nvSpPr>
        <p:spPr>
          <a:xfrm>
            <a:off x="8047434" y="3589184"/>
            <a:ext cx="997471"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Light" panose="020B0502040204020203" pitchFamily="34" charset="-122"/>
                <a:ea typeface="微软雅黑 Light" panose="020B0502040204020203" pitchFamily="34" charset="-122"/>
              </a:rPr>
              <a:t>数据标注</a:t>
            </a:r>
            <a:endParaRPr lang="zh-CN" altLang="en-US" sz="1400" dirty="0">
              <a:solidFill>
                <a:schemeClr val="tx1"/>
              </a:solidFill>
              <a:latin typeface="微软雅黑 Light" panose="020B0502040204020203" pitchFamily="34" charset="-122"/>
              <a:ea typeface="微软雅黑 Light" panose="020B0502040204020203" pitchFamily="34" charset="-122"/>
            </a:endParaRPr>
          </a:p>
        </p:txBody>
      </p:sp>
      <p:sp>
        <p:nvSpPr>
          <p:cNvPr id="44" name="椭圆 43"/>
          <p:cNvSpPr/>
          <p:nvPr/>
        </p:nvSpPr>
        <p:spPr>
          <a:xfrm>
            <a:off x="8028384" y="4118739"/>
            <a:ext cx="997471" cy="504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微软雅黑 Light" panose="020B0502040204020203" pitchFamily="34" charset="-122"/>
                <a:ea typeface="微软雅黑 Light" panose="020B0502040204020203" pitchFamily="34" charset="-122"/>
              </a:rPr>
              <a:t>数据排序</a:t>
            </a:r>
            <a:endParaRPr lang="zh-CN" altLang="en-US" sz="1400" dirty="0">
              <a:solidFill>
                <a:schemeClr val="tx1"/>
              </a:solidFill>
              <a:latin typeface="微软雅黑 Light" panose="020B0502040204020203" pitchFamily="34" charset="-122"/>
              <a:ea typeface="微软雅黑 Light" panose="020B0502040204020203" pitchFamily="34" charset="-122"/>
            </a:endParaRPr>
          </a:p>
        </p:txBody>
      </p:sp>
      <p:cxnSp>
        <p:nvCxnSpPr>
          <p:cNvPr id="46" name="直接箭头连接符 45"/>
          <p:cNvCxnSpPr/>
          <p:nvPr/>
        </p:nvCxnSpPr>
        <p:spPr>
          <a:xfrm>
            <a:off x="7586787" y="2787774"/>
            <a:ext cx="4415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7586786" y="3345992"/>
            <a:ext cx="4415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7599734" y="3860317"/>
            <a:ext cx="4415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7586787" y="4375457"/>
            <a:ext cx="441597"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标题 1"/>
          <p:cNvSpPr txBox="1"/>
          <p:nvPr/>
        </p:nvSpPr>
        <p:spPr>
          <a:xfrm>
            <a:off x="1691680" y="0"/>
            <a:ext cx="7452320" cy="771550"/>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dirty="0">
                <a:latin typeface="+mj-ea"/>
              </a:rPr>
              <a:t>1.2  </a:t>
            </a:r>
            <a:r>
              <a:rPr lang="zh-CN" altLang="en-US" dirty="0">
                <a:latin typeface="+mj-ea"/>
              </a:rPr>
              <a:t>数据质量</a:t>
            </a:r>
            <a:endParaRPr lang="zh-CN" altLang="en-US" dirty="0">
              <a:latin typeface="+mj-ea"/>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7704" y="1060397"/>
            <a:ext cx="2392141" cy="461665"/>
          </a:xfrm>
          <a:prstGeom prst="rect">
            <a:avLst/>
          </a:prstGeom>
          <a:noFill/>
        </p:spPr>
        <p:txBody>
          <a:bodyPr wrap="square" rtlCol="0">
            <a:spAutoFit/>
          </a:bodyPr>
          <a:lstStyle/>
          <a:p>
            <a:r>
              <a:rPr lang="zh-CN" altLang="en-US" sz="2400" b="1" dirty="0">
                <a:latin typeface="幼圆" panose="02010509060101010101" pitchFamily="49" charset="-122"/>
                <a:ea typeface="幼圆" panose="02010509060101010101" pitchFamily="49" charset="-122"/>
              </a:rPr>
              <a:t>缺点分析：</a:t>
            </a:r>
            <a:endParaRPr lang="zh-CN" altLang="en-US" sz="2400" b="1" dirty="0">
              <a:latin typeface="幼圆" panose="02010509060101010101" pitchFamily="49" charset="-122"/>
              <a:ea typeface="幼圆" panose="02010509060101010101" pitchFamily="49" charset="-122"/>
            </a:endParaRPr>
          </a:p>
        </p:txBody>
      </p:sp>
      <p:sp>
        <p:nvSpPr>
          <p:cNvPr id="5" name="TextBox 4"/>
          <p:cNvSpPr txBox="1"/>
          <p:nvPr/>
        </p:nvSpPr>
        <p:spPr>
          <a:xfrm>
            <a:off x="2231232" y="1825278"/>
            <a:ext cx="6624736" cy="17543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b="1" dirty="0">
                <a:latin typeface="幼圆" panose="02010509060101010101" pitchFamily="49" charset="-122"/>
                <a:ea typeface="幼圆" panose="02010509060101010101" pitchFamily="49" charset="-122"/>
              </a:rPr>
              <a:t>特征维度会显著增多；</a:t>
            </a:r>
            <a:endParaRPr lang="en-US" altLang="zh-CN" sz="2400" b="1" dirty="0">
              <a:latin typeface="幼圆" panose="02010509060101010101" pitchFamily="49" charset="-122"/>
              <a:ea typeface="幼圆" panose="02010509060101010101" pitchFamily="49" charset="-122"/>
            </a:endParaRPr>
          </a:p>
          <a:p>
            <a:pPr>
              <a:lnSpc>
                <a:spcPct val="150000"/>
              </a:lnSpc>
            </a:pPr>
            <a:r>
              <a:rPr lang="en-US" altLang="zh-CN" sz="2400" b="1" dirty="0">
                <a:latin typeface="幼圆" panose="02010509060101010101" pitchFamily="49" charset="-122"/>
                <a:ea typeface="幼圆" panose="02010509060101010101" pitchFamily="49" charset="-122"/>
              </a:rPr>
              <a:t>    </a:t>
            </a:r>
            <a:r>
              <a:rPr lang="zh-CN" altLang="en-US" sz="2400" dirty="0"/>
              <a:t>假设存包含</a:t>
            </a:r>
            <a:r>
              <a:rPr lang="en-US" altLang="zh-CN" sz="2400" dirty="0"/>
              <a:t>100</a:t>
            </a:r>
            <a:r>
              <a:rPr lang="zh-CN" altLang="en-US" sz="2400" dirty="0"/>
              <a:t>个取值的离散型特征，经过</a:t>
            </a:r>
            <a:r>
              <a:rPr lang="en-US" altLang="zh-CN" sz="2400" dirty="0"/>
              <a:t>One-Hot</a:t>
            </a:r>
            <a:r>
              <a:rPr lang="zh-CN" altLang="en-US" sz="2400" dirty="0"/>
              <a:t>编码后的特征数量将变成</a:t>
            </a:r>
            <a:r>
              <a:rPr lang="en-US" altLang="zh-CN" sz="2400" dirty="0"/>
              <a:t>100. </a:t>
            </a:r>
            <a:endParaRPr lang="zh-CN" altLang="en-US" sz="2400" b="1" dirty="0">
              <a:latin typeface="幼圆" panose="02010509060101010101" pitchFamily="49" charset="-122"/>
              <a:ea typeface="幼圆" panose="02010509060101010101" pitchFamily="49" charset="-122"/>
            </a:endParaRPr>
          </a:p>
        </p:txBody>
      </p:sp>
      <p:sp>
        <p:nvSpPr>
          <p:cNvPr id="6" name="Rectangle 2"/>
          <p:cNvSpPr txBox="1">
            <a:spLocks noChangeArrowheads="1"/>
          </p:cNvSpPr>
          <p:nvPr/>
        </p:nvSpPr>
        <p:spPr>
          <a:xfrm>
            <a:off x="1691680" y="0"/>
            <a:ext cx="6624736" cy="75718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cap="none" dirty="0">
                <a:latin typeface="+mj-ea"/>
              </a:rPr>
              <a:t>One-hot</a:t>
            </a:r>
            <a:r>
              <a:rPr lang="zh-CN" altLang="en-US" dirty="0">
                <a:latin typeface="+mj-ea"/>
              </a:rPr>
              <a:t>编码</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2051720" y="1635646"/>
                <a:ext cx="6768752" cy="335309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它会增加特征之间的相关性</a:t>
                </a:r>
                <a:endParaRPr lang="en-US" altLang="zh-CN" sz="2400" dirty="0">
                  <a:latin typeface="幼圆" panose="02010509060101010101" pitchFamily="49" charset="-122"/>
                  <a:ea typeface="幼圆" panose="02010509060101010101" pitchFamily="49" charset="-122"/>
                </a:endParaRPr>
              </a:p>
              <a:p>
                <a:pPr>
                  <a:lnSpc>
                    <a:spcPct val="150000"/>
                  </a:lnSpc>
                </a:pPr>
                <a:r>
                  <a:rPr lang="zh-CN" altLang="en-US" sz="2400" dirty="0">
                    <a:latin typeface="幼圆" panose="02010509060101010101" pitchFamily="49" charset="-122"/>
                    <a:ea typeface="幼圆" panose="02010509060101010101" pitchFamily="49" charset="-122"/>
                  </a:rPr>
                  <a:t>例如：</a:t>
                </a:r>
                <a:r>
                  <a:rPr lang="en-US" altLang="zh-CN" sz="2400" dirty="0">
                    <a:latin typeface="幼圆" panose="02010509060101010101" pitchFamily="49" charset="-122"/>
                    <a:ea typeface="幼圆" panose="02010509060101010101" pitchFamily="49" charset="-122"/>
                  </a:rPr>
                  <a:t> </a:t>
                </a:r>
                <a:r>
                  <a:rPr lang="zh-CN" altLang="en-US" sz="2400" dirty="0">
                    <a:latin typeface="幼圆" panose="02010509060101010101" pitchFamily="49" charset="-122"/>
                    <a:ea typeface="幼圆" panose="02010509060101010101" pitchFamily="49" charset="-122"/>
                  </a:rPr>
                  <a:t>汽车特征编码后，</a:t>
                </a:r>
                <a:r>
                  <a:rPr lang="en-US" altLang="zh-CN" sz="2400" dirty="0">
                    <a:latin typeface="幼圆" panose="02010509060101010101" pitchFamily="49" charset="-122"/>
                    <a:ea typeface="幼圆" panose="02010509060101010101" pitchFamily="49" charset="-122"/>
                  </a:rPr>
                  <a:t>5</a:t>
                </a:r>
                <a:r>
                  <a:rPr lang="zh-CN" altLang="en-US" sz="2400" dirty="0">
                    <a:latin typeface="幼圆" panose="02010509060101010101" pitchFamily="49" charset="-122"/>
                    <a:ea typeface="幼圆" panose="02010509060101010101" pitchFamily="49" charset="-122"/>
                  </a:rPr>
                  <a:t>个特征呈现线性关系                  </a:t>
                </a:r>
                <a:endParaRPr lang="en-US" altLang="zh-CN" sz="2400" dirty="0">
                  <a:latin typeface="幼圆" panose="02010509060101010101" pitchFamily="49" charset="-122"/>
                  <a:ea typeface="幼圆" panose="02010509060101010101" pitchFamily="49" charset="-122"/>
                </a:endParaRPr>
              </a:p>
              <a:p>
                <a:pPr>
                  <a:lnSpc>
                    <a:spcPct val="150000"/>
                  </a:lnSpc>
                </a:pPr>
                <a:r>
                  <a:rPr lang="en-US" altLang="zh-CN" sz="2400" b="1" dirty="0">
                    <a:latin typeface="幼圆" panose="02010509060101010101" pitchFamily="49" charset="-122"/>
                    <a:ea typeface="幼圆" panose="02010509060101010101" pitchFamily="49" charset="-122"/>
                  </a:rPr>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smtClean="0">
                            <a:latin typeface="Cambria Math" panose="02040503050406030204"/>
                          </a:rPr>
                          <m:t>  </m:t>
                        </m:r>
                        <m:r>
                          <a:rPr lang="en-US" altLang="zh-CN" sz="2400" b="1" i="1">
                            <a:latin typeface="Cambria Math" panose="02040503050406030204"/>
                          </a:rPr>
                          <m:t>𝒇</m:t>
                        </m:r>
                      </m:e>
                      <m:sub>
                        <m:r>
                          <a:rPr lang="en-US" altLang="zh-CN" sz="2400" b="1" i="1">
                            <a:latin typeface="Cambria Math" panose="02040503050406030204"/>
                          </a:rPr>
                          <m:t>𝟏</m:t>
                        </m:r>
                      </m:sub>
                    </m:sSub>
                    <m:r>
                      <a:rPr lang="en-US" altLang="zh-CN" sz="2400" b="1" i="1" smtClean="0">
                        <a:latin typeface="Cambria Math" panose="02040503050406030204"/>
                      </a:rPr>
                      <m:t>+</m:t>
                    </m:r>
                  </m:oMath>
                </a14:m>
                <a:r>
                  <a:rPr lang="en-US" altLang="zh-CN" sz="2400" b="1" dirty="0">
                    <a:latin typeface="幼圆" panose="02010509060101010101" pitchFamily="49" charset="-122"/>
                    <a:ea typeface="幼圆" panose="02010509060101010101" pitchFamily="49" charset="-122"/>
                  </a:rPr>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a:rPr>
                          <m:t>𝒇</m:t>
                        </m:r>
                      </m:e>
                      <m:sub>
                        <m:r>
                          <a:rPr lang="en-US" altLang="zh-CN" sz="2400" b="1" i="1">
                            <a:latin typeface="Cambria Math" panose="02040503050406030204"/>
                          </a:rPr>
                          <m:t>𝟐</m:t>
                        </m:r>
                      </m:sub>
                    </m:sSub>
                    <m:r>
                      <a:rPr lang="en-US" altLang="zh-CN" sz="2400" b="1" i="1" smtClean="0">
                        <a:latin typeface="Cambria Math" panose="02040503050406030204"/>
                      </a:rPr>
                      <m:t>+</m:t>
                    </m:r>
                  </m:oMath>
                </a14:m>
                <a:r>
                  <a:rPr lang="en-US" altLang="zh-CN" sz="2400" b="1" dirty="0">
                    <a:latin typeface="幼圆" panose="02010509060101010101" pitchFamily="49" charset="-122"/>
                    <a:ea typeface="幼圆" panose="02010509060101010101" pitchFamily="49" charset="-122"/>
                  </a:rPr>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a:rPr>
                          <m:t>𝒇</m:t>
                        </m:r>
                      </m:e>
                      <m:sub>
                        <m:r>
                          <a:rPr lang="en-US" altLang="zh-CN" sz="2400" b="1" i="1">
                            <a:latin typeface="Cambria Math" panose="02040503050406030204"/>
                          </a:rPr>
                          <m:t>𝟑</m:t>
                        </m:r>
                      </m:sub>
                    </m:sSub>
                    <m:r>
                      <a:rPr lang="en-US" altLang="zh-CN" sz="2400" b="1" i="1" smtClean="0">
                        <a:latin typeface="Cambria Math" panose="02040503050406030204"/>
                      </a:rPr>
                      <m:t>+</m:t>
                    </m:r>
                  </m:oMath>
                </a14:m>
                <a:r>
                  <a:rPr lang="en-US" altLang="zh-CN" sz="2400" b="1" dirty="0">
                    <a:latin typeface="幼圆" panose="02010509060101010101" pitchFamily="49" charset="-122"/>
                    <a:ea typeface="幼圆" panose="02010509060101010101" pitchFamily="49" charset="-122"/>
                  </a:rPr>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a:rPr>
                          <m:t>𝒇</m:t>
                        </m:r>
                      </m:e>
                      <m:sub>
                        <m:r>
                          <a:rPr lang="en-US" altLang="zh-CN" sz="2400" b="1" i="1">
                            <a:latin typeface="Cambria Math" panose="02040503050406030204"/>
                          </a:rPr>
                          <m:t>𝟒</m:t>
                        </m:r>
                      </m:sub>
                    </m:sSub>
                    <m:r>
                      <a:rPr lang="en-US" altLang="zh-CN" sz="2400" b="1" i="1" smtClean="0">
                        <a:latin typeface="Cambria Math" panose="02040503050406030204"/>
                      </a:rPr>
                      <m:t>+</m:t>
                    </m:r>
                  </m:oMath>
                </a14:m>
                <a:r>
                  <a:rPr lang="en-US" altLang="zh-CN" sz="2400" b="1" dirty="0">
                    <a:latin typeface="幼圆" panose="02010509060101010101" pitchFamily="49" charset="-122"/>
                    <a:ea typeface="幼圆" panose="02010509060101010101" pitchFamily="49" charset="-122"/>
                  </a:rPr>
                  <a:t> </a:t>
                </a:r>
                <a14:m>
                  <m:oMath xmlns:m="http://schemas.openxmlformats.org/officeDocument/2006/math">
                    <m:sSub>
                      <m:sSubPr>
                        <m:ctrlPr>
                          <a:rPr lang="en-US" altLang="zh-CN" sz="2400" b="1" i="1">
                            <a:latin typeface="Cambria Math" panose="02040503050406030204" pitchFamily="18" charset="0"/>
                          </a:rPr>
                        </m:ctrlPr>
                      </m:sSubPr>
                      <m:e>
                        <m:r>
                          <a:rPr lang="en-US" altLang="zh-CN" sz="2400" b="1" i="1">
                            <a:latin typeface="Cambria Math" panose="02040503050406030204"/>
                          </a:rPr>
                          <m:t>𝒇</m:t>
                        </m:r>
                      </m:e>
                      <m:sub>
                        <m:r>
                          <a:rPr lang="en-US" altLang="zh-CN" sz="2400" b="1" i="1">
                            <a:latin typeface="Cambria Math" panose="02040503050406030204"/>
                          </a:rPr>
                          <m:t>𝟓</m:t>
                        </m:r>
                      </m:sub>
                    </m:sSub>
                  </m:oMath>
                </a14:m>
                <a:r>
                  <a:rPr lang="en-US" altLang="zh-CN" sz="2400" dirty="0">
                    <a:latin typeface="幼圆" panose="02010509060101010101" pitchFamily="49" charset="-122"/>
                    <a:ea typeface="幼圆" panose="02010509060101010101" pitchFamily="49" charset="-122"/>
                  </a:rPr>
                  <a:t> = 1</a:t>
                </a:r>
                <a:endParaRPr lang="en-US" altLang="zh-CN" sz="2400" dirty="0">
                  <a:latin typeface="幼圆" panose="02010509060101010101" pitchFamily="49" charset="-122"/>
                  <a:ea typeface="幼圆" panose="02010509060101010101" pitchFamily="49" charset="-122"/>
                </a:endParaRPr>
              </a:p>
              <a:p>
                <a:pPr>
                  <a:lnSpc>
                    <a:spcPct val="150000"/>
                  </a:lnSpc>
                </a:pPr>
                <a:r>
                  <a:rPr lang="zh-CN" altLang="en-US" sz="2400" dirty="0">
                    <a:latin typeface="幼圆" panose="02010509060101010101" pitchFamily="49" charset="-122"/>
                    <a:ea typeface="幼圆" panose="02010509060101010101" pitchFamily="49" charset="-122"/>
                  </a:rPr>
                  <a:t>    特征之间存在线性关系，会影响线性回归等模型的效果， 因此我们需要对</a:t>
                </a:r>
                <a:r>
                  <a:rPr lang="en-US" altLang="zh-CN" sz="2400" dirty="0">
                    <a:latin typeface="幼圆" panose="02010509060101010101" pitchFamily="49" charset="-122"/>
                    <a:ea typeface="幼圆" panose="02010509060101010101" pitchFamily="49" charset="-122"/>
                  </a:rPr>
                  <a:t>One-Hot</a:t>
                </a:r>
                <a:r>
                  <a:rPr lang="zh-CN" altLang="en-US" sz="2400" dirty="0">
                    <a:latin typeface="幼圆" panose="02010509060101010101" pitchFamily="49" charset="-122"/>
                    <a:ea typeface="幼圆" panose="02010509060101010101" pitchFamily="49" charset="-122"/>
                  </a:rPr>
                  <a:t>编码进行一些改变。</a:t>
                </a:r>
                <a:endParaRPr lang="zh-CN" altLang="en-US" sz="2400" b="1" dirty="0">
                  <a:latin typeface="幼圆" panose="02010509060101010101" pitchFamily="49" charset="-122"/>
                  <a:ea typeface="幼圆" panose="02010509060101010101" pitchFamily="49" charset="-122"/>
                </a:endParaRPr>
              </a:p>
            </p:txBody>
          </p:sp>
        </mc:Choice>
        <mc:Fallback>
          <p:sp>
            <p:nvSpPr>
              <p:cNvPr id="5" name="TextBox 4"/>
              <p:cNvSpPr txBox="1">
                <a:spLocks noRot="1" noChangeAspect="1" noMove="1" noResize="1" noEditPoints="1" noAdjustHandles="1" noChangeArrowheads="1" noChangeShapeType="1" noTextEdit="1"/>
              </p:cNvSpPr>
              <p:nvPr/>
            </p:nvSpPr>
            <p:spPr>
              <a:xfrm>
                <a:off x="2051720" y="1635646"/>
                <a:ext cx="6768752" cy="3353097"/>
              </a:xfrm>
              <a:prstGeom prst="rect">
                <a:avLst/>
              </a:prstGeom>
              <a:blipFill rotWithShape="1">
                <a:blip r:embed="rId1"/>
                <a:stretch>
                  <a:fillRect l="-1" t="-16" r="5" b="5"/>
                </a:stretch>
              </a:blipFill>
            </p:spPr>
            <p:txBody>
              <a:bodyPr/>
              <a:lstStyle/>
              <a:p>
                <a:r>
                  <a:rPr lang="zh-CN" altLang="en-US">
                    <a:noFill/>
                  </a:rPr>
                  <a:t> </a:t>
                </a:r>
              </a:p>
            </p:txBody>
          </p:sp>
        </mc:Fallback>
      </mc:AlternateContent>
      <p:sp>
        <p:nvSpPr>
          <p:cNvPr id="6" name="Rectangle 2"/>
          <p:cNvSpPr txBox="1">
            <a:spLocks noChangeArrowheads="1"/>
          </p:cNvSpPr>
          <p:nvPr/>
        </p:nvSpPr>
        <p:spPr>
          <a:xfrm>
            <a:off x="1691680" y="0"/>
            <a:ext cx="6624736" cy="75718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cap="none" dirty="0">
                <a:latin typeface="+mj-ea"/>
              </a:rPr>
              <a:t>One-hot</a:t>
            </a:r>
            <a:r>
              <a:rPr lang="zh-CN" altLang="en-US" dirty="0">
                <a:latin typeface="+mj-ea"/>
              </a:rPr>
              <a:t>编码</a:t>
            </a:r>
            <a:endParaRPr lang="zh-CN" dirty="0">
              <a:latin typeface="+mj-ea"/>
            </a:endParaRPr>
          </a:p>
        </p:txBody>
      </p:sp>
      <p:sp>
        <p:nvSpPr>
          <p:cNvPr id="7" name="TextBox 3"/>
          <p:cNvSpPr txBox="1"/>
          <p:nvPr/>
        </p:nvSpPr>
        <p:spPr>
          <a:xfrm>
            <a:off x="1907704" y="1060397"/>
            <a:ext cx="2392141"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latin typeface="幼圆" panose="02010509060101010101" pitchFamily="49" charset="-122"/>
                <a:ea typeface="幼圆" panose="02010509060101010101" pitchFamily="49" charset="-122"/>
              </a:rPr>
              <a:t>缺点分析：</a:t>
            </a:r>
            <a:endParaRPr lang="zh-CN" altLang="en-US" sz="2400" b="1" dirty="0">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943200" y="1059582"/>
            <a:ext cx="7200800" cy="3567836"/>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200" dirty="0">
                <a:latin typeface="幼圆" panose="02010509060101010101" pitchFamily="49" charset="-122"/>
                <a:ea typeface="幼圆" panose="02010509060101010101" pitchFamily="49" charset="-122"/>
              </a:rPr>
              <a:t>对于一个包含</a:t>
            </a:r>
            <a:r>
              <a:rPr lang="en-US" altLang="zh-CN" sz="2200" dirty="0">
                <a:latin typeface="幼圆" panose="02010509060101010101" pitchFamily="49" charset="-122"/>
                <a:ea typeface="幼圆" panose="02010509060101010101" pitchFamily="49" charset="-122"/>
              </a:rPr>
              <a:t>K</a:t>
            </a:r>
            <a:r>
              <a:rPr lang="zh-CN" altLang="en-US" sz="2200" dirty="0">
                <a:latin typeface="幼圆" panose="02010509060101010101" pitchFamily="49" charset="-122"/>
                <a:ea typeface="幼圆" panose="02010509060101010101" pitchFamily="49" charset="-122"/>
              </a:rPr>
              <a:t>个取值的离散型特征，将其转换成</a:t>
            </a:r>
            <a:r>
              <a:rPr lang="en-US" altLang="zh-CN" sz="2200" dirty="0">
                <a:latin typeface="幼圆" panose="02010509060101010101" pitchFamily="49" charset="-122"/>
                <a:ea typeface="幼圆" panose="02010509060101010101" pitchFamily="49" charset="-122"/>
              </a:rPr>
              <a:t>K-1</a:t>
            </a:r>
            <a:r>
              <a:rPr lang="zh-CN" altLang="en-US" sz="2200" dirty="0">
                <a:latin typeface="幼圆" panose="02010509060101010101" pitchFamily="49" charset="-122"/>
                <a:ea typeface="幼圆" panose="02010509060101010101" pitchFamily="49" charset="-122"/>
              </a:rPr>
              <a:t>个二元特征，这种编码方法称为哑变量编码 </a:t>
            </a:r>
            <a:r>
              <a:rPr lang="en-US" altLang="zh-CN" sz="2200" dirty="0">
                <a:latin typeface="幼圆" panose="02010509060101010101" pitchFamily="49" charset="-122"/>
                <a:ea typeface="幼圆" panose="02010509060101010101" pitchFamily="49" charset="-122"/>
              </a:rPr>
              <a:t>(dummy encoding). </a:t>
            </a:r>
            <a:endParaRPr lang="en-US" altLang="zh-CN" sz="2200" dirty="0">
              <a:latin typeface="幼圆" panose="02010509060101010101" pitchFamily="49" charset="-122"/>
              <a:ea typeface="幼圆" panose="02010509060101010101" pitchFamily="49" charset="-122"/>
            </a:endParaRPr>
          </a:p>
          <a:p>
            <a:pPr>
              <a:lnSpc>
                <a:spcPct val="150000"/>
              </a:lnSpc>
            </a:pPr>
            <a:r>
              <a:rPr lang="zh-CN" altLang="en-US" sz="2200" dirty="0">
                <a:latin typeface="幼圆" panose="02010509060101010101" pitchFamily="49" charset="-122"/>
                <a:ea typeface="幼圆" panose="02010509060101010101" pitchFamily="49" charset="-122"/>
              </a:rPr>
              <a:t>例如：特征“汽车品牌” </a:t>
            </a:r>
            <a:r>
              <a:rPr lang="en-US" altLang="zh-CN" sz="2200" dirty="0">
                <a:latin typeface="幼圆" panose="02010509060101010101" pitchFamily="49" charset="-122"/>
                <a:ea typeface="幼圆" panose="02010509060101010101" pitchFamily="49" charset="-122"/>
              </a:rPr>
              <a:t>= {</a:t>
            </a:r>
            <a:r>
              <a:rPr lang="zh-CN" altLang="en-US" sz="2200" dirty="0">
                <a:latin typeface="幼圆" panose="02010509060101010101" pitchFamily="49" charset="-122"/>
                <a:ea typeface="幼圆" panose="02010509060101010101" pitchFamily="49" charset="-122"/>
              </a:rPr>
              <a:t>路虎，吉利，奥迪，大众，奔驰</a:t>
            </a:r>
            <a:r>
              <a:rPr lang="en-US" altLang="zh-CN" sz="2200" dirty="0">
                <a:latin typeface="幼圆" panose="02010509060101010101" pitchFamily="49" charset="-122"/>
                <a:ea typeface="幼圆" panose="02010509060101010101" pitchFamily="49" charset="-122"/>
              </a:rPr>
              <a:t>}</a:t>
            </a:r>
            <a:r>
              <a:rPr lang="zh-CN" altLang="en-US" sz="2200" dirty="0">
                <a:latin typeface="幼圆" panose="02010509060101010101" pitchFamily="49" charset="-122"/>
                <a:ea typeface="幼圆" panose="02010509060101010101" pitchFamily="49" charset="-122"/>
              </a:rPr>
              <a:t>，一共包含</a:t>
            </a:r>
            <a:r>
              <a:rPr lang="en-US" altLang="zh-CN" sz="2200" dirty="0">
                <a:latin typeface="幼圆" panose="02010509060101010101" pitchFamily="49" charset="-122"/>
                <a:ea typeface="幼圆" panose="02010509060101010101" pitchFamily="49" charset="-122"/>
              </a:rPr>
              <a:t>5</a:t>
            </a:r>
            <a:r>
              <a:rPr lang="zh-CN" altLang="en-US" sz="2200" dirty="0">
                <a:latin typeface="幼圆" panose="02010509060101010101" pitchFamily="49" charset="-122"/>
                <a:ea typeface="幼圆" panose="02010509060101010101" pitchFamily="49" charset="-122"/>
              </a:rPr>
              <a:t>个不同的取值</a:t>
            </a:r>
            <a:r>
              <a:rPr lang="en-US" altLang="zh-CN" sz="2200" dirty="0">
                <a:latin typeface="幼圆" panose="02010509060101010101" pitchFamily="49" charset="-122"/>
                <a:ea typeface="幼圆" panose="02010509060101010101" pitchFamily="49" charset="-122"/>
              </a:rPr>
              <a:t>. </a:t>
            </a:r>
            <a:r>
              <a:rPr lang="zh-CN" altLang="en-US" sz="2200" dirty="0">
                <a:latin typeface="幼圆" panose="02010509060101010101" pitchFamily="49" charset="-122"/>
                <a:ea typeface="幼圆" panose="02010509060101010101" pitchFamily="49" charset="-122"/>
              </a:rPr>
              <a:t>我们可以将其编码为</a:t>
            </a:r>
            <a:r>
              <a:rPr lang="en-US" altLang="zh-CN" sz="2200" dirty="0">
                <a:latin typeface="幼圆" panose="02010509060101010101" pitchFamily="49" charset="-122"/>
                <a:ea typeface="幼圆" panose="02010509060101010101" pitchFamily="49" charset="-122"/>
              </a:rPr>
              <a:t>4</a:t>
            </a:r>
            <a:r>
              <a:rPr lang="zh-CN" altLang="en-US" sz="2200" dirty="0">
                <a:latin typeface="幼圆" panose="02010509060101010101" pitchFamily="49" charset="-122"/>
                <a:ea typeface="幼圆" panose="02010509060101010101" pitchFamily="49" charset="-122"/>
              </a:rPr>
              <a:t>个二元特征</a:t>
            </a:r>
            <a:r>
              <a:rPr lang="en-US" altLang="zh-CN" sz="2200" dirty="0">
                <a:latin typeface="幼圆" panose="02010509060101010101" pitchFamily="49" charset="-122"/>
                <a:ea typeface="幼圆" panose="02010509060101010101" pitchFamily="49" charset="-122"/>
              </a:rPr>
              <a:t>. </a:t>
            </a:r>
            <a:r>
              <a:rPr lang="zh-CN" altLang="en-US" sz="2200" dirty="0">
                <a:latin typeface="幼圆" panose="02010509060101010101" pitchFamily="49" charset="-122"/>
                <a:ea typeface="幼圆" panose="02010509060101010101" pitchFamily="49" charset="-122"/>
              </a:rPr>
              <a:t>当原始特征取不同取值时，转换后的特征取值如下：</a:t>
            </a:r>
            <a:endParaRPr lang="zh-CN" altLang="en-US" sz="2200" dirty="0">
              <a:latin typeface="幼圆" panose="02010509060101010101" pitchFamily="49" charset="-122"/>
              <a:ea typeface="幼圆" panose="02010509060101010101" pitchFamily="49" charset="-122"/>
            </a:endParaRPr>
          </a:p>
        </p:txBody>
      </p:sp>
      <p:sp>
        <p:nvSpPr>
          <p:cNvPr id="9" name="Rectangle 2"/>
          <p:cNvSpPr txBox="1">
            <a:spLocks noChangeArrowheads="1"/>
          </p:cNvSpPr>
          <p:nvPr/>
        </p:nvSpPr>
        <p:spPr>
          <a:xfrm>
            <a:off x="1691680" y="0"/>
            <a:ext cx="6624736" cy="75718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cap="none" dirty="0">
                <a:latin typeface="+mj-ea"/>
              </a:rPr>
              <a:t>哑变量</a:t>
            </a:r>
            <a:r>
              <a:rPr lang="zh-CN" altLang="en-US" dirty="0">
                <a:latin typeface="+mj-ea"/>
              </a:rPr>
              <a:t>编码</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31840" y="1347614"/>
            <a:ext cx="4760773" cy="3214742"/>
          </a:xfrm>
          <a:prstGeom prst="rect">
            <a:avLst/>
          </a:prstGeom>
        </p:spPr>
      </p:pic>
      <p:sp>
        <p:nvSpPr>
          <p:cNvPr id="7" name="Rectangle 2"/>
          <p:cNvSpPr txBox="1">
            <a:spLocks noChangeArrowheads="1"/>
          </p:cNvSpPr>
          <p:nvPr/>
        </p:nvSpPr>
        <p:spPr>
          <a:xfrm>
            <a:off x="1691680" y="0"/>
            <a:ext cx="6624736" cy="75718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cap="none" dirty="0">
                <a:latin typeface="+mj-ea"/>
              </a:rPr>
              <a:t>哑变量</a:t>
            </a:r>
            <a:r>
              <a:rPr lang="zh-CN" altLang="en-US" dirty="0">
                <a:latin typeface="+mj-ea"/>
              </a:rPr>
              <a:t>编码</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1680" y="792256"/>
            <a:ext cx="1640307"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latin typeface="幼圆" panose="02010509060101010101" pitchFamily="49" charset="-122"/>
                <a:ea typeface="幼圆" panose="02010509060101010101" pitchFamily="49" charset="-122"/>
              </a:rPr>
              <a:t>案例</a:t>
            </a:r>
            <a:endParaRPr lang="zh-CN" altLang="en-US" sz="2400" b="1" dirty="0">
              <a:latin typeface="幼圆" panose="02010509060101010101" pitchFamily="49" charset="-122"/>
              <a:ea typeface="幼圆" panose="02010509060101010101" pitchFamily="49" charset="-122"/>
            </a:endParaRPr>
          </a:p>
        </p:txBody>
      </p:sp>
      <p:sp>
        <p:nvSpPr>
          <p:cNvPr id="5" name="矩形 4"/>
          <p:cNvSpPr/>
          <p:nvPr/>
        </p:nvSpPr>
        <p:spPr>
          <a:xfrm>
            <a:off x="1763688" y="1347614"/>
            <a:ext cx="7236296" cy="369332"/>
          </a:xfrm>
          <a:prstGeom prst="rect">
            <a:avLst/>
          </a:prstGeom>
        </p:spPr>
        <p:txBody>
          <a:bodyPr wrap="square">
            <a:spAutoFit/>
          </a:bodyPr>
          <a:lstStyle/>
          <a:p>
            <a:r>
              <a:rPr lang="zh-CN" altLang="en-US" dirty="0"/>
              <a:t> </a:t>
            </a:r>
            <a:r>
              <a:rPr lang="zh-CN" altLang="en-US" b="1" dirty="0"/>
              <a:t>数据集：</a:t>
            </a:r>
            <a:r>
              <a:rPr lang="en-US" altLang="zh-CN" b="1" dirty="0"/>
              <a:t>(https://archive.ics.uci.edu/ml/datasets/car+evaluation)</a:t>
            </a:r>
            <a:endParaRPr lang="zh-CN" altLang="en-US" b="1" dirty="0"/>
          </a:p>
        </p:txBody>
      </p:sp>
      <p:sp>
        <p:nvSpPr>
          <p:cNvPr id="6" name="矩形 5"/>
          <p:cNvSpPr/>
          <p:nvPr/>
        </p:nvSpPr>
        <p:spPr>
          <a:xfrm>
            <a:off x="1979712" y="1923678"/>
            <a:ext cx="7025473" cy="2554545"/>
          </a:xfrm>
          <a:prstGeom prst="rect">
            <a:avLst/>
          </a:prstGeom>
        </p:spPr>
        <p:txBody>
          <a:bodyPr wrap="square">
            <a:spAutoFit/>
          </a:bodyPr>
          <a:lstStyle/>
          <a:p>
            <a:r>
              <a:rPr lang="zh-CN" altLang="en-US" sz="2000" dirty="0"/>
              <a:t>特征代表的含义及其取值如下： </a:t>
            </a:r>
            <a:endParaRPr lang="en-US" altLang="zh-CN" sz="2000" dirty="0"/>
          </a:p>
          <a:p>
            <a:r>
              <a:rPr lang="en-US" altLang="zh-CN" sz="2000" dirty="0"/>
              <a:t>buying</a:t>
            </a:r>
            <a:r>
              <a:rPr lang="zh-CN" altLang="en-US" sz="2000" dirty="0"/>
              <a:t>：购买价格，取值为：</a:t>
            </a:r>
            <a:r>
              <a:rPr lang="en-US" altLang="zh-CN" sz="2000" dirty="0" err="1"/>
              <a:t>vhigh</a:t>
            </a:r>
            <a:r>
              <a:rPr lang="en-US" altLang="zh-CN" sz="2000" dirty="0"/>
              <a:t>, high, med, low. </a:t>
            </a:r>
            <a:endParaRPr lang="en-US" altLang="zh-CN" sz="2000" dirty="0"/>
          </a:p>
          <a:p>
            <a:r>
              <a:rPr lang="en-US" altLang="zh-CN" sz="2000" dirty="0" err="1"/>
              <a:t>maint</a:t>
            </a:r>
            <a:r>
              <a:rPr lang="zh-CN" altLang="en-US" sz="2000" dirty="0"/>
              <a:t>：维护价格，</a:t>
            </a:r>
            <a:r>
              <a:rPr lang="en-US" altLang="zh-CN" sz="2000" dirty="0" err="1"/>
              <a:t>vhigh</a:t>
            </a:r>
            <a:r>
              <a:rPr lang="en-US" altLang="zh-CN" sz="2000" dirty="0"/>
              <a:t>, high, med, low. </a:t>
            </a:r>
            <a:endParaRPr lang="en-US" altLang="zh-CN" sz="2000" dirty="0"/>
          </a:p>
          <a:p>
            <a:r>
              <a:rPr lang="en-US" altLang="zh-CN" sz="2000" dirty="0"/>
              <a:t>doors</a:t>
            </a:r>
            <a:r>
              <a:rPr lang="zh-CN" altLang="en-US" sz="2000" dirty="0"/>
              <a:t>：车门数量，</a:t>
            </a:r>
            <a:r>
              <a:rPr lang="en-US" altLang="zh-CN" sz="2000" dirty="0"/>
              <a:t>2, 3, 4, 5more. </a:t>
            </a:r>
            <a:endParaRPr lang="en-US" altLang="zh-CN" sz="2000" dirty="0"/>
          </a:p>
          <a:p>
            <a:r>
              <a:rPr lang="en-US" altLang="zh-CN" sz="2000" dirty="0"/>
              <a:t>persons</a:t>
            </a:r>
            <a:r>
              <a:rPr lang="zh-CN" altLang="en-US" sz="2000" dirty="0"/>
              <a:t>：核载人数，</a:t>
            </a:r>
            <a:r>
              <a:rPr lang="en-US" altLang="zh-CN" sz="2000" dirty="0"/>
              <a:t>2, 4, more. </a:t>
            </a:r>
            <a:endParaRPr lang="en-US" altLang="zh-CN" sz="2000" dirty="0"/>
          </a:p>
          <a:p>
            <a:r>
              <a:rPr lang="en-US" altLang="zh-CN" sz="2000" dirty="0" err="1"/>
              <a:t>ug_boot</a:t>
            </a:r>
            <a:r>
              <a:rPr lang="zh-CN" altLang="en-US" sz="2000" dirty="0"/>
              <a:t>：后备箱尺寸，</a:t>
            </a:r>
            <a:r>
              <a:rPr lang="en-US" altLang="zh-CN" sz="2000" dirty="0"/>
              <a:t>small, med, big. </a:t>
            </a:r>
            <a:endParaRPr lang="en-US" altLang="zh-CN" sz="2000" dirty="0"/>
          </a:p>
          <a:p>
            <a:r>
              <a:rPr lang="en-US" altLang="zh-CN" sz="2000" dirty="0"/>
              <a:t>safety</a:t>
            </a:r>
            <a:r>
              <a:rPr lang="zh-CN" altLang="en-US" sz="2000" dirty="0"/>
              <a:t>： 安全性，</a:t>
            </a:r>
            <a:r>
              <a:rPr lang="en-US" altLang="zh-CN" sz="2000" dirty="0"/>
              <a:t>low, med, high. </a:t>
            </a:r>
            <a:endParaRPr lang="en-US" altLang="zh-CN" sz="2000" dirty="0"/>
          </a:p>
          <a:p>
            <a:r>
              <a:rPr lang="en-US" altLang="zh-CN" sz="2000" dirty="0"/>
              <a:t> acceptance</a:t>
            </a:r>
            <a:r>
              <a:rPr lang="zh-CN" altLang="en-US" sz="2000" dirty="0"/>
              <a:t>：可接受程度，</a:t>
            </a:r>
            <a:r>
              <a:rPr lang="en-US" altLang="zh-CN" sz="2000" dirty="0" err="1"/>
              <a:t>unacc</a:t>
            </a:r>
            <a:r>
              <a:rPr lang="en-US" altLang="zh-CN" sz="2000" dirty="0"/>
              <a:t>, </a:t>
            </a:r>
            <a:r>
              <a:rPr lang="en-US" altLang="zh-CN" sz="2000" dirty="0" err="1"/>
              <a:t>acc</a:t>
            </a:r>
            <a:r>
              <a:rPr lang="en-US" altLang="zh-CN" sz="2000" dirty="0"/>
              <a:t>, good, </a:t>
            </a:r>
            <a:r>
              <a:rPr lang="en-US" altLang="zh-CN" sz="2000" dirty="0" err="1"/>
              <a:t>vgood</a:t>
            </a:r>
            <a:endParaRPr lang="zh-CN" altLang="en-US" sz="2000" dirty="0"/>
          </a:p>
        </p:txBody>
      </p:sp>
      <p:sp>
        <p:nvSpPr>
          <p:cNvPr id="7" name="Rectangle 2"/>
          <p:cNvSpPr txBox="1">
            <a:spLocks noChangeArrowheads="1"/>
          </p:cNvSpPr>
          <p:nvPr/>
        </p:nvSpPr>
        <p:spPr>
          <a:xfrm>
            <a:off x="1691680" y="0"/>
            <a:ext cx="6408712" cy="757182"/>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cap="none" dirty="0">
                <a:latin typeface="+mj-ea"/>
              </a:rPr>
              <a:t>One-hot</a:t>
            </a:r>
            <a:r>
              <a:rPr lang="zh-CN" altLang="en-US" dirty="0">
                <a:latin typeface="+mj-ea"/>
              </a:rPr>
              <a:t>编码</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9712" y="915566"/>
            <a:ext cx="1640307" cy="461665"/>
          </a:xfrm>
          <a:prstGeom prst="rect">
            <a:avLst/>
          </a:prstGeom>
          <a:noFill/>
        </p:spPr>
        <p:txBody>
          <a:bodyPr wrap="square" rtlCol="0">
            <a:spAutoFit/>
          </a:bodyPr>
          <a:lstStyle/>
          <a:p>
            <a:pPr marL="285750" indent="-285750">
              <a:buFont typeface="Wingdings" panose="05000000000000000000" pitchFamily="2" charset="2"/>
              <a:buChar char="l"/>
            </a:pPr>
            <a:r>
              <a:rPr lang="zh-CN" altLang="en-US" sz="2400" b="1" dirty="0">
                <a:latin typeface="幼圆" panose="02010509060101010101" pitchFamily="49" charset="-122"/>
                <a:ea typeface="幼圆" panose="02010509060101010101" pitchFamily="49" charset="-122"/>
              </a:rPr>
              <a:t>案例</a:t>
            </a:r>
            <a:endParaRPr lang="zh-CN" altLang="en-US" sz="2400" b="1" dirty="0">
              <a:latin typeface="幼圆" panose="02010509060101010101" pitchFamily="49" charset="-122"/>
              <a:ea typeface="幼圆" panose="02010509060101010101" pitchFamily="49" charset="-122"/>
            </a:endParaRPr>
          </a:p>
        </p:txBody>
      </p:sp>
      <p:sp>
        <p:nvSpPr>
          <p:cNvPr id="5" name="矩形 4"/>
          <p:cNvSpPr/>
          <p:nvPr/>
        </p:nvSpPr>
        <p:spPr>
          <a:xfrm>
            <a:off x="1979712" y="1633387"/>
            <a:ext cx="6950643" cy="369332"/>
          </a:xfrm>
          <a:prstGeom prst="rect">
            <a:avLst/>
          </a:prstGeom>
        </p:spPr>
        <p:txBody>
          <a:bodyPr wrap="square">
            <a:spAutoFit/>
          </a:bodyPr>
          <a:lstStyle/>
          <a:p>
            <a:r>
              <a:rPr lang="zh-CN" altLang="en-US" dirty="0"/>
              <a:t> 数据集：</a:t>
            </a:r>
            <a:r>
              <a:rPr lang="en-US" altLang="zh-CN" dirty="0"/>
              <a:t>(https://archive.ics.uci.edu/ml/datasets/car+evaluation)</a:t>
            </a:r>
            <a:endParaRPr lang="zh-CN" altLang="en-US" dirty="0"/>
          </a:p>
        </p:txBody>
      </p:sp>
      <p:sp>
        <p:nvSpPr>
          <p:cNvPr id="10" name="矩形 9"/>
          <p:cNvSpPr/>
          <p:nvPr/>
        </p:nvSpPr>
        <p:spPr>
          <a:xfrm>
            <a:off x="1907704" y="2211710"/>
            <a:ext cx="6950643" cy="2308324"/>
          </a:xfrm>
          <a:prstGeom prst="rect">
            <a:avLst/>
          </a:prstGeom>
        </p:spPr>
        <p:txBody>
          <a:bodyPr wrap="square">
            <a:spAutoFit/>
          </a:bodyPr>
          <a:lstStyle/>
          <a:p>
            <a:pPr marL="342900" indent="-342900">
              <a:lnSpc>
                <a:spcPct val="200000"/>
              </a:lnSpc>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对数据进行特征编码， 然后通过建立逻辑回归分类模型来评估不同的编码方法对模型效果的影响， 本案例使用的工具包括</a:t>
            </a:r>
            <a:r>
              <a:rPr lang="en-US" altLang="zh-CN" sz="2400" dirty="0">
                <a:latin typeface="幼圆" panose="02010509060101010101" pitchFamily="49" charset="-122"/>
                <a:ea typeface="幼圆" panose="02010509060101010101" pitchFamily="49" charset="-122"/>
              </a:rPr>
              <a:t>pandas</a:t>
            </a:r>
            <a:r>
              <a:rPr lang="zh-CN" altLang="en-US" sz="2400" dirty="0">
                <a:latin typeface="幼圆" panose="02010509060101010101" pitchFamily="49" charset="-122"/>
                <a:ea typeface="幼圆" panose="02010509060101010101" pitchFamily="49" charset="-122"/>
              </a:rPr>
              <a:t>和</a:t>
            </a:r>
            <a:r>
              <a:rPr lang="en-US" altLang="zh-CN" sz="2400" dirty="0" err="1">
                <a:latin typeface="幼圆" panose="02010509060101010101" pitchFamily="49" charset="-122"/>
                <a:ea typeface="幼圆" panose="02010509060101010101" pitchFamily="49" charset="-122"/>
              </a:rPr>
              <a:t>sklearn</a:t>
            </a:r>
            <a:endParaRPr lang="zh-CN" altLang="en-US" sz="2400" dirty="0">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63688" y="771550"/>
            <a:ext cx="7344816" cy="55976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b="1" dirty="0">
                <a:latin typeface="幼圆" panose="02010509060101010101" pitchFamily="49" charset="-122"/>
                <a:ea typeface="幼圆" panose="02010509060101010101" pitchFamily="49" charset="-122"/>
              </a:rPr>
              <a:t>数据集常常既包含连续性特征，也包含离散型特征</a:t>
            </a:r>
            <a:endParaRPr lang="en-US" altLang="zh-CN" sz="2400" b="1" dirty="0">
              <a:latin typeface="幼圆" panose="02010509060101010101" pitchFamily="49" charset="-122"/>
              <a:ea typeface="幼圆" panose="02010509060101010101" pitchFamily="49" charset="-122"/>
            </a:endParaRPr>
          </a:p>
        </p:txBody>
      </p:sp>
      <p:sp>
        <p:nvSpPr>
          <p:cNvPr id="6" name="TextBox 5"/>
          <p:cNvSpPr txBox="1"/>
          <p:nvPr/>
        </p:nvSpPr>
        <p:spPr>
          <a:xfrm>
            <a:off x="1763688" y="1641204"/>
            <a:ext cx="584405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latin typeface="幼圆" panose="02010509060101010101" pitchFamily="49" charset="-122"/>
                <a:ea typeface="幼圆" panose="02010509060101010101" pitchFamily="49" charset="-122"/>
              </a:rPr>
              <a:t>算法对数据特征类型通常是有要求的：</a:t>
            </a:r>
            <a:endParaRPr lang="en-US" altLang="zh-CN" sz="2400" b="1" dirty="0">
              <a:latin typeface="幼圆" panose="02010509060101010101" pitchFamily="49" charset="-122"/>
              <a:ea typeface="幼圆" panose="02010509060101010101" pitchFamily="49" charset="-122"/>
            </a:endParaRPr>
          </a:p>
        </p:txBody>
      </p:sp>
      <p:sp>
        <p:nvSpPr>
          <p:cNvPr id="7" name="TextBox 6"/>
          <p:cNvSpPr txBox="1"/>
          <p:nvPr/>
        </p:nvSpPr>
        <p:spPr>
          <a:xfrm>
            <a:off x="2123728" y="2139702"/>
            <a:ext cx="6710807" cy="230832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latin typeface="幼圆" panose="02010509060101010101" pitchFamily="49" charset="-122"/>
                <a:ea typeface="幼圆" panose="02010509060101010101" pitchFamily="49" charset="-122"/>
              </a:rPr>
              <a:t>关联规则算法只能处理布尔类型的数据；</a:t>
            </a:r>
            <a:endParaRPr lang="en-US" altLang="zh-CN" sz="2400" dirty="0">
              <a:latin typeface="幼圆" panose="02010509060101010101" pitchFamily="49" charset="-122"/>
              <a:ea typeface="幼圆" panose="02010509060101010101" pitchFamily="49" charset="-122"/>
            </a:endParaRPr>
          </a:p>
          <a:p>
            <a:pPr marL="342900" indent="-342900">
              <a:lnSpc>
                <a:spcPct val="150000"/>
              </a:lnSpc>
              <a:buFont typeface="Arial" panose="020B0604020202020204" pitchFamily="34" charset="0"/>
              <a:buChar char="•"/>
            </a:pPr>
            <a:r>
              <a:rPr lang="zh-CN" altLang="en-US" sz="2400" dirty="0">
                <a:latin typeface="幼圆" panose="02010509060101010101" pitchFamily="49" charset="-122"/>
                <a:ea typeface="幼圆" panose="02010509060101010101" pitchFamily="49" charset="-122"/>
              </a:rPr>
              <a:t>决策树算法只能处理特征为离散型的数据；</a:t>
            </a:r>
            <a:endParaRPr lang="en-US" altLang="zh-CN" sz="2400" dirty="0">
              <a:latin typeface="幼圆" panose="02010509060101010101" pitchFamily="49" charset="-122"/>
              <a:ea typeface="幼圆" panose="02010509060101010101" pitchFamily="49" charset="-122"/>
            </a:endParaRPr>
          </a:p>
          <a:p>
            <a:pPr marL="342900" indent="-342900">
              <a:lnSpc>
                <a:spcPct val="150000"/>
              </a:lnSpc>
              <a:buFont typeface="Arial" panose="020B0604020202020204" pitchFamily="34" charset="0"/>
              <a:buChar char="•"/>
            </a:pPr>
            <a:r>
              <a:rPr lang="zh-CN" altLang="en-US" sz="2400" dirty="0">
                <a:latin typeface="幼圆" panose="02010509060101010101" pitchFamily="49" charset="-122"/>
                <a:ea typeface="幼圆" panose="02010509060101010101" pitchFamily="49" charset="-122"/>
              </a:rPr>
              <a:t>很多算法能处理连续性特征，但是离散化处理能使得部分模型产生更好的预测效果</a:t>
            </a:r>
            <a:endParaRPr lang="en-US" altLang="zh-CN" sz="2400" dirty="0">
              <a:latin typeface="幼圆" panose="02010509060101010101" pitchFamily="49" charset="-122"/>
              <a:ea typeface="幼圆" panose="02010509060101010101" pitchFamily="49" charset="-122"/>
            </a:endParaRPr>
          </a:p>
        </p:txBody>
      </p:sp>
      <p:sp>
        <p:nvSpPr>
          <p:cNvPr id="8"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dirty="0">
                <a:latin typeface="+mj-ea"/>
              </a:rPr>
              <a:t>6.3  </a:t>
            </a:r>
            <a:r>
              <a:rPr lang="zh-CN" altLang="en-US" dirty="0">
                <a:latin typeface="+mj-ea"/>
              </a:rPr>
              <a:t>离散化</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11127" y="771550"/>
            <a:ext cx="7164288"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幼圆" panose="02010509060101010101" pitchFamily="49" charset="-122"/>
                <a:ea typeface="幼圆" panose="02010509060101010101" pitchFamily="49" charset="-122"/>
              </a:rPr>
              <a:t>将连续性特征转换成为离散型特征的过程称为</a:t>
            </a:r>
            <a:r>
              <a:rPr lang="zh-CN" altLang="en-US" sz="2400" b="1" dirty="0">
                <a:latin typeface="幼圆" panose="02010509060101010101" pitchFamily="49" charset="-122"/>
                <a:ea typeface="幼圆" panose="02010509060101010101" pitchFamily="49" charset="-122"/>
              </a:rPr>
              <a:t>特征离散化</a:t>
            </a:r>
            <a:r>
              <a:rPr lang="zh-CN" altLang="en-US" sz="2400" dirty="0">
                <a:latin typeface="幼圆" panose="02010509060101010101" pitchFamily="49" charset="-122"/>
                <a:ea typeface="幼圆" panose="02010509060101010101" pitchFamily="49" charset="-122"/>
              </a:rPr>
              <a:t>（</a:t>
            </a:r>
            <a:r>
              <a:rPr lang="en-US" altLang="zh-CN" sz="2400" dirty="0">
                <a:latin typeface="幼圆" panose="02010509060101010101" pitchFamily="49" charset="-122"/>
                <a:ea typeface="幼圆" panose="02010509060101010101" pitchFamily="49" charset="-122"/>
              </a:rPr>
              <a:t>data discretization</a:t>
            </a:r>
            <a:r>
              <a:rPr lang="zh-CN" altLang="en-US" sz="2400" dirty="0">
                <a:latin typeface="幼圆" panose="02010509060101010101" pitchFamily="49" charset="-122"/>
                <a:ea typeface="幼圆" panose="02010509060101010101" pitchFamily="49" charset="-122"/>
              </a:rPr>
              <a:t>）</a:t>
            </a:r>
            <a:endParaRPr lang="zh-CN" altLang="en-US" sz="2400" dirty="0">
              <a:latin typeface="幼圆" panose="02010509060101010101" pitchFamily="49" charset="-122"/>
              <a:ea typeface="幼圆" panose="02010509060101010101" pitchFamily="49" charset="-122"/>
            </a:endParaRPr>
          </a:p>
        </p:txBody>
      </p:sp>
      <p:sp>
        <p:nvSpPr>
          <p:cNvPr id="7" name="TextBox 6"/>
          <p:cNvSpPr txBox="1"/>
          <p:nvPr/>
        </p:nvSpPr>
        <p:spPr>
          <a:xfrm>
            <a:off x="1907704" y="1779662"/>
            <a:ext cx="7123931" cy="3046988"/>
          </a:xfrm>
          <a:prstGeom prst="rect">
            <a:avLst/>
          </a:prstGeom>
          <a:noFill/>
        </p:spPr>
        <p:txBody>
          <a:bodyPr wrap="square" rtlCol="0">
            <a:spAutoFit/>
          </a:bodyPr>
          <a:lstStyle/>
          <a:p>
            <a:pPr marL="342900" indent="-342900">
              <a:lnSpc>
                <a:spcPct val="200000"/>
              </a:lnSpc>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将连续性特征的取值范围划分为若干区间段（</a:t>
            </a:r>
            <a:r>
              <a:rPr lang="en-US" altLang="zh-CN" sz="2400" dirty="0">
                <a:latin typeface="幼圆" panose="02010509060101010101" pitchFamily="49" charset="-122"/>
                <a:ea typeface="幼圆" panose="02010509060101010101" pitchFamily="49" charset="-122"/>
              </a:rPr>
              <a:t>bin</a:t>
            </a:r>
            <a:r>
              <a:rPr lang="zh-CN" altLang="en-US" sz="2400" dirty="0">
                <a:latin typeface="幼圆" panose="02010509060101010101" pitchFamily="49" charset="-122"/>
                <a:ea typeface="幼圆" panose="02010509060101010101" pitchFamily="49" charset="-122"/>
              </a:rPr>
              <a:t>）</a:t>
            </a:r>
            <a:r>
              <a:rPr lang="en-US" altLang="zh-CN" sz="2400" dirty="0">
                <a:latin typeface="幼圆" panose="02010509060101010101" pitchFamily="49" charset="-122"/>
                <a:ea typeface="幼圆" panose="02010509060101010101" pitchFamily="49" charset="-122"/>
              </a:rPr>
              <a:t>,</a:t>
            </a:r>
            <a:r>
              <a:rPr lang="zh-CN" altLang="en-US" sz="2400" dirty="0">
                <a:latin typeface="幼圆" panose="02010509060101010101" pitchFamily="49" charset="-122"/>
                <a:ea typeface="幼圆" panose="02010509060101010101" pitchFamily="49" charset="-122"/>
              </a:rPr>
              <a:t>用区间段代替落在该区间段的特征取值；</a:t>
            </a:r>
            <a:endParaRPr lang="en-US" altLang="zh-CN" sz="2400" dirty="0">
              <a:latin typeface="幼圆" panose="02010509060101010101" pitchFamily="49" charset="-122"/>
              <a:ea typeface="幼圆" panose="02010509060101010101" pitchFamily="49" charset="-122"/>
            </a:endParaRPr>
          </a:p>
          <a:p>
            <a:pPr marL="342900" indent="-342900">
              <a:lnSpc>
                <a:spcPct val="200000"/>
              </a:lnSpc>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区间段之间的分割点称为切分点（</a:t>
            </a:r>
            <a:r>
              <a:rPr lang="en-US" altLang="zh-CN" sz="2400" dirty="0">
                <a:latin typeface="幼圆" panose="02010509060101010101" pitchFamily="49" charset="-122"/>
                <a:ea typeface="幼圆" panose="02010509060101010101" pitchFamily="49" charset="-122"/>
              </a:rPr>
              <a:t>cut point</a:t>
            </a:r>
            <a:r>
              <a:rPr lang="zh-CN" altLang="en-US" sz="2400" dirty="0">
                <a:latin typeface="幼圆" panose="02010509060101010101" pitchFamily="49" charset="-122"/>
                <a:ea typeface="幼圆" panose="02010509060101010101" pitchFamily="49" charset="-122"/>
              </a:rPr>
              <a:t>）；</a:t>
            </a:r>
            <a:endParaRPr lang="en-US" altLang="zh-CN" sz="2400" dirty="0">
              <a:latin typeface="幼圆" panose="02010509060101010101" pitchFamily="49" charset="-122"/>
              <a:ea typeface="幼圆" panose="02010509060101010101" pitchFamily="49" charset="-122"/>
            </a:endParaRPr>
          </a:p>
          <a:p>
            <a:pPr marL="342900" indent="-342900">
              <a:lnSpc>
                <a:spcPct val="200000"/>
              </a:lnSpc>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分割 出来的区间段的个数称为元数（</a:t>
            </a:r>
            <a:r>
              <a:rPr lang="en-US" altLang="zh-CN" sz="2400" dirty="0">
                <a:latin typeface="幼圆" panose="02010509060101010101" pitchFamily="49" charset="-122"/>
                <a:ea typeface="幼圆" panose="02010509060101010101" pitchFamily="49" charset="-122"/>
              </a:rPr>
              <a:t>arity</a:t>
            </a:r>
            <a:r>
              <a:rPr lang="zh-CN" altLang="en-US" sz="2400" dirty="0">
                <a:latin typeface="幼圆" panose="02010509060101010101" pitchFamily="49" charset="-122"/>
                <a:ea typeface="幼圆" panose="02010509060101010101" pitchFamily="49" charset="-122"/>
              </a:rPr>
              <a:t>）。</a:t>
            </a:r>
            <a:endParaRPr lang="zh-CN" altLang="en-US" sz="2400" dirty="0">
              <a:latin typeface="幼圆" panose="02010509060101010101" pitchFamily="49" charset="-122"/>
              <a:ea typeface="幼圆" panose="02010509060101010101" pitchFamily="49" charset="-122"/>
            </a:endParaRPr>
          </a:p>
        </p:txBody>
      </p:sp>
      <p:sp>
        <p:nvSpPr>
          <p:cNvPr id="10"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离散化概述</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1680" y="802457"/>
            <a:ext cx="7453336" cy="1667764"/>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幼圆" panose="02010509060101010101" pitchFamily="49" charset="-122"/>
                <a:ea typeface="幼圆" panose="02010509060101010101" pitchFamily="49" charset="-122"/>
              </a:rPr>
              <a:t>将年龄这个连续特征切分为</a:t>
            </a:r>
            <a:r>
              <a:rPr lang="en-US" altLang="zh-CN" sz="2400" dirty="0">
                <a:latin typeface="幼圆" panose="02010509060101010101" pitchFamily="49" charset="-122"/>
                <a:ea typeface="幼圆" panose="02010509060101010101" pitchFamily="49" charset="-122"/>
              </a:rPr>
              <a:t>k</a:t>
            </a:r>
            <a:r>
              <a:rPr lang="zh-CN" altLang="en-US" sz="2400" dirty="0">
                <a:latin typeface="幼圆" panose="02010509060101010101" pitchFamily="49" charset="-122"/>
                <a:ea typeface="幼圆" panose="02010509060101010101" pitchFamily="49" charset="-122"/>
              </a:rPr>
              <a:t>个区间段，则需要</a:t>
            </a:r>
            <a:r>
              <a:rPr lang="en-US" altLang="zh-CN" sz="2400" dirty="0">
                <a:latin typeface="幼圆" panose="02010509060101010101" pitchFamily="49" charset="-122"/>
                <a:ea typeface="幼圆" panose="02010509060101010101" pitchFamily="49" charset="-122"/>
              </a:rPr>
              <a:t>k-1</a:t>
            </a:r>
            <a:r>
              <a:rPr lang="zh-CN" altLang="en-US" sz="2400" dirty="0">
                <a:latin typeface="幼圆" panose="02010509060101010101" pitchFamily="49" charset="-122"/>
                <a:ea typeface="幼圆" panose="02010509060101010101" pitchFamily="49" charset="-122"/>
              </a:rPr>
              <a:t>个切分点，设年龄的取值范围为</a:t>
            </a:r>
            <a:r>
              <a:rPr lang="en-US" altLang="zh-CN" sz="2400" dirty="0">
                <a:latin typeface="幼圆" panose="02010509060101010101" pitchFamily="49" charset="-122"/>
                <a:ea typeface="幼圆" panose="02010509060101010101" pitchFamily="49" charset="-122"/>
              </a:rPr>
              <a:t>[0,150],</a:t>
            </a:r>
            <a:r>
              <a:rPr lang="zh-CN" altLang="en-US" sz="2400" dirty="0">
                <a:latin typeface="幼圆" panose="02010509060101010101" pitchFamily="49" charset="-122"/>
                <a:ea typeface="幼圆" panose="02010509060101010101" pitchFamily="49" charset="-122"/>
              </a:rPr>
              <a:t>给四切分点</a:t>
            </a:r>
            <a:r>
              <a:rPr lang="en-US" altLang="zh-CN" sz="2400" dirty="0">
                <a:latin typeface="幼圆" panose="02010509060101010101" pitchFamily="49" charset="-122"/>
                <a:ea typeface="幼圆" panose="02010509060101010101" pitchFamily="49" charset="-122"/>
              </a:rPr>
              <a:t> 10,25,40,60</a:t>
            </a:r>
            <a:endParaRPr lang="en-US" altLang="zh-CN" sz="2400" dirty="0">
              <a:latin typeface="幼圆" panose="02010509060101010101" pitchFamily="49" charset="-122"/>
              <a:ea typeface="幼圆" panose="020105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27784" y="2630413"/>
            <a:ext cx="5904656" cy="733425"/>
          </a:xfrm>
          <a:prstGeom prst="rect">
            <a:avLst/>
          </a:prstGeom>
        </p:spPr>
      </p:pic>
      <p:sp>
        <p:nvSpPr>
          <p:cNvPr id="6" name="TextBox 5"/>
          <p:cNvSpPr txBox="1"/>
          <p:nvPr/>
        </p:nvSpPr>
        <p:spPr>
          <a:xfrm>
            <a:off x="1907704" y="3651870"/>
            <a:ext cx="6624736"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dirty="0">
                <a:latin typeface="幼圆" panose="02010509060101010101" pitchFamily="49" charset="-122"/>
                <a:ea typeface="幼圆" panose="02010509060101010101" pitchFamily="49" charset="-122"/>
              </a:rPr>
              <a:t>如何在数据信息损失尽量少的前提下，尽可能减少元数，是数据离散化追求的目标，所以如何选择切分点，产生合理的子区间段成为决定特征离散化成败的关键。</a:t>
            </a:r>
            <a:endParaRPr lang="zh-CN" altLang="en-US" sz="2000" dirty="0">
              <a:latin typeface="幼圆" panose="02010509060101010101" pitchFamily="49" charset="-122"/>
              <a:ea typeface="幼圆" panose="02010509060101010101" pitchFamily="49" charset="-122"/>
            </a:endParaRPr>
          </a:p>
        </p:txBody>
      </p:sp>
      <p:sp>
        <p:nvSpPr>
          <p:cNvPr id="7"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离散化示例</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3688" y="865038"/>
            <a:ext cx="7272808" cy="4154984"/>
          </a:xfrm>
          <a:prstGeom prst="rect">
            <a:avLst/>
          </a:prstGeom>
          <a:noFill/>
        </p:spPr>
        <p:txBody>
          <a:bodyPr wrap="square" rtlCol="0">
            <a:spAutoFit/>
          </a:bodyPr>
          <a:lstStyle/>
          <a:p>
            <a:pPr marL="342900" indent="-342900">
              <a:lnSpc>
                <a:spcPct val="150000"/>
              </a:lnSpc>
              <a:buFont typeface="+mj-ea"/>
              <a:buAutoNum type="circleNumDbPlain"/>
            </a:pPr>
            <a:r>
              <a:rPr lang="zh-CN" altLang="en-US" sz="2200" dirty="0">
                <a:latin typeface="幼圆" panose="02010509060101010101" pitchFamily="49" charset="-122"/>
                <a:ea typeface="幼圆" panose="02010509060101010101" pitchFamily="49" charset="-122"/>
              </a:rPr>
              <a:t>特征排序：对连续型特征的取值进行升序或者降序排列，减少离散化的运算开销；</a:t>
            </a:r>
            <a:endParaRPr lang="en-US" altLang="zh-CN" sz="2200" dirty="0">
              <a:latin typeface="幼圆" panose="02010509060101010101" pitchFamily="49" charset="-122"/>
              <a:ea typeface="幼圆" panose="02010509060101010101" pitchFamily="49" charset="-122"/>
            </a:endParaRPr>
          </a:p>
          <a:p>
            <a:pPr marL="342900" indent="-342900">
              <a:lnSpc>
                <a:spcPct val="150000"/>
              </a:lnSpc>
              <a:buFont typeface="+mj-ea"/>
              <a:buAutoNum type="circleNumDbPlain"/>
            </a:pPr>
            <a:r>
              <a:rPr lang="zh-CN" altLang="en-US" sz="2200" dirty="0">
                <a:latin typeface="幼圆" panose="02010509060101010101" pitchFamily="49" charset="-122"/>
                <a:ea typeface="幼圆" panose="02010509060101010101" pitchFamily="49" charset="-122"/>
              </a:rPr>
              <a:t>切分点选择：根据给定评价准则，合理选择切分点，常用的评价准则是基于信息增益或者基于统计量；</a:t>
            </a:r>
            <a:endParaRPr lang="en-US" altLang="zh-CN" sz="2200" dirty="0">
              <a:latin typeface="幼圆" panose="02010509060101010101" pitchFamily="49" charset="-122"/>
              <a:ea typeface="幼圆" panose="02010509060101010101" pitchFamily="49" charset="-122"/>
            </a:endParaRPr>
          </a:p>
          <a:p>
            <a:pPr marL="342900" indent="-342900">
              <a:lnSpc>
                <a:spcPct val="150000"/>
              </a:lnSpc>
              <a:buFont typeface="+mj-ea"/>
              <a:buAutoNum type="circleNumDbPlain"/>
            </a:pPr>
            <a:r>
              <a:rPr lang="zh-CN" altLang="en-US" sz="2200" dirty="0">
                <a:latin typeface="幼圆" panose="02010509060101010101" pitchFamily="49" charset="-122"/>
                <a:ea typeface="幼圆" panose="02010509060101010101" pitchFamily="49" charset="-122"/>
              </a:rPr>
              <a:t>区间段分割或者合并：基于选择好的切分点，对现有区间段进行分割或者合并，得到新的区间段</a:t>
            </a:r>
            <a:endParaRPr lang="en-US" altLang="zh-CN" sz="2200" dirty="0">
              <a:latin typeface="幼圆" panose="02010509060101010101" pitchFamily="49" charset="-122"/>
              <a:ea typeface="幼圆" panose="02010509060101010101" pitchFamily="49" charset="-122"/>
            </a:endParaRPr>
          </a:p>
          <a:p>
            <a:pPr marL="342900" indent="-342900">
              <a:lnSpc>
                <a:spcPct val="150000"/>
              </a:lnSpc>
              <a:buFont typeface="+mj-ea"/>
              <a:buAutoNum type="circleNumDbPlain"/>
            </a:pPr>
            <a:r>
              <a:rPr lang="zh-CN" altLang="en-US" sz="2200" dirty="0">
                <a:latin typeface="幼圆" panose="02010509060101010101" pitchFamily="49" charset="-122"/>
                <a:ea typeface="幼圆" panose="02010509060101010101" pitchFamily="49" charset="-122"/>
              </a:rPr>
              <a:t>在生成的新的区间段上重复以上步骤，直到满足终止条件</a:t>
            </a:r>
            <a:endParaRPr lang="zh-CN" altLang="en-US" sz="2200" dirty="0">
              <a:latin typeface="幼圆" panose="02010509060101010101" pitchFamily="49" charset="-122"/>
              <a:ea typeface="幼圆" panose="02010509060101010101" pitchFamily="49" charset="-122"/>
            </a:endParaRPr>
          </a:p>
        </p:txBody>
      </p:sp>
      <p:sp>
        <p:nvSpPr>
          <p:cNvPr id="5"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离散化步骤</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835695" y="915566"/>
            <a:ext cx="7164288" cy="401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indent="0">
              <a:lnSpc>
                <a:spcPct val="150000"/>
              </a:lnSpc>
            </a:pPr>
            <a:r>
              <a:rPr lang="en-US" altLang="zh-CN" sz="2400" dirty="0">
                <a:latin typeface="+mj-ea"/>
                <a:ea typeface="+mj-ea"/>
              </a:rPr>
              <a:t>1</a:t>
            </a:r>
            <a:r>
              <a:rPr lang="zh-CN" altLang="en-US" sz="2400" dirty="0">
                <a:latin typeface="+mj-ea"/>
                <a:ea typeface="+mj-ea"/>
              </a:rPr>
              <a:t>）描述性数据归总</a:t>
            </a:r>
            <a:endParaRPr lang="en-US" altLang="zh-CN" sz="2400" dirty="0">
              <a:latin typeface="+mj-ea"/>
              <a:ea typeface="+mj-ea"/>
            </a:endParaRPr>
          </a:p>
          <a:p>
            <a:pPr marL="0" indent="0">
              <a:lnSpc>
                <a:spcPct val="150000"/>
              </a:lnSpc>
            </a:pPr>
            <a:r>
              <a:rPr lang="en-US" altLang="zh-CN" sz="2400" dirty="0">
                <a:latin typeface="+mj-ea"/>
                <a:ea typeface="+mj-ea"/>
              </a:rPr>
              <a:t>2</a:t>
            </a:r>
            <a:r>
              <a:rPr lang="zh-CN" altLang="en-US" sz="2400" dirty="0">
                <a:latin typeface="+mj-ea"/>
                <a:ea typeface="+mj-ea"/>
              </a:rPr>
              <a:t>）数据清洗</a:t>
            </a:r>
            <a:endParaRPr lang="zh-CN" altLang="en-US" sz="2400" dirty="0">
              <a:latin typeface="+mj-ea"/>
              <a:ea typeface="+mj-ea"/>
            </a:endParaRPr>
          </a:p>
          <a:p>
            <a:pPr>
              <a:lnSpc>
                <a:spcPct val="150000"/>
              </a:lnSpc>
              <a:buFont typeface="Wingdings" panose="05000000000000000000" pitchFamily="2" charset="2"/>
              <a:buChar char="Ø"/>
            </a:pPr>
            <a:r>
              <a:rPr lang="zh-CN" altLang="en-US" sz="2000" b="1" dirty="0">
                <a:latin typeface="微软雅黑 Light" panose="020B0502040204020203" pitchFamily="34" charset="-122"/>
                <a:ea typeface="微软雅黑 Light" panose="020B0502040204020203" pitchFamily="34" charset="-122"/>
              </a:rPr>
              <a:t>填写空缺的值，平滑噪声数据，识别、删除孤立点，解决不一致性</a:t>
            </a:r>
            <a:endParaRPr lang="zh-CN" altLang="en-US" sz="2000" b="1" dirty="0">
              <a:latin typeface="微软雅黑 Light" panose="020B0502040204020203" pitchFamily="34" charset="-122"/>
              <a:ea typeface="微软雅黑 Light" panose="020B0502040204020203" pitchFamily="34" charset="-122"/>
            </a:endParaRPr>
          </a:p>
          <a:p>
            <a:pPr marL="0" indent="0">
              <a:lnSpc>
                <a:spcPct val="150000"/>
              </a:lnSpc>
            </a:pPr>
            <a:r>
              <a:rPr lang="en-US" altLang="zh-CN" sz="2400" dirty="0">
                <a:latin typeface="+mj-ea"/>
                <a:ea typeface="+mj-ea"/>
              </a:rPr>
              <a:t>3</a:t>
            </a:r>
            <a:r>
              <a:rPr lang="zh-CN" altLang="en-US" sz="2400" dirty="0">
                <a:latin typeface="+mj-ea"/>
                <a:ea typeface="+mj-ea"/>
              </a:rPr>
              <a:t>）数据集成</a:t>
            </a:r>
            <a:endParaRPr lang="zh-CN" altLang="en-US" sz="2400" dirty="0">
              <a:latin typeface="+mj-ea"/>
              <a:ea typeface="+mj-ea"/>
            </a:endParaRPr>
          </a:p>
          <a:p>
            <a:pPr>
              <a:lnSpc>
                <a:spcPct val="150000"/>
              </a:lnSpc>
              <a:buFont typeface="Wingdings" panose="05000000000000000000" pitchFamily="2" charset="2"/>
              <a:buChar char="Ø"/>
            </a:pPr>
            <a:r>
              <a:rPr lang="zh-CN" altLang="en-US" sz="2000" dirty="0">
                <a:latin typeface="微软雅黑 Light" panose="020B0502040204020203" pitchFamily="34" charset="-122"/>
                <a:ea typeface="微软雅黑 Light" panose="020B0502040204020203" pitchFamily="34" charset="-122"/>
              </a:rPr>
              <a:t>集成多个数据库、数据立方体或文件</a:t>
            </a:r>
            <a:endParaRPr lang="zh-CN" altLang="en-US" sz="2000" dirty="0">
              <a:latin typeface="微软雅黑 Light" panose="020B0502040204020203" pitchFamily="34" charset="-122"/>
              <a:ea typeface="微软雅黑 Light" panose="020B0502040204020203" pitchFamily="34" charset="-122"/>
            </a:endParaRPr>
          </a:p>
        </p:txBody>
      </p:sp>
      <p:sp>
        <p:nvSpPr>
          <p:cNvPr id="4" name="Rectangle 2"/>
          <p:cNvSpPr txBox="1">
            <a:spLocks noChangeArrowheads="1"/>
          </p:cNvSpPr>
          <p:nvPr/>
        </p:nvSpPr>
        <p:spPr>
          <a:xfrm>
            <a:off x="1691680" y="1"/>
            <a:ext cx="7452319"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buFontTx/>
              <a:defRPr/>
            </a:pPr>
            <a:r>
              <a:rPr lang="zh-CN" altLang="en-US" sz="2600" dirty="0">
                <a:latin typeface="+mj-ea"/>
              </a:rPr>
              <a:t>数据预处理的主要任务</a:t>
            </a:r>
            <a:endParaRPr lang="zh-CN" sz="26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71800" y="856972"/>
            <a:ext cx="5184576" cy="4091041"/>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mj-ea"/>
                <a:ea typeface="+mj-ea"/>
              </a:rPr>
              <a:t>无监督的离散化方法</a:t>
            </a:r>
            <a:endParaRPr lang="en-US" altLang="zh-CN" sz="2400" dirty="0">
              <a:latin typeface="+mj-ea"/>
              <a:ea typeface="+mj-ea"/>
            </a:endParaRPr>
          </a:p>
          <a:p>
            <a:pPr marL="800100" lvl="1" indent="-342900">
              <a:lnSpc>
                <a:spcPct val="150000"/>
              </a:lnSpc>
              <a:buFont typeface="Wingdings" panose="05000000000000000000" pitchFamily="2" charset="2"/>
              <a:buChar char="l"/>
            </a:pPr>
            <a:r>
              <a:rPr lang="zh-CN" altLang="en-US" sz="2400" dirty="0">
                <a:latin typeface="幼圆" panose="02010509060101010101" pitchFamily="49" charset="-122"/>
                <a:ea typeface="幼圆" panose="02010509060101010101" pitchFamily="49" charset="-122"/>
              </a:rPr>
              <a:t>等距离散化</a:t>
            </a:r>
            <a:endParaRPr lang="en-US" altLang="zh-CN" sz="2400" dirty="0">
              <a:latin typeface="幼圆" panose="02010509060101010101" pitchFamily="49" charset="-122"/>
              <a:ea typeface="幼圆" panose="02010509060101010101" pitchFamily="49" charset="-122"/>
            </a:endParaRPr>
          </a:p>
          <a:p>
            <a:pPr marL="800100" lvl="1" indent="-342900">
              <a:lnSpc>
                <a:spcPct val="150000"/>
              </a:lnSpc>
              <a:buFont typeface="Wingdings" panose="05000000000000000000" pitchFamily="2" charset="2"/>
              <a:buChar char="l"/>
            </a:pPr>
            <a:r>
              <a:rPr lang="zh-CN" altLang="en-US" sz="2400" dirty="0">
                <a:latin typeface="幼圆" panose="02010509060101010101" pitchFamily="49" charset="-122"/>
                <a:ea typeface="幼圆" panose="02010509060101010101" pitchFamily="49" charset="-122"/>
              </a:rPr>
              <a:t>等频离散化</a:t>
            </a:r>
            <a:endParaRPr lang="en-US" altLang="zh-CN" sz="2400" dirty="0">
              <a:latin typeface="幼圆" panose="02010509060101010101" pitchFamily="49" charset="-122"/>
              <a:ea typeface="幼圆" panose="02010509060101010101" pitchFamily="49" charset="-122"/>
            </a:endParaRPr>
          </a:p>
          <a:p>
            <a:pPr marL="800100" lvl="1" indent="-342900">
              <a:lnSpc>
                <a:spcPct val="150000"/>
              </a:lnSpc>
              <a:buFont typeface="Wingdings" panose="05000000000000000000" pitchFamily="2" charset="2"/>
              <a:buChar char="l"/>
            </a:pPr>
            <a:r>
              <a:rPr lang="zh-CN" altLang="en-US" sz="2400" dirty="0">
                <a:latin typeface="幼圆" panose="02010509060101010101" pitchFamily="49" charset="-122"/>
                <a:ea typeface="幼圆" panose="02010509060101010101" pitchFamily="49" charset="-122"/>
              </a:rPr>
              <a:t>基于聚类分析的离散化方法</a:t>
            </a:r>
            <a:endParaRPr lang="en-US" altLang="zh-CN" sz="2400" dirty="0">
              <a:latin typeface="幼圆" panose="02010509060101010101" pitchFamily="49" charset="-122"/>
              <a:ea typeface="幼圆" panose="02010509060101010101" pitchFamily="49" charset="-122"/>
            </a:endParaRPr>
          </a:p>
          <a:p>
            <a:pPr marL="342900" indent="-342900">
              <a:lnSpc>
                <a:spcPct val="150000"/>
              </a:lnSpc>
              <a:buFont typeface="Wingdings" panose="05000000000000000000" pitchFamily="2" charset="2"/>
              <a:buChar char="u"/>
            </a:pPr>
            <a:r>
              <a:rPr lang="zh-CN" altLang="en-US" sz="2400" dirty="0">
                <a:latin typeface="+mj-ea"/>
                <a:ea typeface="+mj-ea"/>
              </a:rPr>
              <a:t>有监督的离散化方法</a:t>
            </a:r>
            <a:endParaRPr lang="en-US" altLang="zh-CN" sz="2400" dirty="0">
              <a:latin typeface="+mj-ea"/>
              <a:ea typeface="+mj-ea"/>
            </a:endParaRPr>
          </a:p>
          <a:p>
            <a:pPr marL="800100" lvl="1" indent="-342900">
              <a:lnSpc>
                <a:spcPct val="150000"/>
              </a:lnSpc>
              <a:buFont typeface="Wingdings" panose="05000000000000000000" pitchFamily="2" charset="2"/>
              <a:buChar char="l"/>
            </a:pPr>
            <a:r>
              <a:rPr lang="zh-CN" altLang="en-US" sz="2400" dirty="0">
                <a:latin typeface="幼圆" panose="02010509060101010101" pitchFamily="49" charset="-122"/>
                <a:ea typeface="幼圆" panose="02010509060101010101" pitchFamily="49" charset="-122"/>
              </a:rPr>
              <a:t>基于信息增益的离散化方法</a:t>
            </a:r>
            <a:endParaRPr lang="en-US" altLang="zh-CN" sz="2400" dirty="0">
              <a:latin typeface="幼圆" panose="02010509060101010101" pitchFamily="49" charset="-122"/>
              <a:ea typeface="幼圆" panose="02010509060101010101" pitchFamily="49" charset="-122"/>
            </a:endParaRPr>
          </a:p>
          <a:p>
            <a:pPr marL="800100" lvl="1" indent="-342900">
              <a:lnSpc>
                <a:spcPct val="150000"/>
              </a:lnSpc>
              <a:buFont typeface="Wingdings" panose="05000000000000000000" pitchFamily="2" charset="2"/>
              <a:buChar char="l"/>
            </a:pPr>
            <a:r>
              <a:rPr lang="zh-CN" altLang="en-US" sz="2400" dirty="0">
                <a:latin typeface="幼圆" panose="02010509060101010101" pitchFamily="49" charset="-122"/>
                <a:ea typeface="幼圆" panose="02010509060101010101" pitchFamily="49" charset="-122"/>
              </a:rPr>
              <a:t>基于卡方的离散化方法</a:t>
            </a:r>
            <a:endParaRPr lang="en-US" altLang="zh-CN" sz="2400" dirty="0">
              <a:latin typeface="幼圆" panose="02010509060101010101" pitchFamily="49" charset="-122"/>
              <a:ea typeface="幼圆" panose="02010509060101010101" pitchFamily="49" charset="-122"/>
            </a:endParaRPr>
          </a:p>
        </p:txBody>
      </p:sp>
      <p:sp>
        <p:nvSpPr>
          <p:cNvPr id="4"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离散化分类</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8952" y="1027638"/>
            <a:ext cx="5057424" cy="3416320"/>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mj-ea"/>
                <a:ea typeface="+mj-ea"/>
              </a:rPr>
              <a:t>自顶向下的离散化方法</a:t>
            </a:r>
            <a:endParaRPr lang="en-US" altLang="zh-CN" sz="2400" dirty="0">
              <a:latin typeface="+mj-ea"/>
              <a:ea typeface="+mj-ea"/>
            </a:endParaRPr>
          </a:p>
          <a:p>
            <a:pPr marL="800100" lvl="1" indent="-342900">
              <a:lnSpc>
                <a:spcPct val="150000"/>
              </a:lnSpc>
              <a:buFont typeface="Wingdings" panose="05000000000000000000" pitchFamily="2" charset="2"/>
              <a:buChar char="l"/>
            </a:pPr>
            <a:r>
              <a:rPr lang="zh-CN" altLang="en-US" sz="2400" dirty="0">
                <a:latin typeface="幼圆" panose="02010509060101010101" pitchFamily="49" charset="-122"/>
                <a:ea typeface="幼圆" panose="02010509060101010101" pitchFamily="49" charset="-122"/>
              </a:rPr>
              <a:t>等距离散化</a:t>
            </a:r>
            <a:endParaRPr lang="en-US" altLang="zh-CN" sz="2400" dirty="0">
              <a:latin typeface="幼圆" panose="02010509060101010101" pitchFamily="49" charset="-122"/>
              <a:ea typeface="幼圆" panose="02010509060101010101" pitchFamily="49" charset="-122"/>
            </a:endParaRPr>
          </a:p>
          <a:p>
            <a:pPr marL="800100" lvl="1" indent="-342900">
              <a:lnSpc>
                <a:spcPct val="150000"/>
              </a:lnSpc>
              <a:buFont typeface="Wingdings" panose="05000000000000000000" pitchFamily="2" charset="2"/>
              <a:buChar char="l"/>
            </a:pPr>
            <a:r>
              <a:rPr lang="zh-CN" altLang="en-US" sz="2400" dirty="0">
                <a:latin typeface="幼圆" panose="02010509060101010101" pitchFamily="49" charset="-122"/>
                <a:ea typeface="幼圆" panose="02010509060101010101" pitchFamily="49" charset="-122"/>
              </a:rPr>
              <a:t>等频离散化</a:t>
            </a:r>
            <a:endParaRPr lang="en-US" altLang="zh-CN" sz="2400" dirty="0">
              <a:latin typeface="幼圆" panose="02010509060101010101" pitchFamily="49" charset="-122"/>
              <a:ea typeface="幼圆" panose="02010509060101010101" pitchFamily="49" charset="-122"/>
            </a:endParaRPr>
          </a:p>
          <a:p>
            <a:pPr marL="800100" lvl="1" indent="-342900">
              <a:lnSpc>
                <a:spcPct val="150000"/>
              </a:lnSpc>
              <a:buFont typeface="Wingdings" panose="05000000000000000000" pitchFamily="2" charset="2"/>
              <a:buChar char="l"/>
            </a:pPr>
            <a:r>
              <a:rPr lang="zh-CN" altLang="en-US" sz="2400" dirty="0">
                <a:latin typeface="幼圆" panose="02010509060101010101" pitchFamily="49" charset="-122"/>
                <a:ea typeface="幼圆" panose="02010509060101010101" pitchFamily="49" charset="-122"/>
              </a:rPr>
              <a:t>基于信息增益的离散化方法</a:t>
            </a:r>
            <a:endParaRPr lang="en-US" altLang="zh-CN" sz="2400" dirty="0">
              <a:latin typeface="幼圆" panose="02010509060101010101" pitchFamily="49" charset="-122"/>
              <a:ea typeface="幼圆" panose="02010509060101010101" pitchFamily="49" charset="-122"/>
            </a:endParaRPr>
          </a:p>
          <a:p>
            <a:pPr marL="342900" indent="-342900">
              <a:lnSpc>
                <a:spcPct val="150000"/>
              </a:lnSpc>
              <a:buFont typeface="Wingdings" panose="05000000000000000000" pitchFamily="2" charset="2"/>
              <a:buChar char="u"/>
            </a:pPr>
            <a:r>
              <a:rPr lang="zh-CN" altLang="en-US" sz="2400" dirty="0">
                <a:latin typeface="+mj-ea"/>
                <a:ea typeface="+mj-ea"/>
              </a:rPr>
              <a:t>自底向上的离散化方法</a:t>
            </a:r>
            <a:endParaRPr lang="en-US" altLang="zh-CN" sz="2400" dirty="0">
              <a:latin typeface="+mj-ea"/>
              <a:ea typeface="+mj-ea"/>
            </a:endParaRPr>
          </a:p>
          <a:p>
            <a:pPr marL="800100" lvl="1" indent="-342900">
              <a:lnSpc>
                <a:spcPct val="150000"/>
              </a:lnSpc>
              <a:buFont typeface="Wingdings" panose="05000000000000000000" pitchFamily="2" charset="2"/>
              <a:buChar char="l"/>
            </a:pPr>
            <a:r>
              <a:rPr lang="zh-CN" altLang="en-US" sz="2400" dirty="0">
                <a:latin typeface="幼圆" panose="02010509060101010101" pitchFamily="49" charset="-122"/>
                <a:ea typeface="幼圆" panose="02010509060101010101" pitchFamily="49" charset="-122"/>
              </a:rPr>
              <a:t>基于卡方的离散化方法</a:t>
            </a:r>
            <a:endParaRPr lang="en-US" altLang="zh-CN" sz="2400" dirty="0">
              <a:latin typeface="幼圆" panose="02010509060101010101" pitchFamily="49" charset="-122"/>
              <a:ea typeface="幼圆" panose="02010509060101010101" pitchFamily="49" charset="-122"/>
            </a:endParaRPr>
          </a:p>
        </p:txBody>
      </p:sp>
      <p:sp>
        <p:nvSpPr>
          <p:cNvPr id="4"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离散化概述</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p:cNvSpPr txBox="1"/>
              <p:nvPr/>
            </p:nvSpPr>
            <p:spPr>
              <a:xfrm>
                <a:off x="1763688" y="843558"/>
                <a:ext cx="7308304"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幼圆" panose="02010509060101010101" pitchFamily="49" charset="-122"/>
                    <a:ea typeface="幼圆" panose="02010509060101010101" pitchFamily="49" charset="-122"/>
                  </a:rPr>
                  <a:t>最早的特征离散化方法，该方法根据连续特的取值，将其均匀地划分成 </a:t>
                </a:r>
                <a14:m>
                  <m:oMath xmlns:m="http://schemas.openxmlformats.org/officeDocument/2006/math">
                    <m:r>
                      <a:rPr lang="en-US" altLang="zh-CN" sz="2400" b="0" i="1" smtClean="0">
                        <a:latin typeface="Cambria Math" panose="02040503050406030204"/>
                        <a:ea typeface="幼圆" panose="02010509060101010101" pitchFamily="49" charset="-122"/>
                      </a:rPr>
                      <m:t>𝑘</m:t>
                    </m:r>
                  </m:oMath>
                </a14:m>
                <a:r>
                  <a:rPr lang="zh-CN" altLang="en-US" sz="2400" dirty="0">
                    <a:latin typeface="幼圆" panose="02010509060101010101" pitchFamily="49" charset="-122"/>
                    <a:ea typeface="幼圆" panose="02010509060101010101" pitchFamily="49" charset="-122"/>
                  </a:rPr>
                  <a:t> 个区间，每个区间的宽度相等，区间宽度 </a:t>
                </a:r>
                <a14:m>
                  <m:oMath xmlns:m="http://schemas.openxmlformats.org/officeDocument/2006/math">
                    <m:r>
                      <a:rPr lang="zh-CN" altLang="en-US" sz="2400" i="1" smtClean="0">
                        <a:latin typeface="Cambria Math" panose="02040503050406030204"/>
                        <a:ea typeface="幼圆" panose="02010509060101010101" pitchFamily="49" charset="-122"/>
                      </a:rPr>
                      <m:t>𝜔</m:t>
                    </m:r>
                  </m:oMath>
                </a14:m>
                <a:r>
                  <a:rPr lang="zh-CN" altLang="en-US" sz="2400" dirty="0">
                    <a:latin typeface="幼圆" panose="02010509060101010101" pitchFamily="49" charset="-122"/>
                    <a:ea typeface="幼圆" panose="02010509060101010101" pitchFamily="49" charset="-122"/>
                  </a:rPr>
                  <a:t>：</a:t>
                </a:r>
                <a:endParaRPr lang="zh-CN" altLang="en-US" sz="2400" dirty="0">
                  <a:latin typeface="幼圆" panose="02010509060101010101" pitchFamily="49" charset="-122"/>
                  <a:ea typeface="幼圆" panose="02010509060101010101" pitchFamily="49" charset="-122"/>
                </a:endParaRPr>
              </a:p>
            </p:txBody>
          </p:sp>
        </mc:Choice>
        <mc:Fallback>
          <p:sp>
            <p:nvSpPr>
              <p:cNvPr id="4" name="TextBox 3"/>
              <p:cNvSpPr txBox="1">
                <a:spLocks noRot="1" noChangeAspect="1" noMove="1" noResize="1" noEditPoints="1" noAdjustHandles="1" noChangeArrowheads="1" noChangeShapeType="1" noTextEdit="1"/>
              </p:cNvSpPr>
              <p:nvPr/>
            </p:nvSpPr>
            <p:spPr>
              <a:xfrm>
                <a:off x="1763688" y="843558"/>
                <a:ext cx="7308304" cy="1754326"/>
              </a:xfrm>
              <a:prstGeom prst="rect">
                <a:avLst/>
              </a:prstGeom>
              <a:blipFill rotWithShape="1">
                <a:blip r:embed="rId1"/>
                <a:stretch>
                  <a:fillRect l="-4" t="-16" r="-1863"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3419872" y="2812410"/>
                <a:ext cx="3312368" cy="91146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n-US" sz="2800" i="1" smtClean="0">
                          <a:latin typeface="Cambria Math" panose="02040503050406030204"/>
                        </a:rPr>
                        <m:t>𝜔</m:t>
                      </m:r>
                      <m:r>
                        <a:rPr lang="en-US" altLang="zh-CN" sz="2800" b="0" i="1" smtClean="0">
                          <a:latin typeface="Cambria Math" panose="02040503050406030204"/>
                        </a:rPr>
                        <m:t>=</m:t>
                      </m:r>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a:rPr>
                                <m:t>𝑓</m:t>
                              </m:r>
                            </m:e>
                            <m:sub>
                              <m:r>
                                <a:rPr lang="en-US" altLang="zh-CN" sz="2800" b="0" i="1" smtClean="0">
                                  <a:latin typeface="Cambria Math" panose="02040503050406030204"/>
                                </a:rPr>
                                <m:t>𝑚𝑎𝑥</m:t>
                              </m:r>
                            </m:sub>
                          </m:sSub>
                          <m:r>
                            <a:rPr lang="en-US" altLang="zh-CN" sz="2800" b="0" i="1" smtClean="0">
                              <a:latin typeface="Cambria Math" panose="02040503050406030204"/>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a:rPr>
                                <m:t>𝑓</m:t>
                              </m:r>
                            </m:e>
                            <m:sub>
                              <m:r>
                                <a:rPr lang="en-US" altLang="zh-CN" sz="2800" b="0" i="1" smtClean="0">
                                  <a:latin typeface="Cambria Math" panose="02040503050406030204"/>
                                </a:rPr>
                                <m:t>𝑚𝑖𝑛</m:t>
                              </m:r>
                            </m:sub>
                          </m:sSub>
                        </m:num>
                        <m:den>
                          <m:r>
                            <a:rPr lang="en-US" altLang="zh-CN" sz="2800" b="0" i="1" smtClean="0">
                              <a:latin typeface="Cambria Math" panose="02040503050406030204"/>
                            </a:rPr>
                            <m:t>𝑘</m:t>
                          </m:r>
                        </m:den>
                      </m:f>
                    </m:oMath>
                  </m:oMathPara>
                </a14:m>
                <a:endParaRPr lang="zh-CN" altLang="en-US" sz="2800" dirty="0"/>
              </a:p>
            </p:txBody>
          </p:sp>
        </mc:Choice>
        <mc:Fallback>
          <p:sp>
            <p:nvSpPr>
              <p:cNvPr id="6" name="TextBox 5"/>
              <p:cNvSpPr txBox="1">
                <a:spLocks noRot="1" noChangeAspect="1" noMove="1" noResize="1" noEditPoints="1" noAdjustHandles="1" noChangeArrowheads="1" noChangeShapeType="1" noTextEdit="1"/>
              </p:cNvSpPr>
              <p:nvPr/>
            </p:nvSpPr>
            <p:spPr>
              <a:xfrm>
                <a:off x="3419872" y="2812410"/>
                <a:ext cx="3312368" cy="911468"/>
              </a:xfrm>
              <a:prstGeom prst="rect">
                <a:avLst/>
              </a:prstGeom>
              <a:blipFill rotWithShape="1">
                <a:blip r:embed="rId2"/>
                <a:stretch>
                  <a:fillRect l="-12" t="-69" r="18" b="26"/>
                </a:stretch>
              </a:blipFill>
            </p:spPr>
            <p:txBody>
              <a:bodyPr/>
              <a:lstStyle/>
              <a:p>
                <a:r>
                  <a:rPr lang="zh-CN" altLang="en-US">
                    <a:noFill/>
                  </a:rPr>
                  <a:t> </a:t>
                </a:r>
              </a:p>
            </p:txBody>
          </p:sp>
        </mc:Fallback>
      </mc:AlternateContent>
      <p:sp>
        <p:nvSpPr>
          <p:cNvPr id="7" name="TextBox 6"/>
          <p:cNvSpPr txBox="1"/>
          <p:nvPr/>
        </p:nvSpPr>
        <p:spPr>
          <a:xfrm>
            <a:off x="2449433" y="3867894"/>
            <a:ext cx="1042447" cy="461665"/>
          </a:xfrm>
          <a:prstGeom prst="rect">
            <a:avLst/>
          </a:prstGeom>
          <a:noFill/>
        </p:spPr>
        <p:txBody>
          <a:bodyPr wrap="square" rtlCol="0">
            <a:spAutoFit/>
          </a:bodyPr>
          <a:lstStyle/>
          <a:p>
            <a:r>
              <a:rPr lang="zh-CN" altLang="en-US" sz="2400" dirty="0">
                <a:latin typeface="+mj-ea"/>
                <a:ea typeface="+mj-ea"/>
              </a:rPr>
              <a:t>特点：</a:t>
            </a:r>
            <a:endParaRPr lang="en-US" altLang="zh-CN" sz="2400" dirty="0">
              <a:latin typeface="+mj-ea"/>
              <a:ea typeface="+mj-ea"/>
            </a:endParaRPr>
          </a:p>
        </p:txBody>
      </p:sp>
      <p:sp>
        <p:nvSpPr>
          <p:cNvPr id="8" name="矩形 7"/>
          <p:cNvSpPr/>
          <p:nvPr/>
        </p:nvSpPr>
        <p:spPr>
          <a:xfrm>
            <a:off x="3383868" y="3872254"/>
            <a:ext cx="3168352" cy="1200329"/>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对数据质量要求高</a:t>
            </a:r>
            <a:endParaRPr lang="en-US" altLang="zh-CN" sz="2400" dirty="0">
              <a:latin typeface="幼圆" panose="02010509060101010101" pitchFamily="49" charset="-122"/>
              <a:ea typeface="幼圆" panose="02010509060101010101" pitchFamily="49" charset="-122"/>
            </a:endParaRPr>
          </a:p>
          <a:p>
            <a:pPr marL="342900" indent="-342900">
              <a:lnSpc>
                <a:spcPct val="150000"/>
              </a:lnSpc>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对离群值敏感</a:t>
            </a:r>
            <a:endParaRPr lang="zh-CN" altLang="en-US" sz="2400" dirty="0">
              <a:latin typeface="幼圆" panose="02010509060101010101" pitchFamily="49" charset="-122"/>
              <a:ea typeface="幼圆" panose="02010509060101010101" pitchFamily="49" charset="-122"/>
            </a:endParaRPr>
          </a:p>
        </p:txBody>
      </p:sp>
      <p:sp>
        <p:nvSpPr>
          <p:cNvPr id="9"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等距离散化</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35696" y="987574"/>
            <a:ext cx="6964887"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000" dirty="0">
                <a:latin typeface="幼圆" panose="02010509060101010101" pitchFamily="49" charset="-122"/>
                <a:ea typeface="幼圆" panose="02010509060101010101" pitchFamily="49" charset="-122"/>
              </a:rPr>
              <a:t>当特征取值分布不均匀，等距离散化后，区间段中的样本可能出现严重不均衡，为解决这个问题，不再限定宽度一致，而是使得离散化后每个区间内样本量均衡。</a:t>
            </a:r>
            <a:endParaRPr lang="zh-CN" altLang="en-US" sz="2000" dirty="0">
              <a:latin typeface="幼圆" panose="02010509060101010101" pitchFamily="49" charset="-122"/>
              <a:ea typeface="幼圆" panose="02010509060101010101" pitchFamily="49" charset="-122"/>
            </a:endParaRPr>
          </a:p>
        </p:txBody>
      </p:sp>
      <mc:AlternateContent xmlns:mc="http://schemas.openxmlformats.org/markup-compatibility/2006">
        <mc:Choice xmlns:a14="http://schemas.microsoft.com/office/drawing/2010/main" Requires="a14">
          <p:sp>
            <p:nvSpPr>
              <p:cNvPr id="5" name="TextBox 4"/>
              <p:cNvSpPr txBox="1"/>
              <p:nvPr/>
            </p:nvSpPr>
            <p:spPr>
              <a:xfrm>
                <a:off x="2195736" y="2715766"/>
                <a:ext cx="6310336" cy="181318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dirty="0">
                    <a:latin typeface="幼圆" panose="02010509060101010101" pitchFamily="49" charset="-122"/>
                    <a:ea typeface="幼圆" panose="02010509060101010101" pitchFamily="49" charset="-122"/>
                  </a:rPr>
                  <a:t>根据连续性取值的总是 </a:t>
                </a:r>
                <a14:m>
                  <m:oMath xmlns:m="http://schemas.openxmlformats.org/officeDocument/2006/math">
                    <m:r>
                      <a:rPr lang="en-US" altLang="zh-CN" sz="2000" b="0" i="1" smtClean="0">
                        <a:latin typeface="Cambria Math" panose="02040503050406030204"/>
                        <a:ea typeface="幼圆" panose="02010509060101010101" pitchFamily="49" charset="-122"/>
                      </a:rPr>
                      <m:t>𝑁</m:t>
                    </m:r>
                  </m:oMath>
                </a14:m>
                <a:r>
                  <a:rPr lang="en-US" altLang="zh-CN" sz="2000" dirty="0">
                    <a:latin typeface="幼圆" panose="02010509060101010101" pitchFamily="49" charset="-122"/>
                    <a:ea typeface="幼圆" panose="02010509060101010101" pitchFamily="49" charset="-122"/>
                  </a:rPr>
                  <a:t>,</a:t>
                </a:r>
                <a:r>
                  <a:rPr lang="zh-CN" altLang="en-US" sz="2000" dirty="0">
                    <a:latin typeface="幼圆" panose="02010509060101010101" pitchFamily="49" charset="-122"/>
                    <a:ea typeface="幼圆" panose="02010509060101010101" pitchFamily="49" charset="-122"/>
                  </a:rPr>
                  <a:t>仍然将其划分为 </a:t>
                </a:r>
                <a14:m>
                  <m:oMath xmlns:m="http://schemas.openxmlformats.org/officeDocument/2006/math">
                    <m:r>
                      <a:rPr lang="en-US" altLang="zh-CN" sz="2000" b="0" i="1" smtClean="0">
                        <a:latin typeface="Cambria Math" panose="02040503050406030204"/>
                        <a:ea typeface="幼圆" panose="02010509060101010101" pitchFamily="49" charset="-122"/>
                      </a:rPr>
                      <m:t>𝑘</m:t>
                    </m:r>
                  </m:oMath>
                </a14:m>
                <a:r>
                  <a:rPr lang="zh-CN" altLang="en-US" sz="2000" dirty="0">
                    <a:latin typeface="幼圆" panose="02010509060101010101" pitchFamily="49" charset="-122"/>
                    <a:ea typeface="幼圆" panose="02010509060101010101" pitchFamily="49" charset="-122"/>
                  </a:rPr>
                  <a:t> 个区段，每个区段包含的数据个数为：</a:t>
                </a:r>
                <a:endParaRPr lang="en-US" altLang="zh-CN" sz="2000" dirty="0">
                  <a:latin typeface="幼圆" panose="02010509060101010101" pitchFamily="49" charset="-122"/>
                  <a:ea typeface="幼圆" panose="02010509060101010101" pitchFamily="49" charset="-122"/>
                </a:endParaRPr>
              </a:p>
              <a:p>
                <a:pPr>
                  <a:lnSpc>
                    <a:spcPct val="150000"/>
                  </a:lnSpc>
                </a:pPr>
                <a:r>
                  <a:rPr lang="en-US" altLang="zh-CN" sz="2400" b="1" dirty="0">
                    <a:latin typeface="幼圆" panose="02010509060101010101" pitchFamily="49" charset="-122"/>
                    <a:ea typeface="幼圆" panose="02010509060101010101" pitchFamily="49" charset="-122"/>
                  </a:rPr>
                  <a:t>                </a:t>
                </a:r>
                <a14:m>
                  <m:oMath xmlns:m="http://schemas.openxmlformats.org/officeDocument/2006/math">
                    <m:f>
                      <m:fPr>
                        <m:ctrlPr>
                          <a:rPr lang="en-US" altLang="zh-CN" sz="2400" b="1" i="1" smtClean="0">
                            <a:latin typeface="Cambria Math" panose="02040503050406030204" pitchFamily="18" charset="0"/>
                            <a:ea typeface="幼圆" panose="02010509060101010101" pitchFamily="49" charset="-122"/>
                          </a:rPr>
                        </m:ctrlPr>
                      </m:fPr>
                      <m:num>
                        <m:r>
                          <a:rPr lang="en-US" altLang="zh-CN" sz="2400" b="1" i="1" smtClean="0">
                            <a:latin typeface="Cambria Math" panose="02040503050406030204"/>
                            <a:ea typeface="幼圆" panose="02010509060101010101" pitchFamily="49" charset="-122"/>
                          </a:rPr>
                          <m:t>𝑵</m:t>
                        </m:r>
                      </m:num>
                      <m:den>
                        <m:r>
                          <a:rPr lang="en-US" altLang="zh-CN" sz="2400" b="1" i="1" smtClean="0">
                            <a:latin typeface="Cambria Math" panose="02040503050406030204"/>
                            <a:ea typeface="幼圆" panose="02010509060101010101" pitchFamily="49" charset="-122"/>
                          </a:rPr>
                          <m:t>𝒌</m:t>
                        </m:r>
                      </m:den>
                    </m:f>
                  </m:oMath>
                </a14:m>
                <a:endParaRPr lang="zh-CN" altLang="en-US" sz="2000" b="1" dirty="0">
                  <a:latin typeface="幼圆" panose="02010509060101010101" pitchFamily="49" charset="-122"/>
                  <a:ea typeface="幼圆" panose="02010509060101010101" pitchFamily="49" charset="-122"/>
                </a:endParaRPr>
              </a:p>
            </p:txBody>
          </p:sp>
        </mc:Choice>
        <mc:Fallback>
          <p:sp>
            <p:nvSpPr>
              <p:cNvPr id="5" name="TextBox 4"/>
              <p:cNvSpPr txBox="1">
                <a:spLocks noRot="1" noChangeAspect="1" noMove="1" noResize="1" noEditPoints="1" noAdjustHandles="1" noChangeArrowheads="1" noChangeShapeType="1" noTextEdit="1"/>
              </p:cNvSpPr>
              <p:nvPr/>
            </p:nvSpPr>
            <p:spPr>
              <a:xfrm>
                <a:off x="2195736" y="2715766"/>
                <a:ext cx="6310336" cy="1813189"/>
              </a:xfrm>
              <a:prstGeom prst="rect">
                <a:avLst/>
              </a:prstGeom>
              <a:blipFill rotWithShape="1">
                <a:blip r:embed="rId1"/>
                <a:stretch>
                  <a:fillRect l="-9" t="-28" r="4" b="7"/>
                </a:stretch>
              </a:blipFill>
            </p:spPr>
            <p:txBody>
              <a:bodyPr/>
              <a:lstStyle/>
              <a:p>
                <a:r>
                  <a:rPr lang="zh-CN" altLang="en-US">
                    <a:noFill/>
                  </a:rPr>
                  <a:t> </a:t>
                </a:r>
              </a:p>
            </p:txBody>
          </p:sp>
        </mc:Fallback>
      </mc:AlternateContent>
      <p:sp>
        <p:nvSpPr>
          <p:cNvPr id="6"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等频离散化</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835695" y="843558"/>
            <a:ext cx="7279261" cy="1661993"/>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zh-CN" altLang="en-US" sz="2400" dirty="0">
                <a:latin typeface="幼圆" panose="02010509060101010101" pitchFamily="49" charset="-122"/>
                <a:ea typeface="幼圆" panose="02010509060101010101" pitchFamily="49" charset="-122"/>
              </a:rPr>
              <a:t>假设有</a:t>
            </a:r>
            <a:r>
              <a:rPr lang="en-US" altLang="zh-CN" sz="2400" dirty="0">
                <a:latin typeface="幼圆" panose="02010509060101010101" pitchFamily="49" charset="-122"/>
                <a:ea typeface="幼圆" panose="02010509060101010101" pitchFamily="49" charset="-122"/>
              </a:rPr>
              <a:t>20</a:t>
            </a:r>
            <a:r>
              <a:rPr lang="zh-CN" altLang="en-US" sz="2400" dirty="0">
                <a:latin typeface="幼圆" panose="02010509060101010101" pitchFamily="49" charset="-122"/>
                <a:ea typeface="幼圆" panose="02010509060101010101" pitchFamily="49" charset="-122"/>
              </a:rPr>
              <a:t>个年龄样本，进行等频离散化，目标为每个区间段含有</a:t>
            </a:r>
            <a:r>
              <a:rPr lang="en-US" altLang="zh-CN" sz="2400" dirty="0">
                <a:latin typeface="幼圆" panose="02010509060101010101" pitchFamily="49" charset="-122"/>
                <a:ea typeface="幼圆" panose="02010509060101010101" pitchFamily="49" charset="-122"/>
              </a:rPr>
              <a:t>4</a:t>
            </a:r>
            <a:r>
              <a:rPr lang="zh-CN" altLang="en-US" sz="2400" dirty="0">
                <a:latin typeface="幼圆" panose="02010509060101010101" pitchFamily="49" charset="-122"/>
                <a:ea typeface="幼圆" panose="02010509060101010101" pitchFamily="49" charset="-122"/>
              </a:rPr>
              <a:t>个样本</a:t>
            </a:r>
            <a:r>
              <a:rPr lang="en-US" altLang="zh-CN" sz="2000" dirty="0">
                <a:latin typeface="幼圆" panose="02010509060101010101" pitchFamily="49" charset="-122"/>
                <a:ea typeface="幼圆" panose="02010509060101010101" pitchFamily="49" charset="-122"/>
              </a:rPr>
              <a:t>{1,2,3,4,5,6,7,8,9,10,41,42,43,44,45,46,47,48,49,50}</a:t>
            </a:r>
            <a:endParaRPr lang="zh-CN" altLang="en-US" sz="2000" dirty="0">
              <a:latin typeface="幼圆" panose="02010509060101010101" pitchFamily="49" charset="-122"/>
              <a:ea typeface="幼圆" panose="02010509060101010101" pitchFamily="49"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51720" y="2643758"/>
            <a:ext cx="2664296" cy="2297831"/>
          </a:xfrm>
          <a:prstGeom prst="rect">
            <a:avLst/>
          </a:prstGeom>
        </p:spPr>
      </p:pic>
      <p:sp>
        <p:nvSpPr>
          <p:cNvPr id="8" name="TextBox 7"/>
          <p:cNvSpPr txBox="1"/>
          <p:nvPr/>
        </p:nvSpPr>
        <p:spPr>
          <a:xfrm>
            <a:off x="4788024" y="2829683"/>
            <a:ext cx="1944216" cy="461665"/>
          </a:xfrm>
          <a:prstGeom prst="rect">
            <a:avLst/>
          </a:prstGeom>
          <a:noFill/>
        </p:spPr>
        <p:txBody>
          <a:bodyPr wrap="square" rtlCol="0">
            <a:spAutoFit/>
          </a:bodyPr>
          <a:lstStyle/>
          <a:p>
            <a:r>
              <a:rPr lang="zh-CN" altLang="en-US" sz="2400" b="1" dirty="0">
                <a:latin typeface="+mj-ea"/>
                <a:ea typeface="+mj-ea"/>
              </a:rPr>
              <a:t>优缺点分析：</a:t>
            </a:r>
            <a:endParaRPr lang="zh-CN" altLang="en-US" sz="2400" b="1" dirty="0">
              <a:latin typeface="+mj-ea"/>
              <a:ea typeface="+mj-ea"/>
            </a:endParaRPr>
          </a:p>
        </p:txBody>
      </p:sp>
      <p:sp>
        <p:nvSpPr>
          <p:cNvPr id="9" name="TextBox 8"/>
          <p:cNvSpPr txBox="1"/>
          <p:nvPr/>
        </p:nvSpPr>
        <p:spPr>
          <a:xfrm>
            <a:off x="5133288" y="3291348"/>
            <a:ext cx="3903208"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保证了每个区间段有相同的样本数</a:t>
            </a:r>
            <a:endParaRPr lang="zh-CN" altLang="en-US" sz="2400" dirty="0">
              <a:latin typeface="幼圆" panose="02010509060101010101" pitchFamily="49" charset="-122"/>
              <a:ea typeface="幼圆" panose="02010509060101010101" pitchFamily="49" charset="-122"/>
            </a:endParaRPr>
          </a:p>
        </p:txBody>
      </p:sp>
      <p:sp>
        <p:nvSpPr>
          <p:cNvPr id="10" name="TextBox 9"/>
          <p:cNvSpPr txBox="1"/>
          <p:nvPr/>
        </p:nvSpPr>
        <p:spPr>
          <a:xfrm>
            <a:off x="5133288" y="4123952"/>
            <a:ext cx="3903208"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dirty="0">
                <a:latin typeface="幼圆" panose="02010509060101010101" pitchFamily="49" charset="-122"/>
                <a:ea typeface="幼圆" panose="02010509060101010101" pitchFamily="49" charset="-122"/>
              </a:rPr>
              <a:t>取值相近的样本会被划分到不同区间，如</a:t>
            </a:r>
            <a:r>
              <a:rPr lang="en-US" altLang="zh-CN" sz="2400" dirty="0">
                <a:latin typeface="幼圆" panose="02010509060101010101" pitchFamily="49" charset="-122"/>
                <a:ea typeface="幼圆" panose="02010509060101010101" pitchFamily="49" charset="-122"/>
              </a:rPr>
              <a:t>8,9</a:t>
            </a:r>
            <a:endParaRPr lang="zh-CN" altLang="en-US" sz="2400" dirty="0">
              <a:latin typeface="幼圆" panose="02010509060101010101" pitchFamily="49" charset="-122"/>
              <a:ea typeface="幼圆" panose="02010509060101010101" pitchFamily="49" charset="-122"/>
            </a:endParaRPr>
          </a:p>
        </p:txBody>
      </p:sp>
      <p:sp>
        <p:nvSpPr>
          <p:cNvPr id="11"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等频离散化</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51720" y="1131590"/>
            <a:ext cx="6552728" cy="2308324"/>
          </a:xfrm>
          <a:prstGeom prst="rect">
            <a:avLst/>
          </a:prstGeom>
          <a:noFill/>
        </p:spPr>
        <p:txBody>
          <a:bodyPr wrap="square" rtlCol="0">
            <a:spAutoFit/>
          </a:bodyPr>
          <a:lstStyle/>
          <a:p>
            <a:pPr marL="457200" indent="-457200">
              <a:lnSpc>
                <a:spcPct val="150000"/>
              </a:lnSpc>
              <a:buFont typeface="Wingdings" panose="05000000000000000000" pitchFamily="2" charset="2"/>
              <a:buChar char="p"/>
            </a:pPr>
            <a:r>
              <a:rPr lang="zh-CN" altLang="en-US" sz="2400" dirty="0">
                <a:latin typeface="幼圆" panose="02010509060101010101" pitchFamily="49" charset="-122"/>
                <a:ea typeface="幼圆" panose="02010509060101010101" pitchFamily="49" charset="-122"/>
              </a:rPr>
              <a:t>离散化连续性特征时，如果相似的样本能落到相同的区间段内，则这样的划分可以更好地代表原始数据的信息，因此可以考虑利用聚类对连续性特征进行离散化处理</a:t>
            </a:r>
            <a:endParaRPr lang="zh-CN" altLang="en-US" sz="2400" dirty="0">
              <a:latin typeface="幼圆" panose="02010509060101010101" pitchFamily="49" charset="-122"/>
              <a:ea typeface="幼圆" panose="02010509060101010101" pitchFamily="49" charset="-122"/>
            </a:endParaRPr>
          </a:p>
        </p:txBody>
      </p:sp>
      <p:sp>
        <p:nvSpPr>
          <p:cNvPr id="4"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聚类离散化</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35696" y="915566"/>
            <a:ext cx="7200800" cy="3567836"/>
          </a:xfrm>
          <a:prstGeom prst="rect">
            <a:avLst/>
          </a:prstGeom>
          <a:noFill/>
        </p:spPr>
        <p:txBody>
          <a:bodyPr wrap="square" rtlCol="0">
            <a:spAutoFit/>
          </a:bodyPr>
          <a:lstStyle/>
          <a:p>
            <a:pPr marL="342900" indent="-342900">
              <a:lnSpc>
                <a:spcPct val="150000"/>
              </a:lnSpc>
              <a:buFont typeface="+mj-ea"/>
              <a:buAutoNum type="circleNumDbPlain"/>
            </a:pPr>
            <a:r>
              <a:rPr lang="zh-CN" altLang="en-US" sz="2200" dirty="0">
                <a:latin typeface="幼圆" panose="02010509060101010101" pitchFamily="49" charset="-122"/>
                <a:ea typeface="幼圆" panose="02010509060101010101" pitchFamily="49" charset="-122"/>
              </a:rPr>
              <a:t>对需要离散化的连续性特征，采用聚类算法（</a:t>
            </a:r>
            <a:r>
              <a:rPr lang="en-US" altLang="zh-CN" sz="2200" dirty="0">
                <a:latin typeface="幼圆" panose="02010509060101010101" pitchFamily="49" charset="-122"/>
                <a:ea typeface="幼圆" panose="02010509060101010101" pitchFamily="49" charset="-122"/>
              </a:rPr>
              <a:t>K-means, EM</a:t>
            </a:r>
            <a:r>
              <a:rPr lang="zh-CN" altLang="en-US" sz="2200" dirty="0">
                <a:latin typeface="幼圆" panose="02010509060101010101" pitchFamily="49" charset="-122"/>
                <a:ea typeface="幼圆" panose="02010509060101010101" pitchFamily="49" charset="-122"/>
              </a:rPr>
              <a:t>），把样本依据该特征划分成相应的簇或者类；</a:t>
            </a:r>
            <a:endParaRPr lang="en-US" altLang="zh-CN" sz="2200" dirty="0">
              <a:latin typeface="幼圆" panose="02010509060101010101" pitchFamily="49" charset="-122"/>
              <a:ea typeface="幼圆" panose="02010509060101010101" pitchFamily="49" charset="-122"/>
            </a:endParaRPr>
          </a:p>
          <a:p>
            <a:pPr marL="342900" indent="-342900">
              <a:lnSpc>
                <a:spcPct val="150000"/>
              </a:lnSpc>
              <a:buFont typeface="+mj-ea"/>
              <a:buAutoNum type="circleNumDbPlain"/>
            </a:pPr>
            <a:r>
              <a:rPr lang="zh-CN" altLang="en-US" sz="2200" dirty="0">
                <a:latin typeface="幼圆" panose="02010509060101010101" pitchFamily="49" charset="-122"/>
                <a:ea typeface="幼圆" panose="02010509060101010101" pitchFamily="49" charset="-122"/>
              </a:rPr>
              <a:t>在聚类的结果上，基于特定的策略，决定是否对簇进行进一步的分裂或合并，利用自顶向下的策略针对每一个簇继续运行聚类算法，细分成为更小的子簇，或者利用自底向上的策略对相邻的簇进行合并；</a:t>
            </a:r>
            <a:endParaRPr lang="en-US" altLang="zh-CN" sz="2200" dirty="0">
              <a:latin typeface="幼圆" panose="02010509060101010101" pitchFamily="49" charset="-122"/>
              <a:ea typeface="幼圆" panose="02010509060101010101" pitchFamily="49" charset="-122"/>
            </a:endParaRPr>
          </a:p>
          <a:p>
            <a:pPr marL="342900" indent="-342900">
              <a:lnSpc>
                <a:spcPct val="150000"/>
              </a:lnSpc>
              <a:buFont typeface="+mj-ea"/>
              <a:buAutoNum type="circleNumDbPlain"/>
            </a:pPr>
            <a:r>
              <a:rPr lang="zh-CN" altLang="en-US" sz="2200" dirty="0">
                <a:latin typeface="幼圆" panose="02010509060101010101" pitchFamily="49" charset="-122"/>
                <a:ea typeface="幼圆" panose="02010509060101010101" pitchFamily="49" charset="-122"/>
              </a:rPr>
              <a:t>在最终确定划分簇后，确定切分点及区间个数。</a:t>
            </a:r>
            <a:endParaRPr lang="zh-CN" altLang="en-US" sz="2200" dirty="0">
              <a:latin typeface="幼圆" panose="02010509060101010101" pitchFamily="49" charset="-122"/>
              <a:ea typeface="幼圆" panose="02010509060101010101" pitchFamily="49" charset="-122"/>
            </a:endParaRPr>
          </a:p>
        </p:txBody>
      </p:sp>
      <p:sp>
        <p:nvSpPr>
          <p:cNvPr id="5"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400" dirty="0">
                <a:latin typeface="+mj-ea"/>
              </a:rPr>
              <a:t>聚类离散化步骤</a:t>
            </a:r>
            <a:endParaRPr lang="zh-CN" sz="24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400" dirty="0">
                <a:latin typeface="+mj-ea"/>
              </a:rPr>
              <a:t>离散化分析</a:t>
            </a:r>
            <a:endParaRPr lang="zh-CN" sz="2400" dirty="0">
              <a:latin typeface="+mj-ea"/>
            </a:endParaRPr>
          </a:p>
        </p:txBody>
      </p:sp>
      <p:sp>
        <p:nvSpPr>
          <p:cNvPr id="3" name="TextBox 2"/>
          <p:cNvSpPr txBox="1"/>
          <p:nvPr/>
        </p:nvSpPr>
        <p:spPr>
          <a:xfrm>
            <a:off x="1837541" y="850057"/>
            <a:ext cx="6768752"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幼圆" panose="02010509060101010101" pitchFamily="49" charset="-122"/>
                <a:ea typeface="幼圆" panose="02010509060101010101" pitchFamily="49" charset="-122"/>
              </a:rPr>
              <a:t>等距离散化和等频离散化是最简单的两种无监督特征离散化方法，各自存在一定的缺陷</a:t>
            </a:r>
            <a:endParaRPr lang="zh-CN" altLang="en-US" sz="2400" dirty="0">
              <a:latin typeface="幼圆" panose="02010509060101010101" pitchFamily="49" charset="-122"/>
              <a:ea typeface="幼圆" panose="02010509060101010101" pitchFamily="49" charset="-122"/>
            </a:endParaRPr>
          </a:p>
        </p:txBody>
      </p:sp>
      <p:sp>
        <p:nvSpPr>
          <p:cNvPr id="8" name="TextBox 7"/>
          <p:cNvSpPr txBox="1"/>
          <p:nvPr/>
        </p:nvSpPr>
        <p:spPr>
          <a:xfrm>
            <a:off x="2970748" y="2283718"/>
            <a:ext cx="3142020"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latin typeface="+mj-ea"/>
                <a:ea typeface="+mj-ea"/>
              </a:rPr>
              <a:t>信息增益离散化</a:t>
            </a:r>
            <a:endParaRPr lang="zh-CN" altLang="en-US" sz="2800" dirty="0">
              <a:latin typeface="+mj-ea"/>
              <a:ea typeface="+mj-ea"/>
            </a:endParaRPr>
          </a:p>
        </p:txBody>
      </p:sp>
      <p:sp>
        <p:nvSpPr>
          <p:cNvPr id="9" name="TextBox 8"/>
          <p:cNvSpPr txBox="1"/>
          <p:nvPr/>
        </p:nvSpPr>
        <p:spPr>
          <a:xfrm>
            <a:off x="2970748" y="3102228"/>
            <a:ext cx="2592288"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latin typeface="+mj-ea"/>
                <a:ea typeface="+mj-ea"/>
              </a:rPr>
              <a:t>卡方离散化</a:t>
            </a:r>
            <a:endParaRPr lang="zh-CN" altLang="en-US" sz="2800" dirty="0">
              <a:latin typeface="+mj-ea"/>
              <a:ea typeface="+mj-ea"/>
            </a:endParaRPr>
          </a:p>
        </p:txBody>
      </p:sp>
      <p:sp>
        <p:nvSpPr>
          <p:cNvPr id="10" name="TextBox 9"/>
          <p:cNvSpPr txBox="1"/>
          <p:nvPr/>
        </p:nvSpPr>
        <p:spPr>
          <a:xfrm>
            <a:off x="2970748" y="3920738"/>
            <a:ext cx="4985628" cy="523220"/>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800" dirty="0">
                <a:latin typeface="+mj-ea"/>
                <a:ea typeface="+mj-ea"/>
              </a:rPr>
              <a:t>类别属性依赖最大化离散化</a:t>
            </a:r>
            <a:endParaRPr lang="zh-CN" altLang="en-US" sz="28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b="1" dirty="0">
                <a:latin typeface="微软雅黑 Light" panose="020B0502040204020203" pitchFamily="34" charset="-122"/>
                <a:ea typeface="微软雅黑 Light" panose="020B0502040204020203" pitchFamily="34" charset="-122"/>
              </a:rPr>
              <a:t>信息增益离散化</a:t>
            </a:r>
            <a:endParaRPr lang="zh-CN" b="1" dirty="0">
              <a:latin typeface="微软雅黑 Light" panose="020B0502040204020203" pitchFamily="34" charset="-122"/>
              <a:ea typeface="微软雅黑 Light" panose="020B0502040204020203" pitchFamily="34" charset="-122"/>
            </a:endParaRPr>
          </a:p>
        </p:txBody>
      </p:sp>
      <p:sp>
        <p:nvSpPr>
          <p:cNvPr id="3" name="TextBox 2"/>
          <p:cNvSpPr txBox="1"/>
          <p:nvPr/>
        </p:nvSpPr>
        <p:spPr>
          <a:xfrm>
            <a:off x="1979712" y="843558"/>
            <a:ext cx="7164287"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dirty="0">
                <a:latin typeface="+mj-ea"/>
                <a:ea typeface="+mj-ea"/>
              </a:rPr>
              <a:t>该方法源自于决策树模型，在建立决策树时，遍历每一个特征，选择</a:t>
            </a:r>
            <a:r>
              <a:rPr lang="zh-CN" altLang="en-US" sz="2400" b="1" dirty="0">
                <a:latin typeface="+mj-ea"/>
                <a:ea typeface="+mj-ea"/>
              </a:rPr>
              <a:t>熵</a:t>
            </a:r>
            <a:r>
              <a:rPr lang="zh-CN" altLang="en-US" sz="2400" dirty="0">
                <a:latin typeface="+mj-ea"/>
                <a:ea typeface="+mj-ea"/>
              </a:rPr>
              <a:t>最小（</a:t>
            </a:r>
            <a:r>
              <a:rPr lang="zh-CN" altLang="en-US" sz="2400" dirty="0">
                <a:latin typeface="楷体" panose="02010609060101010101" pitchFamily="49" charset="-122"/>
                <a:ea typeface="楷体" panose="02010609060101010101" pitchFamily="49" charset="-122"/>
              </a:rPr>
              <a:t>信息增益最大</a:t>
            </a:r>
            <a:r>
              <a:rPr lang="zh-CN" altLang="en-US" sz="2400" dirty="0">
                <a:latin typeface="+mj-ea"/>
                <a:ea typeface="+mj-ea"/>
              </a:rPr>
              <a:t>）的特征作为正式分裂节点</a:t>
            </a:r>
            <a:endParaRPr lang="zh-CN" altLang="en-US" sz="2400" dirty="0">
              <a:latin typeface="+mj-ea"/>
              <a:ea typeface="+mj-ea"/>
            </a:endParaRPr>
          </a:p>
        </p:txBody>
      </p:sp>
      <p:sp>
        <p:nvSpPr>
          <p:cNvPr id="5" name="TextBox 4"/>
          <p:cNvSpPr txBox="1"/>
          <p:nvPr/>
        </p:nvSpPr>
        <p:spPr>
          <a:xfrm>
            <a:off x="1979713" y="2639690"/>
            <a:ext cx="6984775" cy="2308324"/>
          </a:xfrm>
          <a:prstGeom prst="rect">
            <a:avLst/>
          </a:prstGeom>
          <a:noFill/>
        </p:spPr>
        <p:txBody>
          <a:bodyPr wrap="square" rtlCol="0">
            <a:spAutoFit/>
          </a:bodyPr>
          <a:lstStyle/>
          <a:p>
            <a:pPr marL="342900" indent="-342900">
              <a:lnSpc>
                <a:spcPct val="150000"/>
              </a:lnSpc>
              <a:buFont typeface="+mj-ea"/>
              <a:buAutoNum type="circleNumDbPlain"/>
            </a:pPr>
            <a:r>
              <a:rPr lang="zh-CN" altLang="en-US" sz="2400" dirty="0">
                <a:latin typeface="幼圆" panose="02010509060101010101" pitchFamily="49" charset="-122"/>
                <a:ea typeface="幼圆" panose="02010509060101010101" pitchFamily="49" charset="-122"/>
              </a:rPr>
              <a:t> 对连续型特征进行排序；</a:t>
            </a:r>
            <a:endParaRPr lang="en-US" altLang="zh-CN" sz="2400" dirty="0">
              <a:latin typeface="幼圆" panose="02010509060101010101" pitchFamily="49" charset="-122"/>
              <a:ea typeface="幼圆" panose="02010509060101010101" pitchFamily="49" charset="-122"/>
            </a:endParaRPr>
          </a:p>
          <a:p>
            <a:pPr marL="342900" indent="-342900">
              <a:lnSpc>
                <a:spcPct val="150000"/>
              </a:lnSpc>
              <a:buFont typeface="+mj-ea"/>
              <a:buAutoNum type="circleNumDbPlain"/>
            </a:pPr>
            <a:r>
              <a:rPr lang="zh-CN" altLang="en-US" sz="2400" dirty="0">
                <a:latin typeface="幼圆" panose="02010509060101010101" pitchFamily="49" charset="-122"/>
                <a:ea typeface="幼圆" panose="02010509060101010101" pitchFamily="49" charset="-122"/>
              </a:rPr>
              <a:t> 把特征的每一个取值作为候选分裂节点（切分点），计算出相应的熵，选择熵最小的取值作为正式的切分点，将原来的区间一分为二；</a:t>
            </a:r>
            <a:endParaRPr lang="en-US" altLang="zh-CN" sz="2400" dirty="0">
              <a:latin typeface="幼圆" panose="02010509060101010101" pitchFamily="49" charset="-122"/>
              <a:ea typeface="幼圆"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400" b="1" dirty="0">
                <a:latin typeface="微软雅黑 Light" panose="020B0502040204020203" pitchFamily="34" charset="-122"/>
                <a:ea typeface="微软雅黑 Light" panose="020B0502040204020203" pitchFamily="34" charset="-122"/>
              </a:rPr>
              <a:t>信息增益离散化步骤</a:t>
            </a:r>
            <a:endParaRPr lang="zh-CN" sz="2400" b="1" dirty="0">
              <a:latin typeface="微软雅黑 Light" panose="020B0502040204020203" pitchFamily="34" charset="-122"/>
              <a:ea typeface="微软雅黑 Light" panose="020B0502040204020203" pitchFamily="34" charset="-122"/>
            </a:endParaRPr>
          </a:p>
        </p:txBody>
      </p:sp>
      <p:sp>
        <p:nvSpPr>
          <p:cNvPr id="3" name="TextBox 2"/>
          <p:cNvSpPr txBox="1"/>
          <p:nvPr/>
        </p:nvSpPr>
        <p:spPr>
          <a:xfrm>
            <a:off x="2123728" y="1059581"/>
            <a:ext cx="6681117" cy="3139321"/>
          </a:xfrm>
          <a:prstGeom prst="rect">
            <a:avLst/>
          </a:prstGeom>
          <a:noFill/>
        </p:spPr>
        <p:txBody>
          <a:bodyPr wrap="square" rtlCol="0">
            <a:spAutoFit/>
          </a:bodyPr>
          <a:lstStyle/>
          <a:p>
            <a:pPr marL="457200" indent="-457200">
              <a:lnSpc>
                <a:spcPct val="150000"/>
              </a:lnSpc>
              <a:buFont typeface="+mj-ea"/>
              <a:buAutoNum type="circleNumDbPlain" startAt="3"/>
            </a:pPr>
            <a:r>
              <a:rPr lang="zh-CN" altLang="en-US" sz="2200" dirty="0">
                <a:latin typeface="幼圆" panose="02010509060101010101" pitchFamily="49" charset="-122"/>
                <a:ea typeface="幼圆" panose="02010509060101010101" pitchFamily="49" charset="-122"/>
              </a:rPr>
              <a:t>递归处理第二步中得到的两个新区间段，直到每个区间段内特征的类别一样为止；</a:t>
            </a:r>
            <a:endParaRPr lang="en-US" altLang="zh-CN" sz="2200" dirty="0">
              <a:latin typeface="幼圆" panose="02010509060101010101" pitchFamily="49" charset="-122"/>
              <a:ea typeface="幼圆" panose="02010509060101010101" pitchFamily="49" charset="-122"/>
            </a:endParaRPr>
          </a:p>
          <a:p>
            <a:pPr marL="457200" indent="-457200">
              <a:lnSpc>
                <a:spcPct val="150000"/>
              </a:lnSpc>
              <a:buFont typeface="+mj-ea"/>
              <a:buAutoNum type="circleNumDbPlain" startAt="3"/>
            </a:pPr>
            <a:r>
              <a:rPr lang="zh-CN" altLang="en-US" sz="2200" dirty="0">
                <a:latin typeface="幼圆" panose="02010509060101010101" pitchFamily="49" charset="-122"/>
                <a:ea typeface="幼圆" panose="02010509060101010101" pitchFamily="49" charset="-122"/>
              </a:rPr>
              <a:t>合并相邻的，类的熵值为</a:t>
            </a:r>
            <a:r>
              <a:rPr lang="en-US" altLang="zh-CN" sz="2200" dirty="0">
                <a:latin typeface="幼圆" panose="02010509060101010101" pitchFamily="49" charset="-122"/>
                <a:ea typeface="幼圆" panose="02010509060101010101" pitchFamily="49" charset="-122"/>
              </a:rPr>
              <a:t>0</a:t>
            </a:r>
            <a:r>
              <a:rPr lang="zh-CN" altLang="en-US" sz="2200" dirty="0">
                <a:latin typeface="幼圆" panose="02010509060101010101" pitchFamily="49" charset="-122"/>
                <a:ea typeface="幼圆" panose="02010509060101010101" pitchFamily="49" charset="-122"/>
              </a:rPr>
              <a:t>且特征类别相同的区段，重新计算新区间段类的熵值；</a:t>
            </a:r>
            <a:endParaRPr lang="en-US" altLang="zh-CN" sz="2200" dirty="0">
              <a:latin typeface="幼圆" panose="02010509060101010101" pitchFamily="49" charset="-122"/>
              <a:ea typeface="幼圆" panose="02010509060101010101" pitchFamily="49" charset="-122"/>
            </a:endParaRPr>
          </a:p>
          <a:p>
            <a:pPr marL="457200" indent="-457200">
              <a:lnSpc>
                <a:spcPct val="150000"/>
              </a:lnSpc>
              <a:buFont typeface="+mj-ea"/>
              <a:buAutoNum type="circleNumDbPlain" startAt="3"/>
            </a:pPr>
            <a:r>
              <a:rPr lang="zh-CN" altLang="en-US" sz="2200" dirty="0">
                <a:latin typeface="幼圆" panose="02010509060101010101" pitchFamily="49" charset="-122"/>
                <a:ea typeface="幼圆" panose="02010509060101010101" pitchFamily="49" charset="-122"/>
              </a:rPr>
              <a:t>重复第四步到满足终止条件（决策树的深度或叶子数）</a:t>
            </a:r>
            <a:r>
              <a:rPr lang="en-US" altLang="zh-CN" sz="2200" dirty="0">
                <a:latin typeface="幼圆" panose="02010509060101010101" pitchFamily="49" charset="-122"/>
                <a:ea typeface="幼圆" panose="02010509060101010101" pitchFamily="49" charset="-122"/>
              </a:rPr>
              <a:t>   </a:t>
            </a:r>
            <a:endParaRPr lang="en-US" altLang="zh-CN" sz="2200" dirty="0">
              <a:latin typeface="幼圆" panose="02010509060101010101" pitchFamily="49" charset="-122"/>
              <a:ea typeface="幼圆" panose="02010509060101010101"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5696" y="906870"/>
            <a:ext cx="7128792" cy="3046988"/>
          </a:xfrm>
          <a:prstGeom prst="rect">
            <a:avLst/>
          </a:prstGeom>
        </p:spPr>
        <p:txBody>
          <a:bodyPr wrap="square">
            <a:spAutoFit/>
          </a:bodyPr>
          <a:lstStyle/>
          <a:p>
            <a:pPr>
              <a:lnSpc>
                <a:spcPct val="150000"/>
              </a:lnSpc>
            </a:pPr>
            <a:r>
              <a:rPr lang="en-US" altLang="zh-CN" sz="2400" b="1" dirty="0">
                <a:latin typeface="+mj-ea"/>
                <a:ea typeface="+mj-ea"/>
              </a:rPr>
              <a:t>4</a:t>
            </a:r>
            <a:r>
              <a:rPr lang="zh-CN" altLang="en-US" sz="2400" b="1" dirty="0">
                <a:latin typeface="+mj-ea"/>
                <a:ea typeface="+mj-ea"/>
              </a:rPr>
              <a:t>）数据归约</a:t>
            </a:r>
            <a:endParaRPr lang="zh-CN" altLang="en-US" sz="2400" b="1" dirty="0">
              <a:latin typeface="+mj-ea"/>
              <a:ea typeface="+mj-ea"/>
            </a:endParaRPr>
          </a:p>
          <a:p>
            <a:pPr lvl="2" indent="-342900">
              <a:lnSpc>
                <a:spcPct val="150000"/>
              </a:lnSpc>
              <a:buFont typeface="Wingdings" panose="05000000000000000000" pitchFamily="2" charset="2"/>
              <a:buChar char="Ø"/>
            </a:pPr>
            <a:r>
              <a:rPr lang="zh-CN" altLang="en-US" sz="2000" b="1" dirty="0">
                <a:latin typeface="微软雅黑 Light" panose="020B0502040204020203" pitchFamily="34" charset="-122"/>
                <a:ea typeface="微软雅黑 Light" panose="020B0502040204020203" pitchFamily="34" charset="-122"/>
              </a:rPr>
              <a:t>得到数据集的压缩表示，它小得多，但可以得到相同或相近的结果</a:t>
            </a:r>
            <a:endParaRPr lang="en-US" altLang="zh-CN" sz="2400" b="1" dirty="0">
              <a:latin typeface="+mj-ea"/>
              <a:ea typeface="+mj-ea"/>
            </a:endParaRPr>
          </a:p>
          <a:p>
            <a:pPr>
              <a:lnSpc>
                <a:spcPct val="150000"/>
              </a:lnSpc>
            </a:pPr>
            <a:r>
              <a:rPr lang="en-US" altLang="zh-CN" sz="2400" b="1" dirty="0">
                <a:latin typeface="+mj-ea"/>
                <a:ea typeface="+mj-ea"/>
              </a:rPr>
              <a:t>5</a:t>
            </a:r>
            <a:r>
              <a:rPr lang="zh-CN" altLang="en-US" sz="2400" b="1" dirty="0">
                <a:latin typeface="+mj-ea"/>
                <a:ea typeface="+mj-ea"/>
              </a:rPr>
              <a:t>）数据变换</a:t>
            </a:r>
            <a:endParaRPr lang="zh-CN" altLang="en-US" sz="2400" b="1" dirty="0">
              <a:latin typeface="+mj-ea"/>
              <a:ea typeface="+mj-ea"/>
            </a:endParaRPr>
          </a:p>
          <a:p>
            <a:pPr lvl="1">
              <a:lnSpc>
                <a:spcPct val="150000"/>
              </a:lnSpc>
              <a:buFont typeface="Wingdings" panose="05000000000000000000" pitchFamily="2" charset="2"/>
              <a:buChar char="Ø"/>
            </a:pPr>
            <a:r>
              <a:rPr lang="zh-CN" altLang="en-US" sz="2000" b="1" dirty="0">
                <a:latin typeface="微软雅黑 Light" panose="020B0502040204020203" pitchFamily="34" charset="-122"/>
                <a:ea typeface="微软雅黑 Light" panose="020B0502040204020203" pitchFamily="34" charset="-122"/>
              </a:rPr>
              <a:t> 规范化和聚集，提高涉及距离度量的挖掘算法  </a:t>
            </a:r>
            <a:endParaRPr lang="en-US" altLang="zh-CN" sz="2000" b="1" dirty="0">
              <a:latin typeface="微软雅黑 Light" panose="020B0502040204020203" pitchFamily="34" charset="-122"/>
              <a:ea typeface="微软雅黑 Light" panose="020B0502040204020203" pitchFamily="34" charset="-122"/>
            </a:endParaRPr>
          </a:p>
          <a:p>
            <a:pPr lvl="1">
              <a:lnSpc>
                <a:spcPct val="150000"/>
              </a:lnSpc>
            </a:pPr>
            <a:r>
              <a:rPr lang="en-US" altLang="zh-CN" sz="2000" b="1" dirty="0">
                <a:latin typeface="微软雅黑 Light" panose="020B0502040204020203" pitchFamily="34" charset="-122"/>
                <a:ea typeface="微软雅黑 Light" panose="020B0502040204020203" pitchFamily="34" charset="-122"/>
              </a:rPr>
              <a:t>    </a:t>
            </a:r>
            <a:r>
              <a:rPr lang="zh-CN" altLang="en-US" sz="2000" b="1" dirty="0">
                <a:latin typeface="微软雅黑 Light" panose="020B0502040204020203" pitchFamily="34" charset="-122"/>
                <a:ea typeface="微软雅黑 Light" panose="020B0502040204020203" pitchFamily="34" charset="-122"/>
              </a:rPr>
              <a:t>的准确性和有效性</a:t>
            </a:r>
            <a:endParaRPr lang="en-US" altLang="zh-CN" sz="2000" b="1" dirty="0">
              <a:latin typeface="微软雅黑 Light" panose="020B0502040204020203" pitchFamily="34" charset="-122"/>
              <a:ea typeface="微软雅黑 Light" panose="020B0502040204020203" pitchFamily="34" charset="-122"/>
            </a:endParaRPr>
          </a:p>
        </p:txBody>
      </p:sp>
      <p:sp>
        <p:nvSpPr>
          <p:cNvPr id="4" name="Rectangle 2"/>
          <p:cNvSpPr txBox="1">
            <a:spLocks noChangeArrowheads="1"/>
          </p:cNvSpPr>
          <p:nvPr/>
        </p:nvSpPr>
        <p:spPr>
          <a:xfrm>
            <a:off x="1691680" y="1"/>
            <a:ext cx="7452319"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buFontTx/>
              <a:defRPr/>
            </a:pPr>
            <a:r>
              <a:rPr lang="zh-CN" altLang="en-US" sz="2600" dirty="0">
                <a:latin typeface="+mj-ea"/>
              </a:rPr>
              <a:t>数据预处理的主要任务</a:t>
            </a:r>
            <a:endParaRPr lang="zh-CN" sz="26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07704" y="915566"/>
            <a:ext cx="7056784" cy="3210944"/>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r>
              <a:rPr lang="zh-CN" altLang="en-US" sz="2800" b="1" dirty="0">
                <a:latin typeface="黑体" panose="02010609060101010101" pitchFamily="49" charset="-122"/>
                <a:ea typeface="黑体" panose="02010609060101010101" pitchFamily="49" charset="-122"/>
              </a:rPr>
              <a:t>信息增益</a:t>
            </a:r>
            <a:r>
              <a:rPr lang="zh-CN" altLang="en-US" sz="2600" dirty="0">
                <a:latin typeface="幼圆" panose="02010509060101010101" pitchFamily="49" charset="-122"/>
                <a:ea typeface="幼圆" panose="02010509060101010101" pitchFamily="49" charset="-122"/>
              </a:rPr>
              <a:t>的离散化方法是采用自顶向下的分裂策略，基于</a:t>
            </a:r>
            <a:r>
              <a:rPr lang="zh-CN" altLang="en-US" sz="2600" b="1" dirty="0">
                <a:latin typeface="幼圆" panose="02010509060101010101" pitchFamily="49" charset="-122"/>
                <a:ea typeface="幼圆" panose="02010509060101010101" pitchFamily="49" charset="-122"/>
              </a:rPr>
              <a:t>卡方</a:t>
            </a:r>
            <a:r>
              <a:rPr lang="zh-CN" altLang="en-US" sz="2600" dirty="0">
                <a:latin typeface="幼圆" panose="02010509060101010101" pitchFamily="49" charset="-122"/>
                <a:ea typeface="幼圆" panose="02010509060101010101" pitchFamily="49" charset="-122"/>
              </a:rPr>
              <a:t>的离散化方法则是采用自底向上的合并策略，首先将特征的取值看作单独的区间，然后逐一递归进行区间合并。</a:t>
            </a:r>
            <a:endParaRPr lang="en-US" altLang="zh-CN" sz="2600" dirty="0">
              <a:latin typeface="幼圆" panose="02010509060101010101" pitchFamily="49" charset="-122"/>
              <a:ea typeface="幼圆" panose="02010509060101010101" pitchFamily="49" charset="-122"/>
            </a:endParaRPr>
          </a:p>
        </p:txBody>
      </p:sp>
      <p:sp>
        <p:nvSpPr>
          <p:cNvPr id="6"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400" b="1" dirty="0">
                <a:latin typeface="微软雅黑 Light" panose="020B0502040204020203" pitchFamily="34" charset="-122"/>
                <a:ea typeface="微软雅黑 Light" panose="020B0502040204020203" pitchFamily="34" charset="-122"/>
              </a:rPr>
              <a:t>卡方离散化</a:t>
            </a:r>
            <a:endParaRPr lang="zh-CN" sz="2400" b="1"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51494" y="843558"/>
            <a:ext cx="1668378" cy="461665"/>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卡方检验</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4" name="TextBox 3"/>
          <p:cNvSpPr txBox="1"/>
          <p:nvPr/>
        </p:nvSpPr>
        <p:spPr>
          <a:xfrm>
            <a:off x="1979712" y="1273073"/>
            <a:ext cx="6984776" cy="1048172"/>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200" dirty="0">
                <a:latin typeface="微软雅黑" panose="020B0503020204020204" pitchFamily="34" charset="-122"/>
                <a:ea typeface="微软雅黑" panose="020B0503020204020204" pitchFamily="34" charset="-122"/>
              </a:rPr>
              <a:t>卡方检验属于非参数检验范畴，是一种比较两个总体之间是否存在显著性差异的方法：</a:t>
            </a:r>
            <a:endParaRPr lang="zh-CN" altLang="en-US" sz="22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TextBox 4"/>
              <p:cNvSpPr txBox="1"/>
              <p:nvPr/>
            </p:nvSpPr>
            <p:spPr>
              <a:xfrm>
                <a:off x="3563888" y="2393099"/>
                <a:ext cx="2808312" cy="820353"/>
              </a:xfrm>
              <a:prstGeom prst="rect">
                <a:avLst/>
              </a:prstGeom>
              <a:noFill/>
            </p:spPr>
            <p:txBody>
              <a:bodyPr wrap="square" rtlCol="0">
                <a:spAutoFit/>
              </a:bodyPr>
              <a:lstStyle/>
              <a:p>
                <a14:m>
                  <m:oMath xmlns:m="http://schemas.openxmlformats.org/officeDocument/2006/math">
                    <m:sSup>
                      <m:sSupPr>
                        <m:ctrlPr>
                          <a:rPr lang="en-US" altLang="zh-CN" sz="2800" i="1" smtClean="0">
                            <a:latin typeface="Cambria Math" panose="02040503050406030204" pitchFamily="18" charset="0"/>
                          </a:rPr>
                        </m:ctrlPr>
                      </m:sSupPr>
                      <m:e>
                        <m:r>
                          <a:rPr lang="zh-CN" altLang="en-US" sz="2800" i="1" smtClean="0">
                            <a:latin typeface="Cambria Math" panose="02040503050406030204"/>
                          </a:rPr>
                          <m:t>𝜒</m:t>
                        </m:r>
                      </m:e>
                      <m:sup>
                        <m:r>
                          <a:rPr lang="en-US" altLang="zh-CN" sz="2800" b="0" i="1" smtClean="0">
                            <a:latin typeface="Cambria Math" panose="02040503050406030204"/>
                          </a:rPr>
                          <m:t>2</m:t>
                        </m:r>
                      </m:sup>
                    </m:sSup>
                    <m:r>
                      <a:rPr lang="en-US" altLang="zh-CN" sz="2800" b="0" i="1" smtClean="0">
                        <a:latin typeface="Cambria Math" panose="02040503050406030204"/>
                      </a:rPr>
                      <m:t>=</m:t>
                    </m:r>
                  </m:oMath>
                </a14:m>
                <a:r>
                  <a:rPr lang="en-US" altLang="zh-CN" sz="2800" dirty="0"/>
                  <a:t> </a:t>
                </a:r>
                <a14:m>
                  <m:oMath xmlns:m="http://schemas.openxmlformats.org/officeDocument/2006/math">
                    <m:nary>
                      <m:naryPr>
                        <m:chr m:val="∑"/>
                        <m:ctrlPr>
                          <a:rPr lang="en-US" altLang="zh-CN" sz="2800" i="1" dirty="0" smtClean="0">
                            <a:latin typeface="Cambria Math" panose="02040503050406030204" pitchFamily="18" charset="0"/>
                          </a:rPr>
                        </m:ctrlPr>
                      </m:naryPr>
                      <m:sub>
                        <m:r>
                          <m:rPr>
                            <m:brk m:alnAt="23"/>
                          </m:rPr>
                          <a:rPr lang="en-US" altLang="zh-CN" sz="2800" b="0" i="1" dirty="0" smtClean="0">
                            <a:latin typeface="Cambria Math" panose="02040503050406030204"/>
                          </a:rPr>
                          <m:t>𝑖</m:t>
                        </m:r>
                      </m:sub>
                      <m:sup>
                        <m:r>
                          <a:rPr lang="en-US" altLang="zh-CN" sz="2800" b="0" i="1" dirty="0" smtClean="0">
                            <a:latin typeface="Cambria Math" panose="02040503050406030204"/>
                          </a:rPr>
                          <m:t>𝑘</m:t>
                        </m:r>
                      </m:sup>
                      <m:e>
                        <m:f>
                          <m:fPr>
                            <m:ctrlPr>
                              <a:rPr lang="en-US" altLang="zh-CN" sz="2800" i="1" dirty="0" smtClean="0">
                                <a:latin typeface="Cambria Math" panose="02040503050406030204" pitchFamily="18" charset="0"/>
                              </a:rPr>
                            </m:ctrlPr>
                          </m:fPr>
                          <m:num>
                            <m:sSup>
                              <m:sSupPr>
                                <m:ctrlPr>
                                  <a:rPr lang="en-US" altLang="zh-CN" sz="2800" i="1" dirty="0" smtClean="0">
                                    <a:latin typeface="Cambria Math" panose="02040503050406030204" pitchFamily="18" charset="0"/>
                                  </a:rPr>
                                </m:ctrlPr>
                              </m:sSupPr>
                              <m:e>
                                <m:r>
                                  <a:rPr lang="en-US" altLang="zh-CN" sz="2800" b="0" i="1" dirty="0" smtClean="0">
                                    <a:latin typeface="Cambria Math" panose="02040503050406030204"/>
                                  </a:rPr>
                                  <m:t>(</m:t>
                                </m:r>
                                <m:sSub>
                                  <m:sSubPr>
                                    <m:ctrlPr>
                                      <a:rPr lang="en-US" altLang="zh-CN" sz="2800" b="0" i="1" dirty="0" smtClean="0">
                                        <a:latin typeface="Cambria Math" panose="02040503050406030204" pitchFamily="18" charset="0"/>
                                      </a:rPr>
                                    </m:ctrlPr>
                                  </m:sSubPr>
                                  <m:e>
                                    <m:r>
                                      <a:rPr lang="en-US" altLang="zh-CN" sz="2800" b="0" i="1" dirty="0" smtClean="0">
                                        <a:latin typeface="Cambria Math" panose="02040503050406030204" pitchFamily="18" charset="0"/>
                                      </a:rPr>
                                      <m:t>𝐴</m:t>
                                    </m:r>
                                  </m:e>
                                  <m:sub>
                                    <m:r>
                                      <a:rPr lang="en-US" altLang="zh-CN" sz="2800" b="0" i="1" dirty="0" smtClean="0">
                                        <a:latin typeface="Cambria Math" panose="02040503050406030204" pitchFamily="18" charset="0"/>
                                      </a:rPr>
                                      <m:t>𝑖</m:t>
                                    </m:r>
                                  </m:sub>
                                </m:sSub>
                                <m:r>
                                  <a:rPr lang="en-US" altLang="zh-CN" sz="2800" b="0" i="1" smtClean="0">
                                    <a:latin typeface="Cambria Math" panose="02040503050406030204"/>
                                  </a:rPr>
                                  <m:t>−</m:t>
                                </m:r>
                                <m:sSub>
                                  <m:sSubPr>
                                    <m:ctrlPr>
                                      <a:rPr lang="en-US" altLang="zh-CN" sz="2800" b="0" i="1" smtClean="0">
                                        <a:latin typeface="Cambria Math" panose="02040503050406030204" pitchFamily="18" charset="0"/>
                                      </a:rPr>
                                    </m:ctrlPr>
                                  </m:sSubPr>
                                  <m:e>
                                    <m:r>
                                      <a:rPr lang="zh-CN" altLang="en-US" sz="2800" i="1">
                                        <a:latin typeface="Cambria Math" panose="02040503050406030204"/>
                                      </a:rPr>
                                      <m:t>𝔼</m:t>
                                    </m:r>
                                  </m:e>
                                  <m:sub>
                                    <m:r>
                                      <a:rPr lang="en-US" altLang="zh-CN" sz="2800" b="0" i="1" smtClean="0">
                                        <a:latin typeface="Cambria Math" panose="02040503050406030204" pitchFamily="18" charset="0"/>
                                      </a:rPr>
                                      <m:t>𝑖</m:t>
                                    </m:r>
                                  </m:sub>
                                </m:sSub>
                                <m:r>
                                  <a:rPr lang="en-US" altLang="zh-CN" sz="2800" b="0" i="1" dirty="0" smtClean="0">
                                    <a:latin typeface="Cambria Math" panose="02040503050406030204"/>
                                  </a:rPr>
                                  <m:t>)</m:t>
                                </m:r>
                              </m:e>
                              <m:sup>
                                <m:r>
                                  <a:rPr lang="en-US" altLang="zh-CN" sz="2800" b="0" i="1" dirty="0" smtClean="0">
                                    <a:latin typeface="Cambria Math" panose="02040503050406030204"/>
                                  </a:rPr>
                                  <m:t>2</m:t>
                                </m:r>
                              </m:sup>
                            </m:sSup>
                          </m:num>
                          <m:den>
                            <m:sSub>
                              <m:sSubPr>
                                <m:ctrlPr>
                                  <a:rPr lang="en-US" altLang="zh-CN" sz="2800" i="1" dirty="0" smtClean="0">
                                    <a:latin typeface="Cambria Math" panose="02040503050406030204" pitchFamily="18" charset="0"/>
                                  </a:rPr>
                                </m:ctrlPr>
                              </m:sSubPr>
                              <m:e>
                                <m:r>
                                  <a:rPr lang="zh-CN" altLang="en-US" sz="2800" i="1" dirty="0" smtClean="0">
                                    <a:latin typeface="Cambria Math" panose="02040503050406030204"/>
                                  </a:rPr>
                                  <m:t>𝔼</m:t>
                                </m:r>
                              </m:e>
                              <m:sub>
                                <m:r>
                                  <a:rPr lang="en-US" altLang="zh-CN" sz="2800" b="0" i="1" dirty="0" smtClean="0">
                                    <a:latin typeface="Cambria Math" panose="02040503050406030204"/>
                                  </a:rPr>
                                  <m:t>𝑖</m:t>
                                </m:r>
                              </m:sub>
                            </m:sSub>
                          </m:den>
                        </m:f>
                      </m:e>
                    </m:nary>
                  </m:oMath>
                </a14:m>
                <a:endParaRPr lang="zh-CN" altLang="en-US" sz="2800" dirty="0"/>
              </a:p>
            </p:txBody>
          </p:sp>
        </mc:Choice>
        <mc:Fallback>
          <p:sp>
            <p:nvSpPr>
              <p:cNvPr id="5" name="TextBox 4"/>
              <p:cNvSpPr txBox="1">
                <a:spLocks noRot="1" noChangeAspect="1" noMove="1" noResize="1" noEditPoints="1" noAdjustHandles="1" noChangeArrowheads="1" noChangeShapeType="1" noTextEdit="1"/>
              </p:cNvSpPr>
              <p:nvPr/>
            </p:nvSpPr>
            <p:spPr>
              <a:xfrm>
                <a:off x="3563888" y="2393099"/>
                <a:ext cx="2808312" cy="820353"/>
              </a:xfrm>
              <a:prstGeom prst="rect">
                <a:avLst/>
              </a:prstGeom>
              <a:blipFill rotWithShape="1">
                <a:blip r:embed="rId1"/>
                <a:stretch>
                  <a:fillRect l="-10" t="-51" r="22"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1852481" y="3591703"/>
                <a:ext cx="6984776" cy="144058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mj-ea"/>
                    <a:ea typeface="+mj-ea"/>
                  </a:rPr>
                  <a:t>其中，</a:t>
                </a:r>
                <a14:m>
                  <m:oMath xmlns:m="http://schemas.openxmlformats.org/officeDocument/2006/math">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a:ea typeface="+mj-ea"/>
                          </a:rPr>
                          <m:t>𝐴</m:t>
                        </m:r>
                      </m:e>
                      <m:sub>
                        <m:r>
                          <a:rPr lang="en-US" altLang="zh-CN" sz="2000" b="0" i="1" smtClean="0">
                            <a:latin typeface="Cambria Math" panose="02040503050406030204"/>
                            <a:ea typeface="+mj-ea"/>
                          </a:rPr>
                          <m:t>𝑖</m:t>
                        </m:r>
                      </m:sub>
                    </m:sSub>
                  </m:oMath>
                </a14:m>
                <a:r>
                  <a:rPr lang="zh-CN" altLang="en-US" sz="2000" dirty="0">
                    <a:latin typeface="+mj-ea"/>
                    <a:ea typeface="+mj-ea"/>
                  </a:rPr>
                  <a:t> 为落入区间段的样本个数，也就是观察频数；</a:t>
                </a:r>
                <a14:m>
                  <m:oMath xmlns:m="http://schemas.openxmlformats.org/officeDocument/2006/math">
                    <m:sSub>
                      <m:sSubPr>
                        <m:ctrlPr>
                          <a:rPr lang="en-US" altLang="zh-CN" sz="2000" i="1" smtClean="0">
                            <a:latin typeface="Cambria Math" panose="02040503050406030204" pitchFamily="18" charset="0"/>
                            <a:ea typeface="+mj-ea"/>
                          </a:rPr>
                        </m:ctrlPr>
                      </m:sSubPr>
                      <m:e>
                        <m:r>
                          <a:rPr lang="zh-CN" altLang="en-US" sz="2000" i="1" smtClean="0">
                            <a:latin typeface="Cambria Math" panose="02040503050406030204"/>
                            <a:ea typeface="+mj-ea"/>
                          </a:rPr>
                          <m:t>𝔼</m:t>
                        </m:r>
                      </m:e>
                      <m:sub>
                        <m:r>
                          <a:rPr lang="en-US" altLang="zh-CN" sz="2000" b="0" i="1" smtClean="0">
                            <a:latin typeface="Cambria Math" panose="02040503050406030204"/>
                            <a:ea typeface="+mj-ea"/>
                          </a:rPr>
                          <m:t>𝑖</m:t>
                        </m:r>
                      </m:sub>
                    </m:sSub>
                  </m:oMath>
                </a14:m>
                <a:r>
                  <a:rPr lang="zh-CN" altLang="en-US" sz="2000" dirty="0">
                    <a:latin typeface="+mj-ea"/>
                    <a:ea typeface="+mj-ea"/>
                  </a:rPr>
                  <a:t> 为对应的期望频数，在 </a:t>
                </a:r>
                <a:r>
                  <a:rPr lang="en-US" altLang="zh-CN" sz="2000" i="1" dirty="0">
                    <a:latin typeface="+mj-ea"/>
                    <a:ea typeface="+mj-ea"/>
                    <a:cs typeface="Times New Roman" panose="02020603050405020304" pitchFamily="18" charset="0"/>
                  </a:rPr>
                  <a:t>n </a:t>
                </a:r>
                <a:r>
                  <a:rPr lang="zh-CN" altLang="en-US" sz="2000" dirty="0">
                    <a:latin typeface="+mj-ea"/>
                    <a:ea typeface="+mj-ea"/>
                  </a:rPr>
                  <a:t>较大的情况下，</a:t>
                </a:r>
                <a14:m>
                  <m:oMath xmlns:m="http://schemas.openxmlformats.org/officeDocument/2006/math">
                    <m:sSup>
                      <m:sSupPr>
                        <m:ctrlPr>
                          <a:rPr lang="en-US" altLang="zh-CN" sz="2000" i="1">
                            <a:latin typeface="Cambria Math" panose="02040503050406030204" pitchFamily="18" charset="0"/>
                            <a:ea typeface="+mj-ea"/>
                          </a:rPr>
                        </m:ctrlPr>
                      </m:sSupPr>
                      <m:e>
                        <m:r>
                          <a:rPr lang="zh-CN" altLang="en-US" sz="2000" i="1">
                            <a:latin typeface="Cambria Math" panose="02040503050406030204"/>
                            <a:ea typeface="+mj-ea"/>
                          </a:rPr>
                          <m:t>𝜒</m:t>
                        </m:r>
                      </m:e>
                      <m:sup>
                        <m:r>
                          <a:rPr lang="en-US" altLang="zh-CN" sz="2000" i="1">
                            <a:latin typeface="Cambria Math" panose="02040503050406030204"/>
                            <a:ea typeface="+mj-ea"/>
                          </a:rPr>
                          <m:t>2</m:t>
                        </m:r>
                      </m:sup>
                    </m:sSup>
                  </m:oMath>
                </a14:m>
                <a:r>
                  <a:rPr lang="zh-CN" altLang="en-US" sz="2000" dirty="0">
                    <a:latin typeface="+mj-ea"/>
                    <a:ea typeface="+mj-ea"/>
                  </a:rPr>
                  <a:t> 统计量近似服从自由度为</a:t>
                </a:r>
                <a:r>
                  <a:rPr lang="en-US" altLang="zh-CN" sz="2000" dirty="0">
                    <a:latin typeface="+mj-ea"/>
                    <a:ea typeface="+mj-ea"/>
                  </a:rPr>
                  <a:t>(k-1)</a:t>
                </a:r>
                <a:r>
                  <a:rPr lang="zh-CN" altLang="en-US" sz="2000" dirty="0">
                    <a:latin typeface="+mj-ea"/>
                    <a:ea typeface="+mj-ea"/>
                  </a:rPr>
                  <a:t>的 </a:t>
                </a:r>
                <a14:m>
                  <m:oMath xmlns:m="http://schemas.openxmlformats.org/officeDocument/2006/math">
                    <m:sSup>
                      <m:sSupPr>
                        <m:ctrlPr>
                          <a:rPr lang="en-US" altLang="zh-CN" sz="2000" i="1">
                            <a:latin typeface="Cambria Math" panose="02040503050406030204" pitchFamily="18" charset="0"/>
                            <a:ea typeface="+mj-ea"/>
                          </a:rPr>
                        </m:ctrlPr>
                      </m:sSupPr>
                      <m:e>
                        <m:r>
                          <a:rPr lang="zh-CN" altLang="en-US" sz="2000" i="1">
                            <a:latin typeface="Cambria Math" panose="02040503050406030204"/>
                            <a:ea typeface="+mj-ea"/>
                          </a:rPr>
                          <m:t>𝜒</m:t>
                        </m:r>
                      </m:e>
                      <m:sup>
                        <m:r>
                          <a:rPr lang="en-US" altLang="zh-CN" sz="2000" i="1">
                            <a:latin typeface="Cambria Math" panose="02040503050406030204"/>
                            <a:ea typeface="+mj-ea"/>
                          </a:rPr>
                          <m:t>2</m:t>
                        </m:r>
                      </m:sup>
                    </m:sSup>
                  </m:oMath>
                </a14:m>
                <a:r>
                  <a:rPr lang="zh-CN" altLang="en-US" sz="2000" dirty="0">
                    <a:latin typeface="+mj-ea"/>
                    <a:ea typeface="+mj-ea"/>
                  </a:rPr>
                  <a:t> 分布</a:t>
                </a:r>
                <a:endParaRPr lang="zh-CN" altLang="en-US" sz="2000" dirty="0">
                  <a:latin typeface="+mj-ea"/>
                  <a:ea typeface="+mj-ea"/>
                </a:endParaRPr>
              </a:p>
            </p:txBody>
          </p:sp>
        </mc:Choice>
        <mc:Fallback>
          <p:sp>
            <p:nvSpPr>
              <p:cNvPr id="6" name="TextBox 5"/>
              <p:cNvSpPr txBox="1">
                <a:spLocks noRot="1" noChangeAspect="1" noMove="1" noResize="1" noEditPoints="1" noAdjustHandles="1" noChangeArrowheads="1" noChangeShapeType="1" noTextEdit="1"/>
              </p:cNvSpPr>
              <p:nvPr/>
            </p:nvSpPr>
            <p:spPr>
              <a:xfrm>
                <a:off x="1852481" y="3591703"/>
                <a:ext cx="6984776" cy="1440587"/>
              </a:xfrm>
              <a:prstGeom prst="rect">
                <a:avLst/>
              </a:prstGeom>
              <a:blipFill rotWithShape="1">
                <a:blip r:embed="rId2"/>
                <a:stretch>
                  <a:fillRect l="-3" t="-10" r="9" b="38"/>
                </a:stretch>
              </a:blipFill>
            </p:spPr>
            <p:txBody>
              <a:bodyPr/>
              <a:lstStyle/>
              <a:p>
                <a:r>
                  <a:rPr lang="zh-CN" altLang="en-US">
                    <a:noFill/>
                  </a:rPr>
                  <a:t> </a:t>
                </a:r>
              </a:p>
            </p:txBody>
          </p:sp>
        </mc:Fallback>
      </mc:AlternateContent>
      <p:sp>
        <p:nvSpPr>
          <p:cNvPr id="7"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400" b="1" dirty="0">
                <a:latin typeface="微软雅黑 Light" panose="020B0502040204020203" pitchFamily="34" charset="-122"/>
                <a:ea typeface="微软雅黑 Light" panose="020B0502040204020203" pitchFamily="34" charset="-122"/>
              </a:rPr>
              <a:t>卡方离散化</a:t>
            </a:r>
            <a:endParaRPr lang="zh-CN" sz="2400" b="1"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5696" y="926285"/>
            <a:ext cx="7020273" cy="1839030"/>
          </a:xfrm>
          <a:prstGeom prst="rect">
            <a:avLst/>
          </a:prstGeom>
          <a:noFill/>
        </p:spPr>
        <p:txBody>
          <a:bodyPr wrap="square" rtlCol="0">
            <a:spAutoFit/>
          </a:bodyPr>
          <a:lstStyle/>
          <a:p>
            <a:pPr>
              <a:lnSpc>
                <a:spcPct val="150000"/>
              </a:lnSpc>
            </a:pPr>
            <a:r>
              <a:rPr lang="zh-CN" altLang="en-US" sz="2400" dirty="0">
                <a:latin typeface="幼圆" panose="02010509060101010101" pitchFamily="49" charset="-122"/>
                <a:ea typeface="幼圆" panose="02010509060101010101" pitchFamily="49" charset="-122"/>
              </a:rPr>
              <a:t>最常用的卡方离散化方法叫</a:t>
            </a:r>
            <a:r>
              <a:rPr lang="en-US" altLang="zh-CN" sz="2400" dirty="0" err="1">
                <a:latin typeface="幼圆" panose="02010509060101010101" pitchFamily="49" charset="-122"/>
                <a:ea typeface="幼圆" panose="02010509060101010101" pitchFamily="49" charset="-122"/>
              </a:rPr>
              <a:t>ChiMerge</a:t>
            </a:r>
            <a:r>
              <a:rPr lang="zh-CN" altLang="en-US" sz="2400" dirty="0">
                <a:latin typeface="幼圆" panose="02010509060101010101" pitchFamily="49" charset="-122"/>
                <a:ea typeface="幼圆" panose="02010509060101010101" pitchFamily="49" charset="-122"/>
              </a:rPr>
              <a:t>方法：</a:t>
            </a:r>
            <a:endParaRPr lang="en-US" altLang="zh-CN" sz="2400" dirty="0">
              <a:latin typeface="幼圆" panose="02010509060101010101" pitchFamily="49" charset="-122"/>
              <a:ea typeface="幼圆" panose="02010509060101010101" pitchFamily="49" charset="-122"/>
            </a:endParaRPr>
          </a:p>
          <a:p>
            <a:pPr>
              <a:lnSpc>
                <a:spcPct val="150000"/>
              </a:lnSpc>
            </a:pPr>
            <a:r>
              <a:rPr lang="zh-CN" altLang="en-US" dirty="0"/>
              <a:t>（</a:t>
            </a:r>
            <a:r>
              <a:rPr lang="en-US" altLang="zh-CN" dirty="0"/>
              <a:t>Randy </a:t>
            </a:r>
            <a:r>
              <a:rPr lang="en-US" altLang="zh-CN" dirty="0" err="1"/>
              <a:t>Kerber</a:t>
            </a:r>
            <a:r>
              <a:rPr lang="en-US" altLang="zh-CN" dirty="0"/>
              <a:t>. </a:t>
            </a:r>
            <a:r>
              <a:rPr lang="en-US" altLang="zh-CN" dirty="0" err="1"/>
              <a:t>Chimerge</a:t>
            </a:r>
            <a:r>
              <a:rPr lang="en-US" altLang="zh-CN" dirty="0"/>
              <a:t>: Discretization of numeric attributes. In: Proceeding of the Tenth national conference on artificial intelligence. AAAI Press. 1992, pp. 123-128.</a:t>
            </a:r>
            <a:r>
              <a:rPr lang="zh-CN" altLang="en-US" dirty="0"/>
              <a:t>）</a:t>
            </a:r>
            <a:endParaRPr lang="zh-CN" altLang="en-US" dirty="0"/>
          </a:p>
        </p:txBody>
      </p:sp>
      <p:sp>
        <p:nvSpPr>
          <p:cNvPr id="4" name="TextBox 3"/>
          <p:cNvSpPr txBox="1"/>
          <p:nvPr/>
        </p:nvSpPr>
        <p:spPr>
          <a:xfrm>
            <a:off x="2051720" y="3219822"/>
            <a:ext cx="6480720" cy="1015663"/>
          </a:xfrm>
          <a:prstGeom prst="rect">
            <a:avLst/>
          </a:prstGeom>
          <a:noFill/>
        </p:spPr>
        <p:txBody>
          <a:bodyPr wrap="square" rtlCol="0">
            <a:spAutoFit/>
          </a:bodyPr>
          <a:lstStyle/>
          <a:p>
            <a:pPr>
              <a:lnSpc>
                <a:spcPct val="150000"/>
              </a:lnSpc>
            </a:pPr>
            <a:r>
              <a:rPr lang="en-US" altLang="zh-CN" sz="2000" dirty="0" err="1">
                <a:latin typeface="幼圆" panose="02010509060101010101" pitchFamily="49" charset="-122"/>
                <a:ea typeface="幼圆" panose="02010509060101010101" pitchFamily="49" charset="-122"/>
              </a:rPr>
              <a:t>ChiMerge</a:t>
            </a:r>
            <a:r>
              <a:rPr lang="zh-CN" altLang="en-US" sz="2000" dirty="0">
                <a:latin typeface="幼圆" panose="02010509060101010101" pitchFamily="49" charset="-122"/>
                <a:ea typeface="幼圆" panose="02010509060101010101" pitchFamily="49" charset="-122"/>
              </a:rPr>
              <a:t>通过卡方检验，判断相邻区间是否需要合并，也就是说，区间内特征取值的类别要独立于区间。</a:t>
            </a:r>
            <a:endParaRPr lang="zh-CN" altLang="en-US" sz="2000" dirty="0">
              <a:latin typeface="幼圆" panose="02010509060101010101" pitchFamily="49" charset="-122"/>
              <a:ea typeface="幼圆" panose="02010509060101010101" pitchFamily="49" charset="-122"/>
            </a:endParaRPr>
          </a:p>
        </p:txBody>
      </p:sp>
      <p:sp>
        <p:nvSpPr>
          <p:cNvPr id="5"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400" b="1" dirty="0">
                <a:latin typeface="微软雅黑 Light" panose="020B0502040204020203" pitchFamily="34" charset="-122"/>
                <a:ea typeface="微软雅黑 Light" panose="020B0502040204020203" pitchFamily="34" charset="-122"/>
              </a:rPr>
              <a:t>卡方离散化</a:t>
            </a:r>
            <a:endParaRPr lang="zh-CN" sz="2400" b="1" dirty="0">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p:cNvSpPr txBox="1"/>
              <p:nvPr/>
            </p:nvSpPr>
            <p:spPr>
              <a:xfrm>
                <a:off x="3291526" y="2815892"/>
                <a:ext cx="3137012" cy="998863"/>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rPr>
                          </m:ctrlPr>
                        </m:sSupPr>
                        <m:e>
                          <m:r>
                            <a:rPr lang="zh-CN" altLang="en-US" sz="2000" i="1" smtClean="0">
                              <a:latin typeface="Cambria Math" panose="02040503050406030204"/>
                            </a:rPr>
                            <m:t>𝜒</m:t>
                          </m:r>
                        </m:e>
                        <m:sup>
                          <m:r>
                            <a:rPr lang="en-US" altLang="zh-CN" sz="2000" b="0" i="1" smtClean="0">
                              <a:latin typeface="Cambria Math" panose="02040503050406030204"/>
                            </a:rPr>
                            <m:t>2</m:t>
                          </m:r>
                        </m:sup>
                      </m:sSup>
                      <m:r>
                        <a:rPr lang="en-US" altLang="zh-CN" sz="2000" b="0" i="1" smtClean="0">
                          <a:latin typeface="Cambria Math" panose="02040503050406030204"/>
                        </a:rPr>
                        <m:t>=</m:t>
                      </m:r>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a:rPr>
                            <m:t>𝑖</m:t>
                          </m:r>
                          <m:r>
                            <a:rPr lang="en-US" altLang="zh-CN" sz="2000" b="0" i="1" smtClean="0">
                              <a:latin typeface="Cambria Math" panose="02040503050406030204"/>
                            </a:rPr>
                            <m:t>=</m:t>
                          </m:r>
                          <m:r>
                            <a:rPr lang="en-US" altLang="zh-CN" sz="2000" b="0" i="1" smtClean="0">
                              <a:latin typeface="Cambria Math" panose="02040503050406030204"/>
                            </a:rPr>
                            <m:t>1</m:t>
                          </m:r>
                        </m:sub>
                        <m:sup>
                          <m:r>
                            <a:rPr lang="en-US" altLang="zh-CN" sz="2000" b="0" i="1" smtClean="0">
                              <a:latin typeface="Cambria Math" panose="02040503050406030204"/>
                            </a:rPr>
                            <m:t>2</m:t>
                          </m:r>
                        </m:sup>
                        <m:e>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a:rPr>
                                <m:t>𝑗</m:t>
                              </m:r>
                              <m:r>
                                <a:rPr lang="en-US" altLang="zh-CN" sz="2000" b="0" i="1" smtClean="0">
                                  <a:latin typeface="Cambria Math" panose="02040503050406030204"/>
                                </a:rPr>
                                <m:t>=</m:t>
                              </m:r>
                              <m:r>
                                <a:rPr lang="en-US" altLang="zh-CN" sz="2000" b="0" i="1" smtClean="0">
                                  <a:latin typeface="Cambria Math" panose="02040503050406030204"/>
                                </a:rPr>
                                <m:t>1</m:t>
                              </m:r>
                            </m:sub>
                            <m:sup>
                              <m:r>
                                <a:rPr lang="en-US" altLang="zh-CN" sz="2000" b="0" i="1" smtClean="0">
                                  <a:latin typeface="Cambria Math" panose="02040503050406030204"/>
                                </a:rPr>
                                <m:t>𝐶</m:t>
                              </m:r>
                            </m:sup>
                            <m:e>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a:rPr>
                                        <m:t>(</m:t>
                                      </m:r>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a:rPr>
                                            <m:t>𝐴</m:t>
                                          </m:r>
                                        </m:e>
                                        <m:sub>
                                          <m:r>
                                            <a:rPr lang="en-US" altLang="zh-CN" sz="2000" b="0" i="1" smtClean="0">
                                              <a:latin typeface="Cambria Math" panose="02040503050406030204"/>
                                            </a:rPr>
                                            <m:t>𝑖𝑗</m:t>
                                          </m:r>
                                        </m:sub>
                                        <m:sup/>
                                      </m:sSubSup>
                                      <m:r>
                                        <a:rPr lang="en-US" altLang="zh-CN" sz="2000" b="0" i="1" smtClean="0">
                                          <a:latin typeface="Cambria Math" panose="02040503050406030204"/>
                                        </a:rPr>
                                        <m:t>−</m:t>
                                      </m:r>
                                      <m:sSubSup>
                                        <m:sSubSupPr>
                                          <m:ctrlPr>
                                            <a:rPr lang="en-US" altLang="zh-CN" sz="2000" b="0" i="1" smtClean="0">
                                              <a:latin typeface="Cambria Math" panose="02040503050406030204" pitchFamily="18" charset="0"/>
                                            </a:rPr>
                                          </m:ctrlPr>
                                        </m:sSubSupPr>
                                        <m:e>
                                          <m:r>
                                            <a:rPr lang="zh-CN" altLang="en-US" sz="2000" b="0" i="1" smtClean="0">
                                              <a:latin typeface="Cambria Math" panose="02040503050406030204"/>
                                            </a:rPr>
                                            <m:t>𝔼</m:t>
                                          </m:r>
                                        </m:e>
                                        <m:sub>
                                          <m:r>
                                            <a:rPr lang="en-US" altLang="zh-CN" sz="2000" b="0" i="1" smtClean="0">
                                              <a:latin typeface="Cambria Math" panose="02040503050406030204"/>
                                            </a:rPr>
                                            <m:t>𝑖𝑗</m:t>
                                          </m:r>
                                        </m:sub>
                                        <m:sup/>
                                      </m:sSubSup>
                                      <m:r>
                                        <a:rPr lang="en-US" altLang="zh-CN" sz="2000" b="0" i="1" smtClean="0">
                                          <a:latin typeface="Cambria Math" panose="02040503050406030204"/>
                                        </a:rPr>
                                        <m:t>)</m:t>
                                      </m:r>
                                    </m:e>
                                    <m:sup>
                                      <m:r>
                                        <a:rPr lang="en-US" altLang="zh-CN" sz="2000" b="0" i="1" smtClean="0">
                                          <a:latin typeface="Cambria Math" panose="02040503050406030204"/>
                                        </a:rPr>
                                        <m:t>2</m:t>
                                      </m:r>
                                    </m:sup>
                                  </m:sSup>
                                </m:num>
                                <m:den>
                                  <m:sSub>
                                    <m:sSubPr>
                                      <m:ctrlPr>
                                        <a:rPr lang="en-US" altLang="zh-CN" sz="2000" b="0" i="1" smtClean="0">
                                          <a:latin typeface="Cambria Math" panose="02040503050406030204" pitchFamily="18" charset="0"/>
                                        </a:rPr>
                                      </m:ctrlPr>
                                    </m:sSubPr>
                                    <m:e>
                                      <m:r>
                                        <a:rPr lang="zh-CN" altLang="en-US" sz="2000" b="0" i="1" smtClean="0">
                                          <a:latin typeface="Cambria Math" panose="02040503050406030204"/>
                                        </a:rPr>
                                        <m:t>𝔼</m:t>
                                      </m:r>
                                    </m:e>
                                    <m:sub>
                                      <m:r>
                                        <a:rPr lang="en-US" altLang="zh-CN" sz="2000" b="0" i="1" smtClean="0">
                                          <a:latin typeface="Cambria Math" panose="02040503050406030204"/>
                                        </a:rPr>
                                        <m:t>𝑖𝑗</m:t>
                                      </m:r>
                                    </m:sub>
                                  </m:sSub>
                                </m:den>
                              </m:f>
                            </m:e>
                          </m:nary>
                        </m:e>
                      </m:nary>
                    </m:oMath>
                  </m:oMathPara>
                </a14:m>
                <a:endParaRPr lang="zh-CN" altLang="en-US" sz="2000" dirty="0"/>
              </a:p>
            </p:txBody>
          </p:sp>
        </mc:Choice>
        <mc:Fallback>
          <p:sp>
            <p:nvSpPr>
              <p:cNvPr id="5" name="TextBox 4"/>
              <p:cNvSpPr txBox="1">
                <a:spLocks noRot="1" noChangeAspect="1" noMove="1" noResize="1" noEditPoints="1" noAdjustHandles="1" noChangeArrowheads="1" noChangeShapeType="1" noTextEdit="1"/>
              </p:cNvSpPr>
              <p:nvPr/>
            </p:nvSpPr>
            <p:spPr>
              <a:xfrm>
                <a:off x="3291526" y="2815892"/>
                <a:ext cx="3137012" cy="998863"/>
              </a:xfrm>
              <a:prstGeom prst="rect">
                <a:avLst/>
              </a:prstGeom>
              <a:blipFill rotWithShape="1">
                <a:blip r:embed="rId1"/>
                <a:stretch>
                  <a:fillRect l="-10" t="-30" r="14" b="31"/>
                </a:stretch>
              </a:blipFill>
            </p:spPr>
            <p:txBody>
              <a:bodyPr/>
              <a:lstStyle/>
              <a:p>
                <a:r>
                  <a:rPr lang="zh-CN" altLang="en-US">
                    <a:noFill/>
                  </a:rPr>
                  <a:t> </a:t>
                </a:r>
              </a:p>
            </p:txBody>
          </p:sp>
        </mc:Fallback>
      </mc:AlternateContent>
      <p:sp>
        <p:nvSpPr>
          <p:cNvPr id="6" name="TextBox 5"/>
          <p:cNvSpPr txBox="1"/>
          <p:nvPr/>
        </p:nvSpPr>
        <p:spPr>
          <a:xfrm>
            <a:off x="1691680" y="771550"/>
            <a:ext cx="7488832" cy="1884618"/>
          </a:xfrm>
          <a:prstGeom prst="rect">
            <a:avLst/>
          </a:prstGeom>
          <a:noFill/>
        </p:spPr>
        <p:txBody>
          <a:bodyPr wrap="square" rtlCol="0">
            <a:spAutoFit/>
          </a:bodyPr>
          <a:lstStyle/>
          <a:p>
            <a:pPr marL="342900" indent="-342900">
              <a:lnSpc>
                <a:spcPct val="150000"/>
              </a:lnSpc>
              <a:buFont typeface="+mj-ea"/>
              <a:buAutoNum type="circleNumDbPlain"/>
            </a:pPr>
            <a:r>
              <a:rPr lang="zh-CN" altLang="en-US" sz="2000" dirty="0">
                <a:latin typeface="微软雅黑" panose="020B0503020204020204" pitchFamily="34" charset="-122"/>
                <a:ea typeface="微软雅黑" panose="020B0503020204020204" pitchFamily="34" charset="-122"/>
              </a:rPr>
              <a:t>将连续型特征的每一个取值看作是一个单独的区间段，并进行排序；</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sz="2000" dirty="0">
                <a:latin typeface="微软雅黑" panose="020B0503020204020204" pitchFamily="34" charset="-122"/>
                <a:ea typeface="微软雅黑" panose="020B0503020204020204" pitchFamily="34" charset="-122"/>
              </a:rPr>
              <a:t>针对每对相邻的区间段，计算卡方统计量。卡方值最小或者低于设定阈值的相邻区间段合并</a:t>
            </a:r>
            <a:endParaRPr lang="zh-CN" altLang="en-US"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7" name="TextBox 6"/>
              <p:cNvSpPr txBox="1"/>
              <p:nvPr/>
            </p:nvSpPr>
            <p:spPr>
              <a:xfrm>
                <a:off x="1979712" y="3858166"/>
                <a:ext cx="2520280" cy="1233864"/>
              </a:xfrm>
              <a:prstGeom prst="rect">
                <a:avLst/>
              </a:prstGeom>
              <a:noFill/>
            </p:spPr>
            <p:txBody>
              <a:bodyPr wrap="square" rtlCol="0">
                <a:spAutoFit/>
              </a:bodyPr>
              <a:lstStyle/>
              <a:p>
                <a:r>
                  <a:rPr lang="zh-CN" altLang="en-US" dirty="0">
                    <a:latin typeface="+mj-ea"/>
                    <a:ea typeface="+mj-ea"/>
                  </a:rPr>
                  <a:t>其中</a:t>
                </a:r>
                <a14:m>
                  <m:oMath xmlns:m="http://schemas.openxmlformats.org/officeDocument/2006/math">
                    <m:sSub>
                      <m:sSubPr>
                        <m:ctrlPr>
                          <a:rPr lang="en-US" altLang="zh-CN" i="1" smtClean="0">
                            <a:latin typeface="Cambria Math" panose="02040503050406030204" pitchFamily="18" charset="0"/>
                            <a:ea typeface="+mj-ea"/>
                          </a:rPr>
                        </m:ctrlPr>
                      </m:sSubPr>
                      <m:e>
                        <m:r>
                          <a:rPr lang="en-US" altLang="zh-CN" b="0" i="1" smtClean="0">
                            <a:latin typeface="Cambria Math" panose="02040503050406030204"/>
                            <a:ea typeface="+mj-ea"/>
                          </a:rPr>
                          <m:t>𝐴</m:t>
                        </m:r>
                      </m:e>
                      <m:sub>
                        <m:r>
                          <a:rPr lang="en-US" altLang="zh-CN" b="0" i="1" smtClean="0">
                            <a:latin typeface="Cambria Math" panose="02040503050406030204"/>
                            <a:ea typeface="+mj-ea"/>
                          </a:rPr>
                          <m:t>𝑖𝑗</m:t>
                        </m:r>
                      </m:sub>
                    </m:sSub>
                    <m:r>
                      <a:rPr lang="zh-CN" altLang="en-US" b="0" i="1" smtClean="0">
                        <a:latin typeface="Cambria Math" panose="02040503050406030204"/>
                        <a:ea typeface="+mj-ea"/>
                      </a:rPr>
                      <m:t>为第</m:t>
                    </m:r>
                    <m:r>
                      <a:rPr lang="en-US" altLang="zh-CN" b="0" i="1" smtClean="0">
                        <a:latin typeface="Cambria Math" panose="02040503050406030204"/>
                        <a:ea typeface="+mj-ea"/>
                      </a:rPr>
                      <m:t>𝑖</m:t>
                    </m:r>
                  </m:oMath>
                </a14:m>
                <a:r>
                  <a:rPr lang="zh-CN" altLang="en-US" dirty="0">
                    <a:latin typeface="+mj-ea"/>
                    <a:ea typeface="+mj-ea"/>
                  </a:rPr>
                  <a:t> 区间段内类别为</a:t>
                </a:r>
                <a14:m>
                  <m:oMath xmlns:m="http://schemas.openxmlformats.org/officeDocument/2006/math">
                    <m:r>
                      <a:rPr lang="en-US" altLang="zh-CN" b="0" i="1" smtClean="0">
                        <a:latin typeface="Cambria Math" panose="02040503050406030204"/>
                        <a:ea typeface="+mj-ea"/>
                      </a:rPr>
                      <m:t>𝑗</m:t>
                    </m:r>
                  </m:oMath>
                </a14:m>
                <a:r>
                  <a:rPr lang="zh-CN" altLang="en-US" dirty="0">
                    <a:latin typeface="+mj-ea"/>
                    <a:ea typeface="+mj-ea"/>
                  </a:rPr>
                  <a:t> 的样本个数，</a:t>
                </a:r>
                <a14:m>
                  <m:oMath xmlns:m="http://schemas.openxmlformats.org/officeDocument/2006/math">
                    <m:r>
                      <a:rPr lang="en-US" altLang="zh-CN" b="0" i="1" smtClean="0">
                        <a:latin typeface="Cambria Math" panose="02040503050406030204"/>
                        <a:ea typeface="+mj-ea"/>
                      </a:rPr>
                      <m:t>𝑘</m:t>
                    </m:r>
                    <m:r>
                      <a:rPr lang="en-US" altLang="zh-CN" b="0" i="1" smtClean="0">
                        <a:latin typeface="Cambria Math" panose="02040503050406030204"/>
                        <a:ea typeface="+mj-ea"/>
                      </a:rPr>
                      <m:t> </m:t>
                    </m:r>
                  </m:oMath>
                </a14:m>
                <a:r>
                  <a:rPr lang="zh-CN" altLang="en-US" dirty="0">
                    <a:latin typeface="+mj-ea"/>
                    <a:ea typeface="+mj-ea"/>
                  </a:rPr>
                  <a:t>为比较的区间个数，</a:t>
                </a:r>
                <a:r>
                  <a:rPr lang="en-US" altLang="zh-CN" dirty="0">
                    <a:latin typeface="+mj-ea"/>
                    <a:ea typeface="+mj-ea"/>
                  </a:rPr>
                  <a:t>C</a:t>
                </a:r>
                <a:r>
                  <a:rPr lang="zh-CN" altLang="en-US" dirty="0">
                    <a:latin typeface="+mj-ea"/>
                    <a:ea typeface="+mj-ea"/>
                  </a:rPr>
                  <a:t>为类别个数，且有：</a:t>
                </a:r>
                <a:endParaRPr lang="zh-CN" altLang="en-US" dirty="0">
                  <a:latin typeface="+mj-ea"/>
                  <a:ea typeface="+mj-ea"/>
                </a:endParaRPr>
              </a:p>
            </p:txBody>
          </p:sp>
        </mc:Choice>
        <mc:Fallback>
          <p:sp>
            <p:nvSpPr>
              <p:cNvPr id="7" name="TextBox 6"/>
              <p:cNvSpPr txBox="1">
                <a:spLocks noRot="1" noChangeAspect="1" noMove="1" noResize="1" noEditPoints="1" noAdjustHandles="1" noChangeArrowheads="1" noChangeShapeType="1" noTextEdit="1"/>
              </p:cNvSpPr>
              <p:nvPr/>
            </p:nvSpPr>
            <p:spPr>
              <a:xfrm>
                <a:off x="1979712" y="3858166"/>
                <a:ext cx="2520280" cy="1233864"/>
              </a:xfrm>
              <a:prstGeom prst="rect">
                <a:avLst/>
              </a:prstGeom>
              <a:blipFill rotWithShape="1">
                <a:blip r:embed="rId2"/>
                <a:stretch>
                  <a:fillRect l="-17" t="-44" r="15"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5026868" y="4283240"/>
                <a:ext cx="2751907" cy="73609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a:rPr>
                            <m:t>𝔼</m:t>
                          </m:r>
                        </m:e>
                        <m:sub>
                          <m:r>
                            <a:rPr lang="en-US" altLang="zh-CN" b="0" i="1" smtClean="0">
                              <a:latin typeface="Cambria Math" panose="02040503050406030204"/>
                            </a:rPr>
                            <m:t>𝑖𝑗</m:t>
                          </m:r>
                        </m:sub>
                      </m:sSub>
                      <m:r>
                        <a:rPr lang="en-US" altLang="zh-CN" b="0" i="1" smtClean="0">
                          <a:latin typeface="Cambria Math" panose="02040503050406030204"/>
                        </a:rPr>
                        <m:t>=</m:t>
                      </m:r>
                      <m:nary>
                        <m:naryPr>
                          <m:chr m:val="∑"/>
                          <m:limLoc m:val="subSup"/>
                          <m:ctrlPr>
                            <a:rPr lang="en-US" altLang="zh-CN" b="0" i="1" smtClean="0">
                              <a:latin typeface="Cambria Math" panose="02040503050406030204" pitchFamily="18" charset="0"/>
                            </a:rPr>
                          </m:ctrlPr>
                        </m:naryPr>
                        <m:sub>
                          <m:r>
                            <m:rPr>
                              <m:brk m:alnAt="25"/>
                            </m:rPr>
                            <a:rPr lang="en-US" altLang="zh-CN" b="0" i="1" smtClean="0">
                              <a:latin typeface="Cambria Math" panose="02040503050406030204"/>
                            </a:rPr>
                            <m:t>𝑗</m:t>
                          </m:r>
                          <m:r>
                            <a:rPr lang="en-US" altLang="zh-CN" b="0" i="1" smtClean="0">
                              <a:latin typeface="Cambria Math" panose="02040503050406030204"/>
                            </a:rPr>
                            <m:t>=</m:t>
                          </m:r>
                          <m:r>
                            <a:rPr lang="en-US" altLang="zh-CN" b="0" i="1" smtClean="0">
                              <a:latin typeface="Cambria Math" panose="02040503050406030204"/>
                            </a:rPr>
                            <m:t>1</m:t>
                          </m:r>
                        </m:sub>
                        <m:sup>
                          <m:r>
                            <a:rPr lang="en-US" altLang="zh-CN" b="0" i="1" smtClean="0">
                              <a:latin typeface="Cambria Math" panose="02040503050406030204"/>
                            </a:rPr>
                            <m:t>𝐶</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a:rPr>
                                <m:t>𝐴</m:t>
                              </m:r>
                            </m:e>
                            <m:sub>
                              <m:r>
                                <a:rPr lang="en-US" altLang="zh-CN" b="0" i="1" smtClean="0">
                                  <a:latin typeface="Cambria Math" panose="02040503050406030204"/>
                                </a:rPr>
                                <m:t>𝑖𝑗</m:t>
                              </m:r>
                            </m:sub>
                          </m:sSub>
                          <m:r>
                            <a:rPr lang="en-US" altLang="zh-CN" b="0" i="1" smtClean="0">
                              <a:latin typeface="Cambria Math" panose="02040503050406030204"/>
                              <a:ea typeface="Cambria Math" panose="02040503050406030204"/>
                            </a:rPr>
                            <m:t>∙</m:t>
                          </m:r>
                          <m:f>
                            <m:fPr>
                              <m:ctrlPr>
                                <a:rPr lang="en-US" altLang="zh-CN" b="0" i="1" smtClean="0">
                                  <a:latin typeface="Cambria Math" panose="02040503050406030204" pitchFamily="18" charset="0"/>
                                  <a:ea typeface="Cambria Math" panose="02040503050406030204"/>
                                </a:rPr>
                              </m:ctrlPr>
                            </m:fPr>
                            <m:num>
                              <m:nary>
                                <m:naryPr>
                                  <m:chr m:val="∑"/>
                                  <m:limLoc m:val="subSup"/>
                                  <m:ctrlPr>
                                    <a:rPr lang="en-US" altLang="zh-CN" b="0" i="1" smtClean="0">
                                      <a:latin typeface="Cambria Math" panose="02040503050406030204" pitchFamily="18" charset="0"/>
                                      <a:ea typeface="Cambria Math" panose="02040503050406030204"/>
                                    </a:rPr>
                                  </m:ctrlPr>
                                </m:naryPr>
                                <m:sub>
                                  <m:r>
                                    <m:rPr>
                                      <m:brk m:alnAt="25"/>
                                    </m:rPr>
                                    <a:rPr lang="en-US" altLang="zh-CN" b="0" i="1" smtClean="0">
                                      <a:latin typeface="Cambria Math" panose="02040503050406030204"/>
                                      <a:ea typeface="Cambria Math" panose="02040503050406030204"/>
                                    </a:rPr>
                                    <m:t>𝑖</m:t>
                                  </m:r>
                                  <m:r>
                                    <a:rPr lang="en-US" altLang="zh-CN" b="0" i="1" smtClean="0">
                                      <a:latin typeface="Cambria Math" panose="02040503050406030204"/>
                                      <a:ea typeface="Cambria Math" panose="02040503050406030204"/>
                                    </a:rPr>
                                    <m:t>=</m:t>
                                  </m:r>
                                  <m:r>
                                    <a:rPr lang="en-US" altLang="zh-CN" b="0" i="1" smtClean="0">
                                      <a:latin typeface="Cambria Math" panose="02040503050406030204"/>
                                      <a:ea typeface="Cambria Math" panose="02040503050406030204"/>
                                    </a:rPr>
                                    <m:t>1</m:t>
                                  </m:r>
                                </m:sub>
                                <m:sup>
                                  <m:r>
                                    <a:rPr lang="en-US" altLang="zh-CN" b="0" i="1" smtClean="0">
                                      <a:latin typeface="Cambria Math" panose="02040503050406030204"/>
                                      <a:ea typeface="Cambria Math" panose="02040503050406030204"/>
                                    </a:rPr>
                                    <m:t>𝑘</m:t>
                                  </m:r>
                                </m:sup>
                                <m:e>
                                  <m:sSub>
                                    <m:sSubPr>
                                      <m:ctrlPr>
                                        <a:rPr lang="en-US" altLang="zh-CN" b="0" i="1" smtClean="0">
                                          <a:latin typeface="Cambria Math" panose="02040503050406030204" pitchFamily="18" charset="0"/>
                                          <a:ea typeface="Cambria Math" panose="02040503050406030204"/>
                                        </a:rPr>
                                      </m:ctrlPr>
                                    </m:sSubPr>
                                    <m:e>
                                      <m:r>
                                        <a:rPr lang="en-US" altLang="zh-CN" b="0" i="1" smtClean="0">
                                          <a:latin typeface="Cambria Math" panose="02040503050406030204"/>
                                          <a:ea typeface="Cambria Math" panose="02040503050406030204"/>
                                        </a:rPr>
                                        <m:t>𝐴</m:t>
                                      </m:r>
                                    </m:e>
                                    <m:sub>
                                      <m:r>
                                        <a:rPr lang="en-US" altLang="zh-CN" b="0" i="1" smtClean="0">
                                          <a:latin typeface="Cambria Math" panose="02040503050406030204"/>
                                          <a:ea typeface="Cambria Math" panose="02040503050406030204"/>
                                        </a:rPr>
                                        <m:t>𝑖𝑗</m:t>
                                      </m:r>
                                    </m:sub>
                                  </m:sSub>
                                </m:e>
                              </m:nary>
                            </m:num>
                            <m:den>
                              <m:r>
                                <a:rPr lang="en-US" altLang="zh-CN" b="0" i="1" smtClean="0">
                                  <a:latin typeface="Cambria Math" panose="02040503050406030204"/>
                                  <a:ea typeface="Cambria Math" panose="02040503050406030204"/>
                                </a:rPr>
                                <m:t>𝑛</m:t>
                              </m:r>
                            </m:den>
                          </m:f>
                        </m:e>
                      </m:nary>
                    </m:oMath>
                  </m:oMathPara>
                </a14:m>
                <a:endParaRPr lang="zh-CN" altLang="en-US" dirty="0"/>
              </a:p>
            </p:txBody>
          </p:sp>
        </mc:Choice>
        <mc:Fallback>
          <p:sp>
            <p:nvSpPr>
              <p:cNvPr id="8" name="TextBox 7"/>
              <p:cNvSpPr txBox="1">
                <a:spLocks noRot="1" noChangeAspect="1" noMove="1" noResize="1" noEditPoints="1" noAdjustHandles="1" noChangeArrowheads="1" noChangeShapeType="1" noTextEdit="1"/>
              </p:cNvSpPr>
              <p:nvPr/>
            </p:nvSpPr>
            <p:spPr>
              <a:xfrm>
                <a:off x="5026868" y="4283240"/>
                <a:ext cx="2751907" cy="736099"/>
              </a:xfrm>
              <a:prstGeom prst="rect">
                <a:avLst/>
              </a:prstGeom>
              <a:blipFill rotWithShape="1">
                <a:blip r:embed="rId3"/>
                <a:stretch>
                  <a:fillRect l="-8" t="-22" r="1" b="41"/>
                </a:stretch>
              </a:blipFill>
            </p:spPr>
            <p:txBody>
              <a:bodyPr/>
              <a:lstStyle/>
              <a:p>
                <a:r>
                  <a:rPr lang="zh-CN" altLang="en-US">
                    <a:noFill/>
                  </a:rPr>
                  <a:t> </a:t>
                </a:r>
              </a:p>
            </p:txBody>
          </p:sp>
        </mc:Fallback>
      </mc:AlternateContent>
      <p:sp>
        <p:nvSpPr>
          <p:cNvPr id="3" name="矩形 2"/>
          <p:cNvSpPr/>
          <p:nvPr/>
        </p:nvSpPr>
        <p:spPr>
          <a:xfrm>
            <a:off x="1714500" y="124161"/>
            <a:ext cx="6529908" cy="461665"/>
          </a:xfrm>
          <a:prstGeom prst="rect">
            <a:avLst/>
          </a:prstGeom>
        </p:spPr>
        <p:txBody>
          <a:bodyPr wrap="square">
            <a:spAutoFit/>
          </a:bodyPr>
          <a:lstStyle/>
          <a:p>
            <a:pPr algn="ctr"/>
            <a:r>
              <a:rPr lang="en-US" altLang="zh-CN" sz="2400" dirty="0" err="1">
                <a:latin typeface="微软雅黑" panose="020B0503020204020204" pitchFamily="34" charset="-122"/>
                <a:ea typeface="微软雅黑" panose="020B0503020204020204" pitchFamily="34" charset="-122"/>
              </a:rPr>
              <a:t>ChiMerge</a:t>
            </a:r>
            <a:r>
              <a:rPr lang="zh-CN" altLang="en-US" sz="2400" dirty="0">
                <a:latin typeface="微软雅黑" panose="020B0503020204020204" pitchFamily="34" charset="-122"/>
                <a:ea typeface="微软雅黑" panose="020B0503020204020204" pitchFamily="34" charset="-122"/>
              </a:rPr>
              <a:t>方法步骤</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9712" y="987574"/>
            <a:ext cx="6912767" cy="499624"/>
          </a:xfrm>
          <a:prstGeom prst="rect">
            <a:avLst/>
          </a:prstGeom>
          <a:noFill/>
        </p:spPr>
        <p:txBody>
          <a:bodyPr wrap="square" rtlCol="0">
            <a:spAutoFit/>
          </a:bodyPr>
          <a:lstStyle/>
          <a:p>
            <a:pPr marL="342900" indent="-342900">
              <a:lnSpc>
                <a:spcPct val="150000"/>
              </a:lnSpc>
              <a:buFont typeface="+mj-ea"/>
              <a:buAutoNum type="circleNumDbPlain" startAt="3"/>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对于新的区间段，递归进行第</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步，只到满足终止条件</a:t>
            </a:r>
            <a:endParaRPr lang="zh-CN" altLang="en-US" sz="2000" dirty="0">
              <a:latin typeface="微软雅黑" panose="020B0503020204020204" pitchFamily="34" charset="-122"/>
              <a:ea typeface="微软雅黑" panose="020B0503020204020204" pitchFamily="34" charset="-122"/>
            </a:endParaRPr>
          </a:p>
        </p:txBody>
      </p:sp>
      <p:sp>
        <p:nvSpPr>
          <p:cNvPr id="6" name="矩形 5"/>
          <p:cNvSpPr/>
          <p:nvPr/>
        </p:nvSpPr>
        <p:spPr>
          <a:xfrm>
            <a:off x="1691680" y="58398"/>
            <a:ext cx="6552728" cy="581057"/>
          </a:xfrm>
          <a:prstGeom prst="rect">
            <a:avLst/>
          </a:prstGeom>
        </p:spPr>
        <p:txBody>
          <a:bodyPr wrap="square">
            <a:spAutoFit/>
          </a:bodyPr>
          <a:lstStyle/>
          <a:p>
            <a:pPr algn="ctr">
              <a:lnSpc>
                <a:spcPct val="150000"/>
              </a:lnSpc>
            </a:pPr>
            <a:r>
              <a:rPr lang="en-US" altLang="zh-CN" sz="2400" dirty="0" err="1">
                <a:latin typeface="微软雅黑" panose="020B0503020204020204" pitchFamily="34" charset="-122"/>
                <a:ea typeface="微软雅黑" panose="020B0503020204020204" pitchFamily="34" charset="-122"/>
              </a:rPr>
              <a:t>ChiMerge</a:t>
            </a:r>
            <a:r>
              <a:rPr lang="zh-CN" altLang="en-US" sz="2400" dirty="0">
                <a:latin typeface="微软雅黑" panose="020B0503020204020204" pitchFamily="34" charset="-122"/>
                <a:ea typeface="微软雅黑" panose="020B0503020204020204" pitchFamily="34" charset="-122"/>
              </a:rPr>
              <a:t>方法步骤</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0050" y="1131590"/>
            <a:ext cx="6462390" cy="2862322"/>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US" altLang="zh-CN" sz="2400" dirty="0" err="1">
                <a:latin typeface="幼圆" panose="02010509060101010101" pitchFamily="49" charset="-122"/>
                <a:ea typeface="幼圆" panose="02010509060101010101" pitchFamily="49" charset="-122"/>
              </a:rPr>
              <a:t>Chimerge</a:t>
            </a:r>
            <a:r>
              <a:rPr lang="zh-CN" altLang="en-US" sz="2400" dirty="0">
                <a:latin typeface="幼圆" panose="02010509060101010101" pitchFamily="49" charset="-122"/>
                <a:ea typeface="幼圆" panose="02010509060101010101" pitchFamily="49" charset="-122"/>
              </a:rPr>
              <a:t>每次迭代的过程只能合并两个区间，如果数据量大，则算法的开销会比较大；</a:t>
            </a:r>
            <a:endParaRPr lang="en-US" altLang="zh-CN" sz="2400" dirty="0">
              <a:latin typeface="幼圆" panose="02010509060101010101" pitchFamily="49" charset="-122"/>
              <a:ea typeface="幼圆" panose="02010509060101010101" pitchFamily="49" charset="-122"/>
            </a:endParaRPr>
          </a:p>
          <a:p>
            <a:pPr>
              <a:lnSpc>
                <a:spcPct val="150000"/>
              </a:lnSpc>
            </a:pPr>
            <a:endParaRPr lang="en-US" altLang="zh-CN" sz="2400" dirty="0">
              <a:latin typeface="幼圆" panose="02010509060101010101" pitchFamily="49" charset="-122"/>
              <a:ea typeface="幼圆" panose="02010509060101010101" pitchFamily="49" charset="-122"/>
            </a:endParaRPr>
          </a:p>
          <a:p>
            <a:pPr marL="342900" indent="-342900">
              <a:lnSpc>
                <a:spcPct val="150000"/>
              </a:lnSpc>
              <a:buFont typeface="Wingdings" panose="05000000000000000000" pitchFamily="2" charset="2"/>
              <a:buChar char="ü"/>
            </a:pPr>
            <a:r>
              <a:rPr lang="zh-CN" altLang="en-US" sz="2400" dirty="0">
                <a:latin typeface="幼圆" panose="02010509060101010101" pitchFamily="49" charset="-122"/>
                <a:ea typeface="幼圆" panose="02010509060101010101" pitchFamily="49" charset="-122"/>
              </a:rPr>
              <a:t>需要设定显著性水平，然后计算卡方统计量，通过阈值的设定来控制区间数的多少。</a:t>
            </a:r>
            <a:endParaRPr lang="zh-CN" altLang="en-US" sz="2400" dirty="0">
              <a:latin typeface="幼圆" panose="02010509060101010101" pitchFamily="49" charset="-122"/>
              <a:ea typeface="幼圆" panose="02010509060101010101" pitchFamily="49" charset="-122"/>
            </a:endParaRPr>
          </a:p>
        </p:txBody>
      </p:sp>
      <p:sp>
        <p:nvSpPr>
          <p:cNvPr id="3" name="矩形 2"/>
          <p:cNvSpPr/>
          <p:nvPr/>
        </p:nvSpPr>
        <p:spPr>
          <a:xfrm>
            <a:off x="1691680" y="123478"/>
            <a:ext cx="6624736" cy="461665"/>
          </a:xfrm>
          <a:prstGeom prst="rect">
            <a:avLst/>
          </a:prstGeom>
        </p:spPr>
        <p:txBody>
          <a:bodyPr wrap="square">
            <a:spAutoFit/>
          </a:bodyPr>
          <a:lstStyle/>
          <a:p>
            <a:pPr algn="ctr"/>
            <a:r>
              <a:rPr lang="en-US" altLang="zh-CN" sz="2400" dirty="0" err="1">
                <a:latin typeface="微软雅黑" panose="020B0503020204020204" pitchFamily="34" charset="-122"/>
                <a:ea typeface="微软雅黑" panose="020B0503020204020204" pitchFamily="34" charset="-122"/>
              </a:rPr>
              <a:t>ChiMerge</a:t>
            </a:r>
            <a:r>
              <a:rPr lang="zh-CN" altLang="en-US" sz="2400" dirty="0">
                <a:latin typeface="微软雅黑" panose="020B0503020204020204" pitchFamily="34" charset="-122"/>
                <a:ea typeface="微软雅黑" panose="020B0503020204020204" pitchFamily="34" charset="-122"/>
              </a:rPr>
              <a:t>方法分析</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6408712"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400" dirty="0">
                <a:latin typeface="+mj-ea"/>
              </a:rPr>
              <a:t>类别属性依赖最大化（</a:t>
            </a:r>
            <a:r>
              <a:rPr lang="en-US" altLang="zh-CN" sz="2400" dirty="0">
                <a:latin typeface="+mj-ea"/>
              </a:rPr>
              <a:t>CAIM</a:t>
            </a:r>
            <a:r>
              <a:rPr lang="zh-CN" altLang="en-US" sz="2400" dirty="0">
                <a:latin typeface="+mj-ea"/>
              </a:rPr>
              <a:t>）离散化</a:t>
            </a:r>
            <a:endParaRPr lang="zh-CN" sz="2400" dirty="0">
              <a:latin typeface="+mj-ea"/>
            </a:endParaRPr>
          </a:p>
        </p:txBody>
      </p:sp>
      <p:sp>
        <p:nvSpPr>
          <p:cNvPr id="3" name="TextBox 2"/>
          <p:cNvSpPr txBox="1"/>
          <p:nvPr/>
        </p:nvSpPr>
        <p:spPr>
          <a:xfrm>
            <a:off x="1728192" y="799172"/>
            <a:ext cx="7415808" cy="2393027"/>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200" dirty="0">
                <a:latin typeface="微软雅黑" panose="020B0503020204020204" pitchFamily="34" charset="-122"/>
                <a:ea typeface="微软雅黑" panose="020B0503020204020204" pitchFamily="34" charset="-122"/>
              </a:rPr>
              <a:t>类别属性依赖最大化</a:t>
            </a:r>
            <a:r>
              <a:rPr lang="zh-CN" altLang="en-US" sz="2400" dirty="0">
                <a:latin typeface="幼圆" panose="02010509060101010101" pitchFamily="49" charset="-122"/>
                <a:ea typeface="幼圆" panose="02010509060101010101" pitchFamily="49" charset="-122"/>
              </a:rPr>
              <a:t>（</a:t>
            </a:r>
            <a:r>
              <a:rPr lang="en-US" altLang="zh-CN" sz="2000" dirty="0">
                <a:latin typeface="幼圆" panose="02010509060101010101" pitchFamily="49" charset="-122"/>
                <a:ea typeface="幼圆" panose="02010509060101010101" pitchFamily="49" charset="-122"/>
              </a:rPr>
              <a:t>Class-attribute interdependence Maximization, CAIM</a:t>
            </a:r>
            <a:r>
              <a:rPr lang="zh-CN" altLang="en-US" sz="2400" dirty="0">
                <a:latin typeface="幼圆" panose="02010509060101010101" pitchFamily="49" charset="-122"/>
                <a:ea typeface="幼圆" panose="02010509060101010101" pitchFamily="49" charset="-122"/>
              </a:rPr>
              <a:t>）是一种基于熵的特征离散化方法</a:t>
            </a:r>
            <a:r>
              <a:rPr lang="zh-CN" altLang="en-US" dirty="0"/>
              <a:t>（</a:t>
            </a:r>
            <a:r>
              <a:rPr lang="en-US" altLang="zh-CN" dirty="0"/>
              <a:t>Lukasz A. Kurgan and Krzysztof </a:t>
            </a:r>
            <a:r>
              <a:rPr lang="en-US" altLang="zh-CN" dirty="0" err="1"/>
              <a:t>J.Cios</a:t>
            </a:r>
            <a:r>
              <a:rPr lang="en-US" altLang="zh-CN" dirty="0"/>
              <a:t>. CAIM discretization algorithm. In: IEEE transaction on knowledge and data engineering 16(2) 2004, pp. 145-153</a:t>
            </a:r>
            <a:r>
              <a:rPr lang="zh-CN" altLang="en-US" dirty="0"/>
              <a:t>）</a:t>
            </a:r>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1907704" y="3206288"/>
                <a:ext cx="7056784" cy="186685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与</a:t>
                </a:r>
                <a:r>
                  <a:rPr lang="en-US" altLang="zh-CN" sz="2000" dirty="0" err="1">
                    <a:latin typeface="微软雅黑" panose="020B0503020204020204" pitchFamily="34" charset="-122"/>
                    <a:ea typeface="微软雅黑" panose="020B0503020204020204" pitchFamily="34" charset="-122"/>
                  </a:rPr>
                  <a:t>ChiMerge</a:t>
                </a:r>
                <a:r>
                  <a:rPr lang="zh-CN" altLang="en-US" sz="2000" dirty="0">
                    <a:latin typeface="微软雅黑" panose="020B0503020204020204" pitchFamily="34" charset="-122"/>
                    <a:ea typeface="微软雅黑" panose="020B0503020204020204" pitchFamily="34" charset="-122"/>
                  </a:rPr>
                  <a:t>不同，它采取自顶向下的策略。通过选择切分点</a:t>
                </a:r>
                <a14:m>
                  <m:oMath xmlns:m="http://schemas.openxmlformats.org/officeDocument/2006/math">
                    <m:r>
                      <a:rPr lang="en-US" altLang="zh-CN" sz="2000" b="0" i="0" smtClean="0">
                        <a:latin typeface="Cambria Math" panose="02040503050406030204"/>
                      </a:rPr>
                      <m:t>  </m:t>
                    </m:r>
                    <m:r>
                      <a:rPr lang="en-US" altLang="zh-CN" sz="2000" b="0" i="1" smtClean="0">
                        <a:latin typeface="Cambria Math" panose="02040503050406030204"/>
                      </a:rPr>
                      <m:t>𝑝</m:t>
                    </m:r>
                    <m:r>
                      <a:rPr lang="en-US" altLang="zh-CN" sz="2000" b="0" i="1" smtClean="0">
                        <a:latin typeface="Cambria Math" panose="02040503050406030204"/>
                      </a:rPr>
                      <m:t> </m:t>
                    </m:r>
                  </m:oMath>
                </a14:m>
                <a:r>
                  <a:rPr lang="zh-CN" altLang="en-US" sz="2000" dirty="0">
                    <a:latin typeface="微软雅黑" panose="020B0503020204020204" pitchFamily="34" charset="-122"/>
                    <a:ea typeface="微软雅黑" panose="020B0503020204020204" pitchFamily="34" charset="-122"/>
                  </a:rPr>
                  <a:t>，把特征的取值空间划分为</a:t>
                </a:r>
                <a14:m>
                  <m:oMath xmlns:m="http://schemas.openxmlformats.org/officeDocument/2006/math">
                    <m:r>
                      <a:rPr lang="en-US" altLang="zh-CN" sz="2000" b="0" i="0" smtClean="0">
                        <a:latin typeface="Cambria Math" panose="02040503050406030204"/>
                      </a:rPr>
                      <m:t> </m:t>
                    </m:r>
                    <m:r>
                      <a:rPr lang="en-US" altLang="zh-CN" sz="2000" b="0" i="1" smtClean="0">
                        <a:latin typeface="Cambria Math" panose="02040503050406030204"/>
                      </a:rPr>
                      <m:t>𝑓</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𝑝</m:t>
                    </m:r>
                    <m:r>
                      <a:rPr lang="en-US" altLang="zh-CN" sz="2000" b="0" i="1" smtClean="0">
                        <a:latin typeface="Cambria Math" panose="02040503050406030204"/>
                        <a:ea typeface="Cambria Math" panose="02040503050406030204"/>
                      </a:rPr>
                      <m:t> </m:t>
                    </m:r>
                  </m:oMath>
                </a14:m>
                <a:r>
                  <a:rPr lang="zh-CN" altLang="en-US" sz="2000" dirty="0">
                    <a:latin typeface="微软雅黑" panose="020B0503020204020204" pitchFamily="34" charset="-122"/>
                    <a:ea typeface="微软雅黑" panose="020B0503020204020204" pitchFamily="34" charset="-122"/>
                  </a:rPr>
                  <a:t>和 </a:t>
                </a:r>
                <a14:m>
                  <m:oMath xmlns:m="http://schemas.openxmlformats.org/officeDocument/2006/math">
                    <m:r>
                      <a:rPr lang="en-US" altLang="zh-CN" sz="2000" b="0" i="1" smtClean="0">
                        <a:latin typeface="Cambria Math" panose="02040503050406030204"/>
                      </a:rPr>
                      <m:t>𝑓</m:t>
                    </m:r>
                    <m:r>
                      <a:rPr lang="en-US" altLang="zh-CN" sz="2000" b="0" i="1" smtClean="0">
                        <a:latin typeface="Cambria Math" panose="02040503050406030204"/>
                      </a:rPr>
                      <m:t>&gt;</m:t>
                    </m:r>
                    <m:r>
                      <a:rPr lang="en-US" altLang="zh-CN" sz="2000" b="0" i="1" smtClean="0">
                        <a:latin typeface="Cambria Math" panose="02040503050406030204"/>
                      </a:rPr>
                      <m:t>𝑝</m:t>
                    </m:r>
                    <m:r>
                      <a:rPr lang="en-US" altLang="zh-CN" sz="2000" b="0" i="1" smtClean="0">
                        <a:latin typeface="Cambria Math" panose="02040503050406030204"/>
                      </a:rPr>
                      <m:t> </m:t>
                    </m:r>
                  </m:oMath>
                </a14:m>
                <a:r>
                  <a:rPr lang="zh-CN" altLang="en-US" sz="2000" dirty="0">
                    <a:latin typeface="微软雅黑" panose="020B0503020204020204" pitchFamily="34" charset="-122"/>
                    <a:ea typeface="微软雅黑" panose="020B0503020204020204" pitchFamily="34" charset="-122"/>
                  </a:rPr>
                  <a:t>两个子区间段</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用来衡量切分点选择优劣的度量方法是类别属性的相互依赖程度。</a:t>
                </a:r>
                <a:endParaRPr lang="en-US" altLang="zh-CN" sz="2000" dirty="0">
                  <a:latin typeface="微软雅黑" panose="020B0503020204020204" pitchFamily="34" charset="-122"/>
                  <a:ea typeface="微软雅黑" panose="020B0503020204020204" pitchFamily="34" charset="-122"/>
                </a:endParaRPr>
              </a:p>
            </p:txBody>
          </p:sp>
        </mc:Choice>
        <mc:Fallback>
          <p:sp>
            <p:nvSpPr>
              <p:cNvPr id="4" name="矩形 3"/>
              <p:cNvSpPr>
                <a:spLocks noRot="1" noChangeAspect="1" noMove="1" noResize="1" noEditPoints="1" noAdjustHandles="1" noChangeArrowheads="1" noChangeShapeType="1" noTextEdit="1"/>
              </p:cNvSpPr>
              <p:nvPr/>
            </p:nvSpPr>
            <p:spPr>
              <a:xfrm>
                <a:off x="1907704" y="3206288"/>
                <a:ext cx="7056784" cy="1866858"/>
              </a:xfrm>
              <a:prstGeom prst="rect">
                <a:avLst/>
              </a:prstGeom>
              <a:blipFill rotWithShape="1">
                <a:blip r:embed="rId1"/>
                <a:stretch>
                  <a:fillRect l="-2" t="-9" r="3" b="-401"/>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1763688" y="843558"/>
                <a:ext cx="7272808" cy="334373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000" dirty="0">
                    <a:latin typeface="+mj-ea"/>
                    <a:ea typeface="+mj-ea"/>
                  </a:rPr>
                  <a:t>假设某个连续型特征有</a:t>
                </a:r>
                <a14:m>
                  <m:oMath xmlns:m="http://schemas.openxmlformats.org/officeDocument/2006/math">
                    <m:r>
                      <a:rPr lang="en-US" altLang="zh-CN" sz="2000" b="0" i="0" smtClean="0">
                        <a:latin typeface="Cambria Math" panose="02040503050406030204"/>
                        <a:ea typeface="+mj-ea"/>
                      </a:rPr>
                      <m:t> </m:t>
                    </m:r>
                    <m:r>
                      <a:rPr lang="en-US" altLang="zh-CN" sz="2000" b="0" i="1" smtClean="0">
                        <a:latin typeface="Cambria Math" panose="02040503050406030204"/>
                        <a:ea typeface="+mj-ea"/>
                      </a:rPr>
                      <m:t>𝑛</m:t>
                    </m:r>
                    <m:r>
                      <a:rPr lang="en-US" altLang="zh-CN" sz="2000" b="0" i="1" smtClean="0">
                        <a:latin typeface="Cambria Math" panose="02040503050406030204"/>
                        <a:ea typeface="+mj-ea"/>
                      </a:rPr>
                      <m:t> </m:t>
                    </m:r>
                  </m:oMath>
                </a14:m>
                <a:r>
                  <a:rPr lang="zh-CN" altLang="en-US" sz="2000" dirty="0">
                    <a:latin typeface="+mj-ea"/>
                    <a:ea typeface="+mj-ea"/>
                  </a:rPr>
                  <a:t>个取值，</a:t>
                </a:r>
                <a14:m>
                  <m:oMath xmlns:m="http://schemas.openxmlformats.org/officeDocument/2006/math">
                    <m:r>
                      <a:rPr lang="en-US" altLang="zh-CN" sz="2000" b="1" i="1" smtClean="0">
                        <a:latin typeface="Cambria Math" panose="02040503050406030204"/>
                        <a:ea typeface="+mj-ea"/>
                      </a:rPr>
                      <m:t>𝑪</m:t>
                    </m:r>
                    <m:r>
                      <a:rPr lang="en-US" altLang="zh-CN" sz="2000" b="0" i="1" smtClean="0">
                        <a:latin typeface="Cambria Math" panose="02040503050406030204"/>
                        <a:ea typeface="+mj-ea"/>
                      </a:rPr>
                      <m:t> </m:t>
                    </m:r>
                  </m:oMath>
                </a14:m>
                <a:r>
                  <a:rPr lang="zh-CN" altLang="en-US" sz="2000" dirty="0">
                    <a:latin typeface="+mj-ea"/>
                    <a:ea typeface="+mj-ea"/>
                  </a:rPr>
                  <a:t>个类别</a:t>
                </a:r>
                <a:r>
                  <a:rPr lang="en-US" altLang="zh-CN" sz="2000" dirty="0">
                    <a:latin typeface="+mj-ea"/>
                    <a:ea typeface="+mj-ea"/>
                  </a:rPr>
                  <a:t>. </a:t>
                </a:r>
                <a:r>
                  <a:rPr lang="zh-CN" altLang="en-US" sz="2000" dirty="0">
                    <a:latin typeface="+mj-ea"/>
                    <a:ea typeface="+mj-ea"/>
                  </a:rPr>
                  <a:t>假设我们把特征划分为</a:t>
                </a:r>
                <a14:m>
                  <m:oMath xmlns:m="http://schemas.openxmlformats.org/officeDocument/2006/math">
                    <m:r>
                      <a:rPr lang="en-US" altLang="zh-CN" sz="2000" b="0" i="1" smtClean="0">
                        <a:latin typeface="Cambria Math" panose="02040503050406030204"/>
                        <a:ea typeface="+mj-ea"/>
                      </a:rPr>
                      <m:t> </m:t>
                    </m:r>
                    <m:r>
                      <a:rPr lang="en-US" altLang="zh-CN" sz="2000" b="0" i="1" smtClean="0">
                        <a:latin typeface="Cambria Math" panose="02040503050406030204"/>
                        <a:ea typeface="+mj-ea"/>
                      </a:rPr>
                      <m:t>𝑘</m:t>
                    </m:r>
                    <m:r>
                      <a:rPr lang="en-US" altLang="zh-CN" sz="2000" b="0" i="1" smtClean="0">
                        <a:latin typeface="Cambria Math" panose="02040503050406030204"/>
                        <a:ea typeface="+mj-ea"/>
                      </a:rPr>
                      <m:t> </m:t>
                    </m:r>
                  </m:oMath>
                </a14:m>
                <a:r>
                  <a:rPr lang="zh-CN" altLang="en-US" sz="2000" dirty="0">
                    <a:latin typeface="+mj-ea"/>
                    <a:ea typeface="+mj-ea"/>
                  </a:rPr>
                  <a:t>个子区间段，子区间段集合记为：</a:t>
                </a:r>
                <a:endParaRPr lang="en-US" altLang="zh-CN" sz="2000" dirty="0">
                  <a:latin typeface="+mj-ea"/>
                  <a:ea typeface="+mj-ea"/>
                </a:endParaRPr>
              </a:p>
              <a:p>
                <a:pPr>
                  <a:lnSpc>
                    <a:spcPct val="150000"/>
                  </a:lnSpc>
                </a:pPr>
                <a:r>
                  <a:rPr lang="en-US" altLang="zh-CN" sz="2000" dirty="0">
                    <a:latin typeface="+mj-ea"/>
                    <a:ea typeface="+mj-ea"/>
                  </a:rPr>
                  <a:t>           </a:t>
                </a:r>
                <a14:m>
                  <m:oMath xmlns:m="http://schemas.openxmlformats.org/officeDocument/2006/math">
                    <m:r>
                      <a:rPr lang="en-US" altLang="zh-CN" sz="2000" b="0" i="1" smtClean="0">
                        <a:latin typeface="Cambria Math" panose="02040503050406030204"/>
                        <a:ea typeface="+mj-ea"/>
                      </a:rPr>
                      <m:t>𝐷</m:t>
                    </m:r>
                    <m:r>
                      <a:rPr lang="en-US" altLang="zh-CN" sz="2000" b="0" i="1" smtClean="0">
                        <a:latin typeface="Cambria Math" panose="02040503050406030204"/>
                        <a:ea typeface="+mj-ea"/>
                      </a:rPr>
                      <m:t>={</m:t>
                    </m:r>
                    <m:d>
                      <m:dPr>
                        <m:begChr m:val="["/>
                        <m:endChr m:val="]"/>
                        <m:ctrlPr>
                          <a:rPr lang="en-US" altLang="zh-CN" sz="2000" b="0" i="1" smtClean="0">
                            <a:latin typeface="Cambria Math" panose="02040503050406030204" pitchFamily="18" charset="0"/>
                            <a:ea typeface="+mj-ea"/>
                          </a:rPr>
                        </m:ctrlPr>
                      </m:dPr>
                      <m:e>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a:ea typeface="+mj-ea"/>
                              </a:rPr>
                              <m:t>𝑑</m:t>
                            </m:r>
                          </m:e>
                          <m:sub>
                            <m:r>
                              <a:rPr lang="en-US" altLang="zh-CN" sz="2000" b="0" i="1" smtClean="0">
                                <a:latin typeface="Cambria Math" panose="02040503050406030204"/>
                                <a:ea typeface="+mj-ea"/>
                              </a:rPr>
                              <m:t>0</m:t>
                            </m:r>
                          </m:sub>
                        </m:sSub>
                        <m:r>
                          <a:rPr lang="en-US" altLang="zh-CN" sz="2000" b="0" i="1" smtClean="0">
                            <a:latin typeface="Cambria Math" panose="02040503050406030204"/>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a:ea typeface="+mj-ea"/>
                              </a:rPr>
                              <m:t>𝑑</m:t>
                            </m:r>
                          </m:e>
                          <m:sub>
                            <m:r>
                              <a:rPr lang="en-US" altLang="zh-CN" sz="2000" b="0" i="1" smtClean="0">
                                <a:latin typeface="Cambria Math" panose="02040503050406030204"/>
                                <a:ea typeface="+mj-ea"/>
                              </a:rPr>
                              <m:t>1</m:t>
                            </m:r>
                          </m:sub>
                        </m:sSub>
                      </m:e>
                    </m:d>
                    <m:r>
                      <a:rPr lang="en-US" altLang="zh-CN" sz="2000" b="0" i="1" smtClean="0">
                        <a:latin typeface="Cambria Math" panose="02040503050406030204"/>
                        <a:ea typeface="+mj-ea"/>
                      </a:rPr>
                      <m:t>,</m:t>
                    </m:r>
                    <m:d>
                      <m:dPr>
                        <m:endChr m:val="]"/>
                        <m:ctrlPr>
                          <a:rPr lang="en-US" altLang="zh-CN" sz="2000" b="0" i="1" smtClean="0">
                            <a:latin typeface="Cambria Math" panose="02040503050406030204" pitchFamily="18" charset="0"/>
                            <a:ea typeface="+mj-ea"/>
                          </a:rPr>
                        </m:ctrlPr>
                      </m:dPr>
                      <m:e>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a:ea typeface="+mj-ea"/>
                              </a:rPr>
                              <m:t>𝑑</m:t>
                            </m:r>
                          </m:e>
                          <m:sub>
                            <m:r>
                              <a:rPr lang="en-US" altLang="zh-CN" sz="2000" b="0" i="1" smtClean="0">
                                <a:latin typeface="Cambria Math" panose="02040503050406030204"/>
                                <a:ea typeface="+mj-ea"/>
                              </a:rPr>
                              <m:t>1</m:t>
                            </m:r>
                          </m:sub>
                        </m:sSub>
                        <m:r>
                          <a:rPr lang="en-US" altLang="zh-CN" sz="2000" b="0" i="1" smtClean="0">
                            <a:latin typeface="Cambria Math" panose="02040503050406030204"/>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a:ea typeface="+mj-ea"/>
                              </a:rPr>
                              <m:t>𝑑</m:t>
                            </m:r>
                          </m:e>
                          <m:sub>
                            <m:r>
                              <a:rPr lang="en-US" altLang="zh-CN" sz="2000" b="0" i="1" smtClean="0">
                                <a:latin typeface="Cambria Math" panose="02040503050406030204"/>
                                <a:ea typeface="+mj-ea"/>
                              </a:rPr>
                              <m:t>2</m:t>
                            </m:r>
                          </m:sub>
                        </m:sSub>
                      </m:e>
                    </m:d>
                    <m:r>
                      <a:rPr lang="en-US" altLang="zh-CN" sz="2000" b="0" i="1" smtClean="0">
                        <a:latin typeface="Cambria Math" panose="02040503050406030204"/>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a:ea typeface="+mj-ea"/>
                          </a:rPr>
                          <m:t>𝑑</m:t>
                        </m:r>
                      </m:e>
                      <m:sub>
                        <m:r>
                          <a:rPr lang="en-US" altLang="zh-CN" sz="2000" b="0" i="1" smtClean="0">
                            <a:latin typeface="Cambria Math" panose="02040503050406030204"/>
                            <a:ea typeface="+mj-ea"/>
                          </a:rPr>
                          <m:t>𝑘</m:t>
                        </m:r>
                        <m:r>
                          <a:rPr lang="en-US" altLang="zh-CN" sz="2000" b="0" i="1" smtClean="0">
                            <a:latin typeface="Cambria Math" panose="02040503050406030204"/>
                            <a:ea typeface="+mj-ea"/>
                          </a:rPr>
                          <m:t>−</m:t>
                        </m:r>
                        <m:r>
                          <a:rPr lang="en-US" altLang="zh-CN" sz="2000" b="0" i="1" smtClean="0">
                            <a:latin typeface="Cambria Math" panose="02040503050406030204"/>
                            <a:ea typeface="+mj-ea"/>
                          </a:rPr>
                          <m:t>1</m:t>
                        </m:r>
                      </m:sub>
                    </m:sSub>
                    <m:r>
                      <a:rPr lang="en-US" altLang="zh-CN" sz="2000" b="0" i="1" smtClean="0">
                        <a:latin typeface="Cambria Math" panose="02040503050406030204"/>
                        <a:ea typeface="+mj-ea"/>
                      </a:rPr>
                      <m:t>,</m:t>
                    </m:r>
                    <m:sSub>
                      <m:sSubPr>
                        <m:ctrlPr>
                          <a:rPr lang="en-US" altLang="zh-CN" sz="2000" b="0" i="1" smtClean="0">
                            <a:latin typeface="Cambria Math" panose="02040503050406030204" pitchFamily="18" charset="0"/>
                            <a:ea typeface="+mj-ea"/>
                          </a:rPr>
                        </m:ctrlPr>
                      </m:sSubPr>
                      <m:e>
                        <m:r>
                          <a:rPr lang="en-US" altLang="zh-CN" sz="2000" b="0" i="1" smtClean="0">
                            <a:latin typeface="Cambria Math" panose="02040503050406030204"/>
                            <a:ea typeface="+mj-ea"/>
                          </a:rPr>
                          <m:t>𝑑</m:t>
                        </m:r>
                      </m:e>
                      <m:sub>
                        <m:r>
                          <a:rPr lang="en-US" altLang="zh-CN" sz="2000" b="0" i="1" smtClean="0">
                            <a:latin typeface="Cambria Math" panose="02040503050406030204"/>
                            <a:ea typeface="+mj-ea"/>
                          </a:rPr>
                          <m:t>𝑘</m:t>
                        </m:r>
                      </m:sub>
                    </m:sSub>
                    <m:r>
                      <a:rPr lang="en-US" altLang="zh-CN" sz="2000" b="0" i="1" smtClean="0">
                        <a:latin typeface="Cambria Math" panose="02040503050406030204"/>
                        <a:ea typeface="+mj-ea"/>
                      </a:rPr>
                      <m:t>]}</m:t>
                    </m:r>
                  </m:oMath>
                </a14:m>
                <a:endParaRPr lang="en-US" altLang="zh-CN" sz="2000" dirty="0">
                  <a:latin typeface="+mj-ea"/>
                  <a:ea typeface="+mj-ea"/>
                </a:endParaRPr>
              </a:p>
              <a:p>
                <a:pPr>
                  <a:lnSpc>
                    <a:spcPct val="150000"/>
                  </a:lnSpc>
                </a:pPr>
                <a:r>
                  <a:rPr lang="zh-CN" altLang="en-US" sz="2000" dirty="0">
                    <a:latin typeface="+mj-ea"/>
                    <a:ea typeface="+mj-ea"/>
                  </a:rPr>
                  <a:t>其中</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a:ea typeface="+mj-ea"/>
                          </a:rPr>
                          <m:t>𝑑</m:t>
                        </m:r>
                      </m:e>
                      <m:sub>
                        <m:r>
                          <a:rPr lang="en-US" altLang="zh-CN" sz="2000" i="1">
                            <a:latin typeface="Cambria Math" panose="02040503050406030204"/>
                            <a:ea typeface="+mj-ea"/>
                          </a:rPr>
                          <m:t>0</m:t>
                        </m:r>
                      </m:sub>
                    </m:sSub>
                  </m:oMath>
                </a14:m>
                <a:r>
                  <a:rPr lang="zh-CN" altLang="en-US" sz="2000" dirty="0">
                    <a:latin typeface="+mj-ea"/>
                    <a:ea typeface="+mj-ea"/>
                  </a:rPr>
                  <a:t>和</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a:ea typeface="+mj-ea"/>
                          </a:rPr>
                          <m:t>𝑑</m:t>
                        </m:r>
                      </m:e>
                      <m:sub>
                        <m:r>
                          <a:rPr lang="en-US" altLang="zh-CN" sz="2000" i="1">
                            <a:latin typeface="Cambria Math" panose="02040503050406030204"/>
                            <a:ea typeface="+mj-ea"/>
                          </a:rPr>
                          <m:t>𝑘</m:t>
                        </m:r>
                      </m:sub>
                    </m:sSub>
                  </m:oMath>
                </a14:m>
                <a:r>
                  <a:rPr lang="zh-CN" altLang="en-US" sz="2000" dirty="0">
                    <a:latin typeface="+mj-ea"/>
                    <a:ea typeface="+mj-ea"/>
                  </a:rPr>
                  <a:t>分别为特征的最小值和最大值</a:t>
                </a:r>
                <a:r>
                  <a:rPr lang="en-US" altLang="zh-CN" sz="2000" dirty="0">
                    <a:latin typeface="+mj-ea"/>
                    <a:ea typeface="+mj-ea"/>
                  </a:rPr>
                  <a:t>, </a:t>
                </a:r>
                <a14:m>
                  <m:oMath xmlns:m="http://schemas.openxmlformats.org/officeDocument/2006/math">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a:ea typeface="+mj-ea"/>
                          </a:rPr>
                          <m:t>𝑛</m:t>
                        </m:r>
                      </m:e>
                      <m:sub>
                        <m:r>
                          <a:rPr lang="en-US" altLang="zh-CN" sz="2000" b="0" i="1" smtClean="0">
                            <a:latin typeface="Cambria Math" panose="02040503050406030204"/>
                            <a:ea typeface="+mj-ea"/>
                          </a:rPr>
                          <m:t>𝑖</m:t>
                        </m:r>
                        <m:r>
                          <a:rPr lang="en-US" altLang="zh-CN" sz="2000" b="0" i="1" smtClean="0">
                            <a:latin typeface="Cambria Math" panose="02040503050406030204"/>
                            <a:ea typeface="+mj-ea"/>
                          </a:rPr>
                          <m:t>∙</m:t>
                        </m:r>
                      </m:sub>
                    </m:sSub>
                  </m:oMath>
                </a14:m>
                <a:r>
                  <a:rPr lang="zh-CN" altLang="en-US" sz="2000" dirty="0">
                    <a:latin typeface="+mj-ea"/>
                    <a:ea typeface="+mj-ea"/>
                  </a:rPr>
                  <a:t>表示属于类别</a:t>
                </a:r>
                <a14:m>
                  <m:oMath xmlns:m="http://schemas.openxmlformats.org/officeDocument/2006/math">
                    <m:r>
                      <a:rPr lang="en-US" altLang="zh-CN" sz="2000" b="0" i="0" smtClean="0">
                        <a:latin typeface="Cambria Math" panose="02040503050406030204"/>
                        <a:ea typeface="+mj-ea"/>
                      </a:rPr>
                      <m:t> </m:t>
                    </m:r>
                    <m:r>
                      <a:rPr lang="en-US" altLang="zh-CN" sz="2000" b="0" i="1" smtClean="0">
                        <a:latin typeface="Cambria Math" panose="02040503050406030204"/>
                        <a:ea typeface="+mj-ea"/>
                      </a:rPr>
                      <m:t>𝑖</m:t>
                    </m:r>
                    <m:r>
                      <a:rPr lang="en-US" altLang="zh-CN" sz="2000" b="0" i="1" smtClean="0">
                        <a:latin typeface="Cambria Math" panose="02040503050406030204"/>
                        <a:ea typeface="+mj-ea"/>
                      </a:rPr>
                      <m:t> </m:t>
                    </m:r>
                  </m:oMath>
                </a14:m>
                <a:r>
                  <a:rPr lang="zh-CN" altLang="en-US" sz="2000" dirty="0">
                    <a:latin typeface="+mj-ea"/>
                    <a:ea typeface="+mj-ea"/>
                  </a:rPr>
                  <a:t>的样本个数</a:t>
                </a:r>
                <a:r>
                  <a:rPr lang="en-US" altLang="zh-CN" sz="2000" dirty="0">
                    <a:latin typeface="+mj-ea"/>
                    <a:ea typeface="+mj-ea"/>
                  </a:rPr>
                  <a:t>, </a:t>
                </a:r>
                <a14:m>
                  <m:oMath xmlns:m="http://schemas.openxmlformats.org/officeDocument/2006/math">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a:ea typeface="+mj-ea"/>
                          </a:rPr>
                          <m:t>𝑛</m:t>
                        </m:r>
                      </m:e>
                      <m:sub>
                        <m:r>
                          <a:rPr lang="en-US" altLang="zh-CN" sz="2000" i="1" smtClean="0">
                            <a:latin typeface="Cambria Math" panose="02040503050406030204"/>
                            <a:ea typeface="+mj-ea"/>
                          </a:rPr>
                          <m:t>∙</m:t>
                        </m:r>
                        <m:r>
                          <a:rPr lang="en-US" altLang="zh-CN" sz="2000" b="0" i="1" smtClean="0">
                            <a:latin typeface="Cambria Math" panose="02040503050406030204"/>
                            <a:ea typeface="+mj-ea"/>
                          </a:rPr>
                          <m:t>𝑗</m:t>
                        </m:r>
                        <m:r>
                          <a:rPr lang="en-US" altLang="zh-CN" sz="2000" b="0" i="1" smtClean="0">
                            <a:latin typeface="Cambria Math" panose="02040503050406030204"/>
                            <a:ea typeface="+mj-ea"/>
                          </a:rPr>
                          <m:t> </m:t>
                        </m:r>
                      </m:sub>
                    </m:sSub>
                  </m:oMath>
                </a14:m>
                <a:r>
                  <a:rPr lang="zh-CN" altLang="en-US" sz="2000" dirty="0">
                    <a:latin typeface="+mj-ea"/>
                    <a:ea typeface="+mj-ea"/>
                  </a:rPr>
                  <a:t>表示落在区间段</a:t>
                </a:r>
                <a14:m>
                  <m:oMath xmlns:m="http://schemas.openxmlformats.org/officeDocument/2006/math">
                    <m:r>
                      <a:rPr lang="en-US" altLang="zh-CN" sz="2000" b="0" i="0" smtClean="0">
                        <a:latin typeface="Cambria Math" panose="02040503050406030204"/>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a:ea typeface="+mj-ea"/>
                          </a:rPr>
                          <m:t>𝑑</m:t>
                        </m:r>
                      </m:e>
                      <m:sub>
                        <m:r>
                          <a:rPr lang="en-US" altLang="zh-CN" sz="2000" b="0" i="1" smtClean="0">
                            <a:latin typeface="Cambria Math" panose="02040503050406030204"/>
                            <a:ea typeface="+mj-ea"/>
                          </a:rPr>
                          <m:t>𝑗</m:t>
                        </m:r>
                        <m:r>
                          <a:rPr lang="en-US" altLang="zh-CN" sz="2000" i="1">
                            <a:latin typeface="Cambria Math" panose="02040503050406030204"/>
                            <a:ea typeface="+mj-ea"/>
                          </a:rPr>
                          <m:t>−</m:t>
                        </m:r>
                        <m:r>
                          <a:rPr lang="en-US" altLang="zh-CN" sz="2000" i="1">
                            <a:latin typeface="Cambria Math" panose="02040503050406030204"/>
                            <a:ea typeface="+mj-ea"/>
                          </a:rPr>
                          <m:t>1</m:t>
                        </m:r>
                      </m:sub>
                    </m:sSub>
                    <m:r>
                      <a:rPr lang="en-US" altLang="zh-CN" sz="2000" i="1">
                        <a:latin typeface="Cambria Math" panose="02040503050406030204"/>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a:ea typeface="+mj-ea"/>
                          </a:rPr>
                          <m:t>𝑑</m:t>
                        </m:r>
                      </m:e>
                      <m:sub>
                        <m:r>
                          <a:rPr lang="en-US" altLang="zh-CN" sz="2000" b="0" i="1" smtClean="0">
                            <a:latin typeface="Cambria Math" panose="02040503050406030204"/>
                            <a:ea typeface="+mj-ea"/>
                          </a:rPr>
                          <m:t>𝑗</m:t>
                        </m:r>
                      </m:sub>
                    </m:sSub>
                    <m:r>
                      <a:rPr lang="en-US" altLang="zh-CN" sz="2000" i="1">
                        <a:latin typeface="Cambria Math" panose="02040503050406030204"/>
                        <a:ea typeface="+mj-ea"/>
                      </a:rPr>
                      <m:t>]</m:t>
                    </m:r>
                  </m:oMath>
                </a14:m>
                <a:r>
                  <a:rPr lang="zh-CN" altLang="en-US" sz="2000" dirty="0">
                    <a:latin typeface="+mj-ea"/>
                    <a:ea typeface="+mj-ea"/>
                  </a:rPr>
                  <a:t>的样本个数，</a:t>
                </a:r>
                <a14:m>
                  <m:oMath xmlns:m="http://schemas.openxmlformats.org/officeDocument/2006/math">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a:ea typeface="+mj-ea"/>
                          </a:rPr>
                          <m:t>𝑛</m:t>
                        </m:r>
                      </m:e>
                      <m:sub>
                        <m:r>
                          <a:rPr lang="en-US" altLang="zh-CN" sz="2000" b="0" i="1" smtClean="0">
                            <a:latin typeface="Cambria Math" panose="02040503050406030204"/>
                            <a:ea typeface="+mj-ea"/>
                          </a:rPr>
                          <m:t>𝑖𝑗</m:t>
                        </m:r>
                      </m:sub>
                    </m:sSub>
                  </m:oMath>
                </a14:m>
                <a:r>
                  <a:rPr lang="zh-CN" altLang="en-US" sz="2000" dirty="0">
                    <a:latin typeface="+mj-ea"/>
                    <a:ea typeface="+mj-ea"/>
                  </a:rPr>
                  <a:t>表示在区间内</a:t>
                </a:r>
                <a14:m>
                  <m:oMath xmlns:m="http://schemas.openxmlformats.org/officeDocument/2006/math">
                    <m:r>
                      <a:rPr lang="en-US" altLang="zh-CN" sz="2000">
                        <a:latin typeface="Cambria Math" panose="02040503050406030204"/>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a:ea typeface="+mj-ea"/>
                          </a:rPr>
                          <m:t>𝑑</m:t>
                        </m:r>
                      </m:e>
                      <m:sub>
                        <m:r>
                          <a:rPr lang="en-US" altLang="zh-CN" sz="2000" i="1">
                            <a:latin typeface="Cambria Math" panose="02040503050406030204"/>
                            <a:ea typeface="+mj-ea"/>
                          </a:rPr>
                          <m:t>𝑗</m:t>
                        </m:r>
                        <m:r>
                          <a:rPr lang="en-US" altLang="zh-CN" sz="2000" i="1">
                            <a:latin typeface="Cambria Math" panose="02040503050406030204"/>
                            <a:ea typeface="+mj-ea"/>
                          </a:rPr>
                          <m:t>−</m:t>
                        </m:r>
                        <m:r>
                          <a:rPr lang="en-US" altLang="zh-CN" sz="2000" i="1">
                            <a:latin typeface="Cambria Math" panose="02040503050406030204"/>
                            <a:ea typeface="+mj-ea"/>
                          </a:rPr>
                          <m:t>1</m:t>
                        </m:r>
                      </m:sub>
                    </m:sSub>
                    <m:r>
                      <a:rPr lang="en-US" altLang="zh-CN" sz="2000" i="1">
                        <a:latin typeface="Cambria Math" panose="02040503050406030204"/>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a:ea typeface="+mj-ea"/>
                          </a:rPr>
                          <m:t>𝑑</m:t>
                        </m:r>
                      </m:e>
                      <m:sub>
                        <m:r>
                          <a:rPr lang="en-US" altLang="zh-CN" sz="2000" i="1">
                            <a:latin typeface="Cambria Math" panose="02040503050406030204"/>
                            <a:ea typeface="+mj-ea"/>
                          </a:rPr>
                          <m:t>𝑗</m:t>
                        </m:r>
                      </m:sub>
                    </m:sSub>
                    <m:r>
                      <a:rPr lang="en-US" altLang="zh-CN" sz="2000" i="1">
                        <a:latin typeface="Cambria Math" panose="02040503050406030204"/>
                        <a:ea typeface="+mj-ea"/>
                      </a:rPr>
                      <m:t>]</m:t>
                    </m:r>
                  </m:oMath>
                </a14:m>
                <a:r>
                  <a:rPr lang="zh-CN" altLang="en-US" sz="2000" dirty="0">
                    <a:latin typeface="+mj-ea"/>
                    <a:ea typeface="+mj-ea"/>
                  </a:rPr>
                  <a:t>的且属于类别</a:t>
                </a:r>
                <a14:m>
                  <m:oMath xmlns:m="http://schemas.openxmlformats.org/officeDocument/2006/math">
                    <m:r>
                      <a:rPr lang="en-US" altLang="zh-CN" sz="2000" b="0" i="0" smtClean="0">
                        <a:latin typeface="Cambria Math" panose="02040503050406030204"/>
                        <a:ea typeface="+mj-ea"/>
                      </a:rPr>
                      <m:t> </m:t>
                    </m:r>
                    <m:r>
                      <a:rPr lang="en-US" altLang="zh-CN" sz="2000" b="0" i="1" smtClean="0">
                        <a:latin typeface="Cambria Math" panose="02040503050406030204"/>
                        <a:ea typeface="+mj-ea"/>
                      </a:rPr>
                      <m:t>𝑖</m:t>
                    </m:r>
                    <m:r>
                      <a:rPr lang="en-US" altLang="zh-CN" sz="2000" b="0" i="1" smtClean="0">
                        <a:latin typeface="Cambria Math" panose="02040503050406030204"/>
                        <a:ea typeface="+mj-ea"/>
                      </a:rPr>
                      <m:t> </m:t>
                    </m:r>
                  </m:oMath>
                </a14:m>
                <a:r>
                  <a:rPr lang="zh-CN" altLang="en-US" sz="2000" dirty="0">
                    <a:latin typeface="+mj-ea"/>
                    <a:ea typeface="+mj-ea"/>
                  </a:rPr>
                  <a:t>的样本个数</a:t>
                </a:r>
                <a:r>
                  <a:rPr lang="en-US" altLang="zh-CN" sz="2000" dirty="0">
                    <a:latin typeface="+mj-ea"/>
                    <a:ea typeface="+mj-ea"/>
                  </a:rPr>
                  <a:t>. </a:t>
                </a:r>
                <a:r>
                  <a:rPr lang="zh-CN" altLang="en-US" sz="2000" dirty="0">
                    <a:latin typeface="+mj-ea"/>
                    <a:ea typeface="+mj-ea"/>
                  </a:rPr>
                  <a:t>我们可以得到一个由类别特征和离散化特征取值所构成的二维表</a:t>
                </a:r>
                <a:endParaRPr lang="zh-CN" altLang="en-US" sz="2000" dirty="0">
                  <a:latin typeface="+mj-ea"/>
                  <a:ea typeface="+mj-ea"/>
                </a:endParaRPr>
              </a:p>
            </p:txBody>
          </p:sp>
        </mc:Choice>
        <mc:Fallback>
          <p:sp>
            <p:nvSpPr>
              <p:cNvPr id="2" name="矩形 1"/>
              <p:cNvSpPr>
                <a:spLocks noRot="1" noChangeAspect="1" noMove="1" noResize="1" noEditPoints="1" noAdjustHandles="1" noChangeArrowheads="1" noChangeShapeType="1" noTextEdit="1"/>
              </p:cNvSpPr>
              <p:nvPr/>
            </p:nvSpPr>
            <p:spPr>
              <a:xfrm>
                <a:off x="1763688" y="843558"/>
                <a:ext cx="7272808" cy="3343736"/>
              </a:xfrm>
              <a:prstGeom prst="rect">
                <a:avLst/>
              </a:prstGeom>
              <a:blipFill rotWithShape="1">
                <a:blip r:embed="rId1"/>
                <a:stretch>
                  <a:fillRect l="-4" t="-8" r="6" b="3"/>
                </a:stretch>
              </a:blipFill>
            </p:spPr>
            <p:txBody>
              <a:bodyPr/>
              <a:lstStyle/>
              <a:p>
                <a:r>
                  <a:rPr lang="zh-CN" altLang="en-US">
                    <a:noFill/>
                  </a:rPr>
                  <a:t> </a:t>
                </a:r>
              </a:p>
            </p:txBody>
          </p:sp>
        </mc:Fallback>
      </mc:AlternateContent>
      <p:sp>
        <p:nvSpPr>
          <p:cNvPr id="5"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dirty="0">
                <a:latin typeface="+mj-ea"/>
              </a:rPr>
              <a:t>CAIM</a:t>
            </a:r>
            <a:r>
              <a:rPr lang="zh-CN" altLang="en-US" dirty="0">
                <a:latin typeface="+mj-ea"/>
              </a:rPr>
              <a:t> 离散化</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21354" y="843558"/>
            <a:ext cx="5287150" cy="2448272"/>
          </a:xfrm>
          <a:prstGeom prst="rect">
            <a:avLst/>
          </a:prstGeom>
        </p:spPr>
      </p:pic>
      <p:sp>
        <p:nvSpPr>
          <p:cNvPr id="4" name="TextBox 3"/>
          <p:cNvSpPr txBox="1"/>
          <p:nvPr/>
        </p:nvSpPr>
        <p:spPr>
          <a:xfrm>
            <a:off x="1835696" y="843558"/>
            <a:ext cx="1888659" cy="400110"/>
          </a:xfrm>
          <a:prstGeom prst="rect">
            <a:avLst/>
          </a:prstGeom>
          <a:noFill/>
        </p:spPr>
        <p:txBody>
          <a:bodyPr wrap="none" rtlCol="0">
            <a:spAutoFit/>
          </a:bodyPr>
          <a:lstStyle/>
          <a:p>
            <a:r>
              <a:rPr lang="en-US" altLang="zh-CN" sz="2000" dirty="0">
                <a:latin typeface="+mj-ea"/>
                <a:ea typeface="+mj-ea"/>
              </a:rPr>
              <a:t>CAIM</a:t>
            </a:r>
            <a:r>
              <a:rPr lang="zh-CN" altLang="en-US" sz="2000" dirty="0">
                <a:latin typeface="+mj-ea"/>
                <a:ea typeface="+mj-ea"/>
              </a:rPr>
              <a:t>二维表：</a:t>
            </a:r>
            <a:endParaRPr lang="zh-CN" altLang="en-US" sz="2000" dirty="0">
              <a:latin typeface="+mj-ea"/>
              <a:ea typeface="+mj-ea"/>
            </a:endParaRPr>
          </a:p>
        </p:txBody>
      </p:sp>
      <p:sp>
        <p:nvSpPr>
          <p:cNvPr id="5" name="TextBox 4"/>
          <p:cNvSpPr txBox="1"/>
          <p:nvPr/>
        </p:nvSpPr>
        <p:spPr>
          <a:xfrm>
            <a:off x="1979712" y="3435846"/>
            <a:ext cx="3663417"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计算一个评价准则来评价当前离散化的好坏：</a:t>
            </a:r>
            <a:endParaRPr lang="zh-CN" altLang="en-US" sz="24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6" name="TextBox 5"/>
              <p:cNvSpPr txBox="1"/>
              <p:nvPr/>
            </p:nvSpPr>
            <p:spPr>
              <a:xfrm>
                <a:off x="5627849" y="3415630"/>
                <a:ext cx="2520280" cy="99264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a:rPr>
                        <m:t>𝐶𝐴𝐼𝑀</m:t>
                      </m:r>
                      <m:r>
                        <a:rPr lang="en-US" altLang="zh-CN" sz="2000" b="0" i="1" smtClean="0">
                          <a:latin typeface="Cambria Math" panose="02040503050406030204"/>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a:rPr>
                            <m:t>1</m:t>
                          </m:r>
                        </m:num>
                        <m:den>
                          <m:r>
                            <a:rPr lang="en-US" altLang="zh-CN" sz="2000" b="0" i="1" smtClean="0">
                              <a:latin typeface="Cambria Math" panose="02040503050406030204"/>
                            </a:rPr>
                            <m:t>𝑁</m:t>
                          </m:r>
                        </m:den>
                      </m:f>
                      <m:nary>
                        <m:naryPr>
                          <m:chr m:val="∑"/>
                          <m:ctrlPr>
                            <a:rPr lang="en-US" altLang="zh-CN" sz="2000" b="0" i="1" smtClean="0">
                              <a:latin typeface="Cambria Math" panose="02040503050406030204" pitchFamily="18" charset="0"/>
                            </a:rPr>
                          </m:ctrlPr>
                        </m:naryPr>
                        <m:sub>
                          <m:r>
                            <m:rPr>
                              <m:brk m:alnAt="23"/>
                            </m:rPr>
                            <a:rPr lang="en-US" altLang="zh-CN" sz="2000" b="0" i="1" smtClean="0">
                              <a:latin typeface="Cambria Math" panose="02040503050406030204"/>
                            </a:rPr>
                            <m:t>𝑗</m:t>
                          </m:r>
                          <m:r>
                            <a:rPr lang="en-US" altLang="zh-CN" sz="2000" b="0" i="1" smtClean="0">
                              <a:latin typeface="Cambria Math" panose="02040503050406030204"/>
                            </a:rPr>
                            <m:t>=</m:t>
                          </m:r>
                          <m:r>
                            <a:rPr lang="en-US" altLang="zh-CN" sz="2000" b="0" i="1" smtClean="0">
                              <a:latin typeface="Cambria Math" panose="02040503050406030204"/>
                            </a:rPr>
                            <m:t>1</m:t>
                          </m:r>
                        </m:sub>
                        <m:sup>
                          <m:r>
                            <a:rPr lang="en-US" altLang="zh-CN" sz="2000" b="0" i="1" smtClean="0">
                              <a:latin typeface="Cambria Math" panose="02040503050406030204"/>
                            </a:rPr>
                            <m:t>𝐾</m:t>
                          </m:r>
                        </m:sup>
                        <m:e>
                          <m:f>
                            <m:fPr>
                              <m:ctrlPr>
                                <a:rPr lang="en-US" altLang="zh-CN" sz="2000" b="0" i="1" smtClean="0">
                                  <a:latin typeface="Cambria Math" panose="02040503050406030204" pitchFamily="18" charset="0"/>
                                </a:rPr>
                              </m:ctrlPr>
                            </m:fPr>
                            <m:num>
                              <m:sSubSup>
                                <m:sSubSupPr>
                                  <m:ctrlPr>
                                    <a:rPr lang="en-US" altLang="zh-CN" sz="2000" b="0" i="1" smtClean="0">
                                      <a:latin typeface="Cambria Math" panose="02040503050406030204" pitchFamily="18" charset="0"/>
                                    </a:rPr>
                                  </m:ctrlPr>
                                </m:sSubSupPr>
                                <m:e>
                                  <m:r>
                                    <a:rPr lang="en-US" altLang="zh-CN" sz="2000" b="0" i="1" smtClean="0">
                                      <a:latin typeface="Cambria Math" panose="02040503050406030204"/>
                                    </a:rPr>
                                    <m:t>𝑀</m:t>
                                  </m:r>
                                </m:e>
                                <m:sub>
                                  <m:r>
                                    <a:rPr lang="en-US" altLang="zh-CN" sz="2000" b="0" i="1" smtClean="0">
                                      <a:latin typeface="Cambria Math" panose="02040503050406030204"/>
                                    </a:rPr>
                                    <m:t>𝑗</m:t>
                                  </m:r>
                                </m:sub>
                                <m:sup>
                                  <m:r>
                                    <a:rPr lang="en-US" altLang="zh-CN" sz="2000" b="0" i="1" smtClean="0">
                                      <a:latin typeface="Cambria Math" panose="02040503050406030204"/>
                                    </a:rPr>
                                    <m:t>2</m:t>
                                  </m:r>
                                </m:sup>
                              </m:sSubSup>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𝑛</m:t>
                                  </m:r>
                                </m:e>
                                <m:sub>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𝑗</m:t>
                                  </m:r>
                                </m:sub>
                              </m:sSub>
                            </m:den>
                          </m:f>
                        </m:e>
                      </m:nary>
                    </m:oMath>
                  </m:oMathPara>
                </a14:m>
                <a:endParaRPr lang="zh-CN" altLang="en-US" sz="2000" dirty="0"/>
              </a:p>
            </p:txBody>
          </p:sp>
        </mc:Choice>
        <mc:Fallback>
          <p:sp>
            <p:nvSpPr>
              <p:cNvPr id="6" name="TextBox 5"/>
              <p:cNvSpPr txBox="1">
                <a:spLocks noRot="1" noChangeAspect="1" noMove="1" noResize="1" noEditPoints="1" noAdjustHandles="1" noChangeArrowheads="1" noChangeShapeType="1" noTextEdit="1"/>
              </p:cNvSpPr>
              <p:nvPr/>
            </p:nvSpPr>
            <p:spPr>
              <a:xfrm>
                <a:off x="5627849" y="3415630"/>
                <a:ext cx="2520280" cy="992644"/>
              </a:xfrm>
              <a:prstGeom prst="rect">
                <a:avLst/>
              </a:prstGeom>
              <a:blipFill rotWithShape="1">
                <a:blip r:embed="rId2"/>
                <a:stretch>
                  <a:fillRect l="-19" t="-60" r="18" b="1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2051720" y="4590394"/>
                <a:ext cx="7056784" cy="446148"/>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其中：</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a:rPr>
                          <m:t>𝑀</m:t>
                        </m:r>
                      </m:e>
                      <m:sub>
                        <m:r>
                          <a:rPr lang="en-US" altLang="zh-CN" sz="2000" b="0" i="1" smtClean="0">
                            <a:latin typeface="Cambria Math" panose="02040503050406030204"/>
                          </a:rPr>
                          <m:t>𝑗</m:t>
                        </m:r>
                      </m:sub>
                    </m:sSub>
                    <m:r>
                      <a:rPr lang="en-US" altLang="zh-CN" sz="2000" b="0" i="1" smtClean="0">
                        <a:latin typeface="Cambria Math" panose="02040503050406030204"/>
                      </a:rPr>
                      <m:t>=</m:t>
                    </m:r>
                    <m:func>
                      <m:funcPr>
                        <m:ctrlPr>
                          <a:rPr lang="en-US" altLang="zh-CN" sz="2000" b="0" i="1" smtClean="0">
                            <a:latin typeface="Cambria Math" panose="02040503050406030204" pitchFamily="18" charset="0"/>
                          </a:rPr>
                        </m:ctrlPr>
                      </m:funcPr>
                      <m:fName>
                        <m:r>
                          <m:rPr>
                            <m:sty m:val="p"/>
                          </m:rPr>
                          <a:rPr lang="en-US" altLang="zh-CN" sz="2000" b="0" i="0" smtClean="0">
                            <a:latin typeface="Cambria Math" panose="02040503050406030204"/>
                          </a:rPr>
                          <m:t>max</m:t>
                        </m:r>
                      </m:fName>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𝑛</m:t>
                                </m:r>
                              </m:e>
                              <m:sub>
                                <m:r>
                                  <a:rPr lang="en-US" altLang="zh-CN" sz="2000" b="0" i="1" smtClean="0">
                                    <a:latin typeface="Cambria Math" panose="02040503050406030204"/>
                                  </a:rPr>
                                  <m:t>1</m:t>
                                </m:r>
                                <m:r>
                                  <a:rPr lang="en-US" altLang="zh-CN" sz="2000" b="0" i="1" smtClean="0">
                                    <a:latin typeface="Cambria Math" panose="02040503050406030204"/>
                                  </a:rPr>
                                  <m:t>𝑗</m:t>
                                </m:r>
                              </m:sub>
                            </m:sSub>
                            <m:r>
                              <a:rPr lang="en-US" altLang="zh-CN" sz="2000" b="0" i="1" smtClean="0">
                                <a:latin typeface="Cambria Math" panose="02040503050406030204"/>
                              </a:rPr>
                              <m:t>,  </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a:rPr>
                                  <m:t>𝑛</m:t>
                                </m:r>
                              </m:e>
                              <m:sub>
                                <m:r>
                                  <a:rPr lang="en-US" altLang="zh-CN" sz="2000" b="0" i="1" smtClean="0">
                                    <a:latin typeface="Cambria Math" panose="02040503050406030204"/>
                                  </a:rPr>
                                  <m:t>2</m:t>
                                </m:r>
                                <m:r>
                                  <a:rPr lang="en-US" altLang="zh-CN" sz="2000" b="0" i="1" smtClean="0">
                                    <a:latin typeface="Cambria Math" panose="02040503050406030204"/>
                                  </a:rPr>
                                  <m:t>𝑗</m:t>
                                </m:r>
                              </m:sub>
                            </m:sSub>
                            <m:r>
                              <a:rPr lang="en-US" altLang="zh-CN" sz="2000" b="0" i="1" smtClean="0">
                                <a:latin typeface="Cambria Math" panose="02040503050406030204"/>
                              </a:rPr>
                              <m:t>, </m:t>
                            </m:r>
                            <m:r>
                              <a:rPr lang="en-US" altLang="zh-CN" sz="2000" b="0" i="1" smtClean="0">
                                <a:latin typeface="Cambria Math" panose="02040503050406030204"/>
                                <a:ea typeface="Cambria Math" panose="02040503050406030204"/>
                              </a:rPr>
                              <m:t>⋯, </m:t>
                            </m:r>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𝑛</m:t>
                                </m:r>
                              </m:e>
                              <m:sub>
                                <m:r>
                                  <a:rPr lang="en-US" altLang="zh-CN" sz="2000" b="1" i="1" smtClean="0">
                                    <a:latin typeface="Cambria Math" panose="02040503050406030204"/>
                                    <a:ea typeface="Cambria Math" panose="02040503050406030204"/>
                                  </a:rPr>
                                  <m:t>𝑪</m:t>
                                </m:r>
                                <m:r>
                                  <a:rPr lang="en-US" altLang="zh-CN" sz="2000" b="0" i="1" smtClean="0">
                                    <a:latin typeface="Cambria Math" panose="02040503050406030204"/>
                                    <a:ea typeface="Cambria Math" panose="02040503050406030204"/>
                                  </a:rPr>
                                  <m:t>𝑗</m:t>
                                </m:r>
                              </m:sub>
                            </m:sSub>
                          </m:e>
                        </m:d>
                      </m:e>
                    </m:func>
                    <m:r>
                      <a:rPr lang="en-US" altLang="zh-CN" sz="2000" b="0" i="1" smtClean="0">
                        <a:latin typeface="Cambria Math" panose="02040503050406030204"/>
                        <a:ea typeface="Cambria Math" panose="02040503050406030204"/>
                      </a:rPr>
                      <m:t> </m:t>
                    </m:r>
                  </m:oMath>
                </a14:m>
                <a:r>
                  <a:rPr lang="zh-CN" altLang="en-US" sz="2000" dirty="0">
                    <a:latin typeface="微软雅黑" panose="020B0503020204020204" pitchFamily="34" charset="-122"/>
                    <a:ea typeface="微软雅黑" panose="020B0503020204020204" pitchFamily="34" charset="-122"/>
                  </a:rPr>
                  <a:t> </a:t>
                </a:r>
                <a:r>
                  <a:rPr lang="en-US" altLang="zh-CN" sz="2000" i="1" dirty="0">
                    <a:latin typeface="微软雅黑" panose="020B0503020204020204" pitchFamily="34" charset="-122"/>
                    <a:ea typeface="微软雅黑" panose="020B0503020204020204" pitchFamily="34" charset="-122"/>
                  </a:rPr>
                  <a:t>CAIM </a:t>
                </a:r>
                <a:r>
                  <a:rPr lang="zh-CN" altLang="en-US" sz="2000" dirty="0">
                    <a:latin typeface="微软雅黑" panose="020B0503020204020204" pitchFamily="34" charset="-122"/>
                    <a:ea typeface="微软雅黑" panose="020B0503020204020204" pitchFamily="34" charset="-122"/>
                  </a:rPr>
                  <a:t>的取值为区间</a:t>
                </a:r>
                <a:r>
                  <a:rPr lang="en-US" altLang="zh-CN" sz="2000" dirty="0">
                    <a:latin typeface="微软雅黑" panose="020B0503020204020204" pitchFamily="34" charset="-122"/>
                    <a:ea typeface="微软雅黑" panose="020B0503020204020204" pitchFamily="34" charset="-122"/>
                  </a:rPr>
                  <a:t>(0, 1]</a:t>
                </a:r>
                <a:endParaRPr lang="zh-CN" altLang="en-US" sz="2000" dirty="0">
                  <a:latin typeface="微软雅黑" panose="020B0503020204020204" pitchFamily="34" charset="-122"/>
                  <a:ea typeface="微软雅黑" panose="020B0503020204020204" pitchFamily="34" charset="-122"/>
                </a:endParaRPr>
              </a:p>
            </p:txBody>
          </p:sp>
        </mc:Choice>
        <mc:Fallback>
          <p:sp>
            <p:nvSpPr>
              <p:cNvPr id="7" name="TextBox 6"/>
              <p:cNvSpPr txBox="1">
                <a:spLocks noRot="1" noChangeAspect="1" noMove="1" noResize="1" noEditPoints="1" noAdjustHandles="1" noChangeArrowheads="1" noChangeShapeType="1" noTextEdit="1"/>
              </p:cNvSpPr>
              <p:nvPr/>
            </p:nvSpPr>
            <p:spPr>
              <a:xfrm>
                <a:off x="2051720" y="4590394"/>
                <a:ext cx="7056784" cy="446148"/>
              </a:xfrm>
              <a:prstGeom prst="rect">
                <a:avLst/>
              </a:prstGeom>
              <a:blipFill rotWithShape="1">
                <a:blip r:embed="rId3"/>
                <a:stretch>
                  <a:fillRect t="-138" r="1" b="80"/>
                </a:stretch>
              </a:blipFill>
            </p:spPr>
            <p:txBody>
              <a:bodyPr/>
              <a:lstStyle/>
              <a:p>
                <a:r>
                  <a:rPr lang="zh-CN" altLang="en-US">
                    <a:noFill/>
                  </a:rPr>
                  <a:t> </a:t>
                </a:r>
              </a:p>
            </p:txBody>
          </p:sp>
        </mc:Fallback>
      </mc:AlternateContent>
      <p:sp>
        <p:nvSpPr>
          <p:cNvPr id="8"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dirty="0">
                <a:latin typeface="+mj-ea"/>
              </a:rPr>
              <a:t>CAIM</a:t>
            </a:r>
            <a:r>
              <a:rPr lang="zh-CN" altLang="en-US" dirty="0">
                <a:latin typeface="+mj-ea"/>
              </a:rPr>
              <a:t> 离散化</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91680" y="843558"/>
            <a:ext cx="7272808" cy="1015663"/>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en-US" altLang="zh-CN" sz="2000" dirty="0">
                <a:latin typeface="+mj-ea"/>
                <a:ea typeface="+mj-ea"/>
              </a:rPr>
              <a:t>CAIM</a:t>
            </a:r>
            <a:r>
              <a:rPr lang="zh-CN" altLang="en-US" sz="2000" dirty="0">
                <a:latin typeface="+mj-ea"/>
                <a:ea typeface="+mj-ea"/>
              </a:rPr>
              <a:t>的值越大，说明类和离散区间的相互依赖程度越大，也就说明了离散化效果越好</a:t>
            </a:r>
            <a:endParaRPr lang="zh-CN" altLang="en-US" sz="2000" dirty="0">
              <a:latin typeface="+mj-ea"/>
              <a:ea typeface="+mj-ea"/>
            </a:endParaRPr>
          </a:p>
        </p:txBody>
      </p:sp>
      <mc:AlternateContent xmlns:mc="http://schemas.openxmlformats.org/markup-compatibility/2006">
        <mc:Choice xmlns:a14="http://schemas.microsoft.com/office/drawing/2010/main" Requires="a14">
          <p:sp>
            <p:nvSpPr>
              <p:cNvPr id="4" name="矩形 3"/>
              <p:cNvSpPr/>
              <p:nvPr/>
            </p:nvSpPr>
            <p:spPr>
              <a:xfrm>
                <a:off x="2015716" y="1982906"/>
                <a:ext cx="6948772" cy="2893100"/>
              </a:xfrm>
              <a:prstGeom prst="rect">
                <a:avLst/>
              </a:prstGeom>
            </p:spPr>
            <p:txBody>
              <a:bodyPr wrap="square">
                <a:spAutoFit/>
              </a:bodyPr>
              <a:lstStyle/>
              <a:p>
                <a:pPr>
                  <a:lnSpc>
                    <a:spcPct val="130000"/>
                  </a:lnSpc>
                </a:pPr>
                <a:r>
                  <a:rPr lang="zh-CN" altLang="en-US" sz="2000" dirty="0">
                    <a:latin typeface="+mj-ea"/>
                    <a:ea typeface="+mj-ea"/>
                  </a:rPr>
                  <a:t>步骤：</a:t>
                </a:r>
                <a:endParaRPr lang="en-US" altLang="zh-CN" sz="2000" dirty="0">
                  <a:latin typeface="+mj-ea"/>
                  <a:ea typeface="+mj-ea"/>
                </a:endParaRPr>
              </a:p>
              <a:p>
                <a:pPr>
                  <a:lnSpc>
                    <a:spcPct val="130000"/>
                  </a:lnSpc>
                </a:pPr>
                <a:r>
                  <a:rPr lang="en-US" altLang="zh-CN" sz="2000" dirty="0">
                    <a:latin typeface="+mj-ea"/>
                    <a:ea typeface="+mj-ea"/>
                  </a:rPr>
                  <a:t>1</a:t>
                </a:r>
                <a:r>
                  <a:rPr lang="zh-CN" altLang="en-US" sz="2000" dirty="0">
                    <a:latin typeface="+mj-ea"/>
                    <a:ea typeface="+mj-ea"/>
                  </a:rPr>
                  <a:t>）对进行离散化的特征进行升序排列，确定取值区间的最   </a:t>
                </a:r>
                <a:endParaRPr lang="en-US" altLang="zh-CN" sz="2000" dirty="0">
                  <a:latin typeface="+mj-ea"/>
                  <a:ea typeface="+mj-ea"/>
                </a:endParaRPr>
              </a:p>
              <a:p>
                <a:pPr>
                  <a:lnSpc>
                    <a:spcPct val="130000"/>
                  </a:lnSpc>
                </a:pPr>
                <a:r>
                  <a:rPr lang="en-US" altLang="zh-CN" sz="2000" dirty="0">
                    <a:latin typeface="+mj-ea"/>
                    <a:ea typeface="+mj-ea"/>
                  </a:rPr>
                  <a:t>    </a:t>
                </a:r>
                <a:r>
                  <a:rPr lang="zh-CN" altLang="en-US" sz="2000" dirty="0">
                    <a:latin typeface="+mj-ea"/>
                    <a:ea typeface="+mj-ea"/>
                  </a:rPr>
                  <a:t>小值 </a:t>
                </a:r>
                <a14:m>
                  <m:oMath xmlns:m="http://schemas.openxmlformats.org/officeDocument/2006/math">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a:ea typeface="+mj-ea"/>
                          </a:rPr>
                          <m:t>𝑑</m:t>
                        </m:r>
                      </m:e>
                      <m:sub>
                        <m:r>
                          <a:rPr lang="en-US" altLang="zh-CN" sz="2000" b="0" i="1" smtClean="0">
                            <a:latin typeface="Cambria Math" panose="02040503050406030204"/>
                            <a:ea typeface="+mj-ea"/>
                          </a:rPr>
                          <m:t>0</m:t>
                        </m:r>
                      </m:sub>
                    </m:sSub>
                  </m:oMath>
                </a14:m>
                <a:r>
                  <a:rPr lang="zh-CN" altLang="en-US" sz="2000" dirty="0">
                    <a:latin typeface="+mj-ea"/>
                    <a:ea typeface="+mj-ea"/>
                  </a:rPr>
                  <a:t>和最大值</a:t>
                </a:r>
                <a14:m>
                  <m:oMath xmlns:m="http://schemas.openxmlformats.org/officeDocument/2006/math">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a:ea typeface="+mj-ea"/>
                          </a:rPr>
                          <m:t>𝑑</m:t>
                        </m:r>
                      </m:e>
                      <m:sub>
                        <m:r>
                          <a:rPr lang="en-US" altLang="zh-CN" sz="2000" b="0" i="1" smtClean="0">
                            <a:latin typeface="Cambria Math" panose="02040503050406030204"/>
                            <a:ea typeface="+mj-ea"/>
                          </a:rPr>
                          <m:t>𝑘</m:t>
                        </m:r>
                      </m:sub>
                    </m:sSub>
                  </m:oMath>
                </a14:m>
                <a:r>
                  <a:rPr lang="zh-CN" altLang="en-US" sz="2000" dirty="0">
                    <a:latin typeface="+mj-ea"/>
                    <a:ea typeface="+mj-ea"/>
                  </a:rPr>
                  <a:t>，初始化划分策略</a:t>
                </a:r>
                <a14:m>
                  <m:oMath xmlns:m="http://schemas.openxmlformats.org/officeDocument/2006/math">
                    <m:r>
                      <a:rPr lang="en-US" altLang="zh-CN" sz="2000" b="0" i="1" smtClean="0">
                        <a:latin typeface="Cambria Math" panose="02040503050406030204"/>
                        <a:ea typeface="+mj-ea"/>
                      </a:rPr>
                      <m:t>𝐷</m:t>
                    </m:r>
                    <m:r>
                      <a:rPr lang="en-US" altLang="zh-CN" sz="2000" b="0" i="1" smtClean="0">
                        <a:latin typeface="Cambria Math" panose="02040503050406030204"/>
                        <a:ea typeface="+mj-ea"/>
                      </a:rPr>
                      <m:t>=[</m:t>
                    </m:r>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a:ea typeface="+mj-ea"/>
                          </a:rPr>
                          <m:t>𝑑</m:t>
                        </m:r>
                      </m:e>
                      <m:sub>
                        <m:r>
                          <a:rPr lang="en-US" altLang="zh-CN" sz="2000" b="0" i="1" smtClean="0">
                            <a:latin typeface="Cambria Math" panose="02040503050406030204"/>
                            <a:ea typeface="+mj-ea"/>
                          </a:rPr>
                          <m:t>0</m:t>
                        </m:r>
                      </m:sub>
                    </m:sSub>
                    <m:r>
                      <a:rPr lang="en-US" altLang="zh-CN" sz="2000" b="0" i="1" smtClean="0">
                        <a:latin typeface="Cambria Math" panose="02040503050406030204"/>
                        <a:ea typeface="+mj-ea"/>
                      </a:rPr>
                      <m:t>,</m:t>
                    </m:r>
                    <m:sSub>
                      <m:sSubPr>
                        <m:ctrlPr>
                          <a:rPr lang="en-US" altLang="zh-CN" sz="2000" i="1" smtClean="0">
                            <a:latin typeface="Cambria Math" panose="02040503050406030204" pitchFamily="18" charset="0"/>
                            <a:ea typeface="+mj-ea"/>
                          </a:rPr>
                        </m:ctrlPr>
                      </m:sSubPr>
                      <m:e>
                        <m:r>
                          <a:rPr lang="en-US" altLang="zh-CN" sz="2000" b="0" i="1" smtClean="0">
                            <a:latin typeface="Cambria Math" panose="02040503050406030204"/>
                            <a:ea typeface="+mj-ea"/>
                          </a:rPr>
                          <m:t>𝑑</m:t>
                        </m:r>
                      </m:e>
                      <m:sub>
                        <m:r>
                          <a:rPr lang="en-US" altLang="zh-CN" sz="2000" b="0" i="1" smtClean="0">
                            <a:latin typeface="Cambria Math" panose="02040503050406030204"/>
                            <a:ea typeface="+mj-ea"/>
                          </a:rPr>
                          <m:t>𝑘</m:t>
                        </m:r>
                      </m:sub>
                    </m:sSub>
                    <m:r>
                      <a:rPr lang="en-US" altLang="zh-CN" sz="2000" b="0" i="1" smtClean="0">
                        <a:latin typeface="Cambria Math" panose="02040503050406030204"/>
                        <a:ea typeface="+mj-ea"/>
                      </a:rPr>
                      <m:t>]</m:t>
                    </m:r>
                  </m:oMath>
                </a14:m>
                <a:r>
                  <a:rPr lang="zh-CN" altLang="en-US" sz="2000" dirty="0">
                    <a:latin typeface="+mj-ea"/>
                    <a:ea typeface="+mj-ea"/>
                  </a:rPr>
                  <a:t>；</a:t>
                </a:r>
                <a:endParaRPr lang="zh-CN" altLang="en-US" sz="2000" dirty="0">
                  <a:latin typeface="+mj-ea"/>
                  <a:ea typeface="+mj-ea"/>
                </a:endParaRPr>
              </a:p>
              <a:p>
                <a:pPr>
                  <a:lnSpc>
                    <a:spcPct val="130000"/>
                  </a:lnSpc>
                </a:pPr>
                <a:r>
                  <a:rPr lang="en-US" altLang="zh-CN" sz="2000" dirty="0">
                    <a:latin typeface="+mj-ea"/>
                    <a:ea typeface="+mj-ea"/>
                  </a:rPr>
                  <a:t>2) </a:t>
                </a:r>
                <a:r>
                  <a:rPr lang="zh-CN" altLang="en-US" sz="2000" dirty="0">
                    <a:latin typeface="+mj-ea"/>
                    <a:ea typeface="+mj-ea"/>
                  </a:rPr>
                  <a:t>把区间内的每个值当作候选切分点，计算把区间二分后的</a:t>
                </a:r>
                <a:endParaRPr lang="en-US" altLang="zh-CN" sz="2000" dirty="0">
                  <a:latin typeface="+mj-ea"/>
                  <a:ea typeface="+mj-ea"/>
                </a:endParaRPr>
              </a:p>
              <a:p>
                <a:pPr>
                  <a:lnSpc>
                    <a:spcPct val="130000"/>
                  </a:lnSpc>
                </a:pPr>
                <a:r>
                  <a:rPr lang="en-US" altLang="zh-CN" sz="2000" dirty="0">
                    <a:latin typeface="+mj-ea"/>
                    <a:ea typeface="+mj-ea"/>
                  </a:rPr>
                  <a:t>    CAIM</a:t>
                </a:r>
                <a:r>
                  <a:rPr lang="zh-CN" altLang="en-US" sz="2000" dirty="0">
                    <a:latin typeface="+mj-ea"/>
                    <a:ea typeface="+mj-ea"/>
                  </a:rPr>
                  <a:t>值，并选取</a:t>
                </a:r>
                <a:r>
                  <a:rPr lang="en-US" altLang="zh-CN" sz="2000" dirty="0">
                    <a:latin typeface="+mj-ea"/>
                    <a:ea typeface="+mj-ea"/>
                  </a:rPr>
                  <a:t>CAIM</a:t>
                </a:r>
                <a:r>
                  <a:rPr lang="zh-CN" altLang="en-US" sz="2000" dirty="0">
                    <a:latin typeface="+mj-ea"/>
                    <a:ea typeface="+mj-ea"/>
                  </a:rPr>
                  <a:t>值最高的点作为切分点，并更新</a:t>
                </a:r>
                <a14:m>
                  <m:oMath xmlns:m="http://schemas.openxmlformats.org/officeDocument/2006/math">
                    <m:r>
                      <a:rPr lang="en-US" altLang="zh-CN" sz="2000" b="0" i="1" smtClean="0">
                        <a:latin typeface="Cambria Math" panose="02040503050406030204"/>
                        <a:ea typeface="+mj-ea"/>
                      </a:rPr>
                      <m:t>𝐷</m:t>
                    </m:r>
                  </m:oMath>
                </a14:m>
                <a:endParaRPr lang="zh-CN" altLang="en-US" sz="2000" dirty="0">
                  <a:latin typeface="+mj-ea"/>
                  <a:ea typeface="+mj-ea"/>
                </a:endParaRPr>
              </a:p>
              <a:p>
                <a:pPr>
                  <a:lnSpc>
                    <a:spcPct val="130000"/>
                  </a:lnSpc>
                </a:pPr>
                <a:r>
                  <a:rPr lang="en-US" altLang="zh-CN" sz="2000" dirty="0">
                    <a:latin typeface="+mj-ea"/>
                    <a:ea typeface="+mj-ea"/>
                  </a:rPr>
                  <a:t>3) </a:t>
                </a:r>
                <a:r>
                  <a:rPr lang="zh-CN" altLang="en-US" sz="2000" dirty="0">
                    <a:latin typeface="+mj-ea"/>
                    <a:ea typeface="+mj-ea"/>
                  </a:rPr>
                  <a:t>对于</a:t>
                </a:r>
                <a14:m>
                  <m:oMath xmlns:m="http://schemas.openxmlformats.org/officeDocument/2006/math">
                    <m:r>
                      <a:rPr lang="en-US" altLang="zh-CN" sz="2000" b="0" i="1">
                        <a:latin typeface="Cambria Math" panose="02040503050406030204"/>
                        <a:ea typeface="+mj-ea"/>
                      </a:rPr>
                      <m:t>𝐷</m:t>
                    </m:r>
                  </m:oMath>
                </a14:m>
                <a:r>
                  <a:rPr lang="zh-CN" altLang="en-US" sz="2000" dirty="0">
                    <a:latin typeface="+mj-ea"/>
                    <a:ea typeface="+mj-ea"/>
                  </a:rPr>
                  <a:t>中的每个区间段，重复第二步的计算，直到满足终</a:t>
                </a:r>
                <a:endParaRPr lang="en-US" altLang="zh-CN" sz="2000" dirty="0">
                  <a:latin typeface="+mj-ea"/>
                  <a:ea typeface="+mj-ea"/>
                </a:endParaRPr>
              </a:p>
              <a:p>
                <a:pPr>
                  <a:lnSpc>
                    <a:spcPct val="130000"/>
                  </a:lnSpc>
                </a:pPr>
                <a:r>
                  <a:rPr lang="en-US" altLang="zh-CN" sz="2000" dirty="0">
                    <a:latin typeface="+mj-ea"/>
                    <a:ea typeface="+mj-ea"/>
                  </a:rPr>
                  <a:t>    </a:t>
                </a:r>
                <a:r>
                  <a:rPr lang="zh-CN" altLang="en-US" sz="2000" dirty="0">
                    <a:latin typeface="+mj-ea"/>
                    <a:ea typeface="+mj-ea"/>
                  </a:rPr>
                  <a:t>止条件</a:t>
                </a:r>
                <a:r>
                  <a:rPr lang="en-US" altLang="zh-CN" sz="2000" dirty="0">
                    <a:latin typeface="+mj-ea"/>
                    <a:ea typeface="+mj-ea"/>
                  </a:rPr>
                  <a:t>.</a:t>
                </a:r>
                <a:endParaRPr lang="en-US" altLang="zh-CN" sz="2000" dirty="0">
                  <a:latin typeface="+mj-ea"/>
                  <a:ea typeface="+mj-ea"/>
                </a:endParaRPr>
              </a:p>
            </p:txBody>
          </p:sp>
        </mc:Choice>
        <mc:Fallback>
          <p:sp>
            <p:nvSpPr>
              <p:cNvPr id="4" name="矩形 3"/>
              <p:cNvSpPr>
                <a:spLocks noRot="1" noChangeAspect="1" noMove="1" noResize="1" noEditPoints="1" noAdjustHandles="1" noChangeArrowheads="1" noChangeShapeType="1" noTextEdit="1"/>
              </p:cNvSpPr>
              <p:nvPr/>
            </p:nvSpPr>
            <p:spPr>
              <a:xfrm>
                <a:off x="2015716" y="1982906"/>
                <a:ext cx="6948772" cy="2893100"/>
              </a:xfrm>
              <a:prstGeom prst="rect">
                <a:avLst/>
              </a:prstGeom>
              <a:blipFill rotWithShape="1">
                <a:blip r:embed="rId1"/>
                <a:stretch>
                  <a:fillRect l="-3" t="-15" r="3" b="16"/>
                </a:stretch>
              </a:blipFill>
            </p:spPr>
            <p:txBody>
              <a:bodyPr/>
              <a:lstStyle/>
              <a:p>
                <a:r>
                  <a:rPr lang="zh-CN" altLang="en-US">
                    <a:noFill/>
                  </a:rPr>
                  <a:t> </a:t>
                </a:r>
              </a:p>
            </p:txBody>
          </p:sp>
        </mc:Fallback>
      </mc:AlternateContent>
      <p:sp>
        <p:nvSpPr>
          <p:cNvPr id="5"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dirty="0">
                <a:latin typeface="+mj-ea"/>
              </a:rPr>
              <a:t>CAIM</a:t>
            </a:r>
            <a:r>
              <a:rPr lang="zh-CN" altLang="en-US" dirty="0">
                <a:latin typeface="+mj-ea"/>
              </a:rPr>
              <a:t> 离散化</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7844" y="1002089"/>
            <a:ext cx="7024636" cy="3139321"/>
          </a:xfrm>
          <a:prstGeom prst="rect">
            <a:avLst/>
          </a:prstGeom>
          <a:noFill/>
        </p:spPr>
        <p:txBody>
          <a:bodyPr wrap="square" rtlCol="0">
            <a:spAutoFit/>
          </a:bodyPr>
          <a:lstStyle/>
          <a:p>
            <a:pPr marL="342900" indent="-342900" algn="just">
              <a:buAutoNum type="arabicPeriod"/>
            </a:pPr>
            <a:r>
              <a:rPr lang="en-US" altLang="zh-CN" dirty="0" err="1"/>
              <a:t>Lkbal</a:t>
            </a:r>
            <a:r>
              <a:rPr lang="en-US" altLang="zh-CN" dirty="0"/>
              <a:t> </a:t>
            </a:r>
            <a:r>
              <a:rPr lang="en-US" altLang="zh-CN" dirty="0" err="1"/>
              <a:t>Taleb</a:t>
            </a:r>
            <a:r>
              <a:rPr lang="en-US" altLang="zh-CN" dirty="0"/>
              <a:t>; Mohamed Adel </a:t>
            </a:r>
            <a:r>
              <a:rPr lang="en-US" altLang="zh-CN" dirty="0" err="1"/>
              <a:t>Serhani</a:t>
            </a:r>
            <a:r>
              <a:rPr lang="en-US" altLang="zh-CN" dirty="0"/>
              <a:t>; </a:t>
            </a:r>
            <a:r>
              <a:rPr lang="en-US" altLang="zh-CN" dirty="0" err="1"/>
              <a:t>Rachida</a:t>
            </a:r>
            <a:r>
              <a:rPr lang="en-US" altLang="zh-CN" dirty="0"/>
              <a:t> </a:t>
            </a:r>
            <a:r>
              <a:rPr lang="en-US" altLang="zh-CN" dirty="0" err="1"/>
              <a:t>Dssouli</a:t>
            </a:r>
            <a:r>
              <a:rPr lang="en-US" altLang="zh-CN" dirty="0"/>
              <a:t>. Big data quality: survey</a:t>
            </a:r>
            <a:r>
              <a:rPr lang="zh-CN" altLang="en-US" dirty="0"/>
              <a:t>，</a:t>
            </a:r>
            <a:r>
              <a:rPr lang="en-US" altLang="zh-CN" dirty="0"/>
              <a:t>2018 IEEE International Congress on Big Data.(</a:t>
            </a:r>
            <a:r>
              <a:rPr lang="zh-CN" altLang="en-US" dirty="0"/>
              <a:t>关于大数据质量的综述 </a:t>
            </a:r>
            <a:r>
              <a:rPr lang="en-US" altLang="zh-CN" dirty="0"/>
              <a:t>)</a:t>
            </a:r>
            <a:endParaRPr lang="en-US" altLang="zh-CN" dirty="0"/>
          </a:p>
          <a:p>
            <a:pPr marL="342900" indent="-342900" algn="just">
              <a:buAutoNum type="arabicPeriod"/>
            </a:pPr>
            <a:endParaRPr lang="en-US" altLang="zh-CN" dirty="0"/>
          </a:p>
          <a:p>
            <a:pPr marL="342900" indent="-342900" algn="just">
              <a:buAutoNum type="arabicPeriod"/>
            </a:pPr>
            <a:r>
              <a:rPr lang="en-US" altLang="zh-CN" dirty="0"/>
              <a:t>Dhana Rao; Venkat N Gudivada. Data quality issues in big data. 2015 </a:t>
            </a:r>
            <a:r>
              <a:rPr lang="en-US" altLang="zh-CN" dirty="0" err="1"/>
              <a:t>Interantional</a:t>
            </a:r>
            <a:r>
              <a:rPr lang="en-US" altLang="zh-CN" dirty="0"/>
              <a:t> </a:t>
            </a:r>
            <a:r>
              <a:rPr lang="en-US" altLang="zh-CN" dirty="0" err="1"/>
              <a:t>cofference</a:t>
            </a:r>
            <a:r>
              <a:rPr lang="en-US" altLang="zh-CN" dirty="0"/>
              <a:t> on big data.</a:t>
            </a:r>
            <a:endParaRPr lang="en-US" altLang="zh-CN" dirty="0"/>
          </a:p>
          <a:p>
            <a:pPr marL="342900" indent="-342900" algn="just">
              <a:buAutoNum type="arabicPeriod"/>
            </a:pPr>
            <a:endParaRPr lang="en-US" altLang="zh-CN" dirty="0"/>
          </a:p>
          <a:p>
            <a:pPr marL="342900" indent="-342900" algn="just">
              <a:buAutoNum type="arabicPeriod"/>
            </a:pPr>
            <a:r>
              <a:rPr lang="en-US" altLang="zh-CN" dirty="0" err="1"/>
              <a:t>R.Y.Wang</a:t>
            </a:r>
            <a:r>
              <a:rPr lang="en-US" altLang="zh-CN" dirty="0"/>
              <a:t>, </a:t>
            </a:r>
            <a:r>
              <a:rPr lang="en-US" altLang="zh-CN" dirty="0" err="1"/>
              <a:t>M.Ziad</a:t>
            </a:r>
            <a:r>
              <a:rPr lang="en-US" altLang="zh-CN" dirty="0"/>
              <a:t>, </a:t>
            </a:r>
            <a:r>
              <a:rPr lang="en-US" altLang="zh-CN" dirty="0" err="1"/>
              <a:t>Y.W.Lee</a:t>
            </a:r>
            <a:r>
              <a:rPr lang="en-US" altLang="zh-CN" dirty="0"/>
              <a:t>. Data quality. The Kluwer International  Series on Advances in Database Systems. Volume 23. Kluwer Academic Publishers, January 2001.(</a:t>
            </a:r>
            <a:r>
              <a:rPr lang="zh-CN" altLang="en-US" dirty="0"/>
              <a:t>关于数据质量的讨论</a:t>
            </a:r>
            <a:r>
              <a:rPr lang="en-US" altLang="zh-CN" dirty="0"/>
              <a:t>)</a:t>
            </a:r>
            <a:endParaRPr lang="zh-CN" altLang="en-US" dirty="0"/>
          </a:p>
        </p:txBody>
      </p:sp>
      <p:sp>
        <p:nvSpPr>
          <p:cNvPr id="3" name="TextBox 2"/>
          <p:cNvSpPr txBox="1"/>
          <p:nvPr/>
        </p:nvSpPr>
        <p:spPr>
          <a:xfrm>
            <a:off x="1691680" y="195486"/>
            <a:ext cx="7452320" cy="461665"/>
          </a:xfrm>
          <a:prstGeom prst="rect">
            <a:avLst/>
          </a:prstGeom>
          <a:noFill/>
        </p:spPr>
        <p:txBody>
          <a:bodyPr wrap="square" rtlCol="0">
            <a:spAutoFit/>
          </a:bodyPr>
          <a:lstStyle/>
          <a:p>
            <a:pPr algn="ctr"/>
            <a:r>
              <a:rPr lang="zh-CN" altLang="en-US" sz="2400" dirty="0">
                <a:latin typeface="+mj-ea"/>
                <a:ea typeface="+mj-ea"/>
              </a:rPr>
              <a:t>文 献 阅 读</a:t>
            </a:r>
            <a:endParaRPr lang="zh-CN" altLang="en-US" sz="2400" dirty="0">
              <a:latin typeface="+mj-ea"/>
              <a:ea typeface="+mj-ea"/>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79712" y="1059582"/>
            <a:ext cx="6984775" cy="3046988"/>
          </a:xfrm>
          <a:prstGeom prst="rect">
            <a:avLst/>
          </a:prstGeom>
        </p:spPr>
        <p:txBody>
          <a:bodyPr wrap="square">
            <a:spAutoFit/>
          </a:bodyPr>
          <a:lstStyle/>
          <a:p>
            <a:pPr marL="342900" indent="-342900">
              <a:lnSpc>
                <a:spcPct val="200000"/>
              </a:lnSpc>
              <a:buFont typeface="Wingdings" panose="05000000000000000000" pitchFamily="2" charset="2"/>
              <a:buChar char="u"/>
            </a:pPr>
            <a:r>
              <a:rPr lang="zh-CN" altLang="en-US" sz="2400" dirty="0">
                <a:latin typeface="微软雅黑" panose="020B0503020204020204" pitchFamily="34" charset="-122"/>
                <a:ea typeface="微软雅黑" panose="020B0503020204020204" pitchFamily="34" charset="-122"/>
              </a:rPr>
              <a:t>值得注意的是，</a:t>
            </a:r>
            <a:r>
              <a:rPr lang="en-US" altLang="zh-CN" sz="2400" dirty="0">
                <a:latin typeface="微软雅黑" panose="020B0503020204020204" pitchFamily="34" charset="-122"/>
                <a:ea typeface="微软雅黑" panose="020B0503020204020204" pitchFamily="34" charset="-122"/>
              </a:rPr>
              <a:t>CAIM</a:t>
            </a:r>
            <a:r>
              <a:rPr lang="zh-CN" altLang="en-US" sz="2400" dirty="0">
                <a:latin typeface="微软雅黑" panose="020B0503020204020204" pitchFamily="34" charset="-122"/>
                <a:ea typeface="微软雅黑" panose="020B0503020204020204" pitchFamily="34" charset="-122"/>
              </a:rPr>
              <a:t>只关注区间内拥有最多样本的类别与特征之间的关系，忽略同一区间内其他类别的信息，</a:t>
            </a:r>
            <a:r>
              <a:rPr lang="en-US" altLang="zh-CN" sz="2400" dirty="0">
                <a:latin typeface="微软雅黑" panose="020B0503020204020204" pitchFamily="34" charset="-122"/>
                <a:ea typeface="微软雅黑" panose="020B0503020204020204" pitchFamily="34" charset="-122"/>
              </a:rPr>
              <a:t> CAIM</a:t>
            </a:r>
            <a:r>
              <a:rPr lang="zh-CN" altLang="en-US" sz="2400" dirty="0">
                <a:latin typeface="微软雅黑" panose="020B0503020204020204" pitchFamily="34" charset="-122"/>
                <a:ea typeface="微软雅黑" panose="020B0503020204020204" pitchFamily="34" charset="-122"/>
              </a:rPr>
              <a:t>最终生成的离散化区间个数往往与样本的类别个数接近。</a:t>
            </a:r>
            <a:endParaRPr lang="en-US" altLang="zh-CN" sz="2400"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en-US" altLang="zh-CN" dirty="0">
                <a:latin typeface="+mj-ea"/>
              </a:rPr>
              <a:t>CAIM</a:t>
            </a:r>
            <a:r>
              <a:rPr lang="zh-CN" altLang="en-US" dirty="0">
                <a:latin typeface="+mj-ea"/>
              </a:rPr>
              <a:t> 离散化</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187624" y="0"/>
            <a:ext cx="7056784" cy="843558"/>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数据离散化总结</a:t>
            </a:r>
            <a:endParaRPr lang="zh-CN" dirty="0">
              <a:latin typeface="+mj-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520" y="843558"/>
            <a:ext cx="8748464" cy="42024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52245" y="267494"/>
            <a:ext cx="2339102" cy="461665"/>
          </a:xfrm>
          <a:prstGeom prst="rect">
            <a:avLst/>
          </a:prstGeom>
          <a:noFill/>
        </p:spPr>
        <p:txBody>
          <a:bodyPr wrap="none" rtlCol="0">
            <a:spAutoFit/>
          </a:bodyPr>
          <a:lstStyle/>
          <a:p>
            <a:r>
              <a:rPr lang="zh-CN" altLang="en-US" sz="2400" dirty="0">
                <a:latin typeface="+mj-ea"/>
                <a:ea typeface="+mj-ea"/>
              </a:rPr>
              <a:t>作业：阅读文献</a:t>
            </a:r>
            <a:endParaRPr lang="en-US" altLang="zh-CN" sz="2400" dirty="0">
              <a:latin typeface="+mj-ea"/>
              <a:ea typeface="+mj-ea"/>
            </a:endParaRPr>
          </a:p>
        </p:txBody>
      </p:sp>
      <p:sp>
        <p:nvSpPr>
          <p:cNvPr id="4" name="TextBox 3"/>
          <p:cNvSpPr txBox="1"/>
          <p:nvPr/>
        </p:nvSpPr>
        <p:spPr>
          <a:xfrm>
            <a:off x="1835696" y="843558"/>
            <a:ext cx="7200800" cy="3785652"/>
          </a:xfrm>
          <a:prstGeom prst="rect">
            <a:avLst/>
          </a:prstGeom>
          <a:noFill/>
        </p:spPr>
        <p:txBody>
          <a:bodyPr wrap="square" rtlCol="0">
            <a:spAutoFit/>
          </a:bodyPr>
          <a:lstStyle/>
          <a:p>
            <a:pPr algn="just">
              <a:lnSpc>
                <a:spcPct val="150000"/>
              </a:lnSpc>
            </a:pPr>
            <a:r>
              <a:rPr lang="en-US" altLang="zh-CN" sz="1600" dirty="0"/>
              <a:t>【1】Salvador Garcia, Julian </a:t>
            </a:r>
            <a:r>
              <a:rPr lang="en-US" altLang="zh-CN" sz="1600" dirty="0" err="1"/>
              <a:t>Luengo</a:t>
            </a:r>
            <a:r>
              <a:rPr lang="en-US" altLang="zh-CN" sz="1600" dirty="0"/>
              <a:t>, etc. “A survey of discretization techniques: Taxonomy and empirical analysis in supervised learning”. In: IEEE Transaction on knowledge and data engineering. 25(4), 2013, pp. 734-750.</a:t>
            </a:r>
            <a:endParaRPr lang="en-US" altLang="zh-CN" sz="1600" dirty="0"/>
          </a:p>
          <a:p>
            <a:pPr algn="just">
              <a:lnSpc>
                <a:spcPct val="150000"/>
              </a:lnSpc>
            </a:pPr>
            <a:r>
              <a:rPr lang="en-US" altLang="zh-CN" sz="1600" dirty="0"/>
              <a:t>【2】Lukasz A. Kurgan and Krzysztof J. </a:t>
            </a:r>
            <a:r>
              <a:rPr lang="en-US" altLang="zh-CN" sz="1600" dirty="0" err="1"/>
              <a:t>Cios</a:t>
            </a:r>
            <a:r>
              <a:rPr lang="en-US" altLang="zh-CN" sz="1600" dirty="0"/>
              <a:t>. “CAIM discretization algorithm”. In: IEEE transactions on Knowledge and Data Engineering 16.2 (2004), pp. 145–153.</a:t>
            </a:r>
            <a:endParaRPr lang="en-US" altLang="zh-CN" sz="1600" dirty="0"/>
          </a:p>
          <a:p>
            <a:pPr algn="just">
              <a:lnSpc>
                <a:spcPct val="150000"/>
              </a:lnSpc>
            </a:pPr>
            <a:r>
              <a:rPr lang="en-US" altLang="zh-CN" sz="1600" dirty="0"/>
              <a:t>【3】Francis E.H. </a:t>
            </a:r>
            <a:r>
              <a:rPr lang="en-US" altLang="zh-CN" sz="1600" dirty="0" err="1"/>
              <a:t>Tay</a:t>
            </a:r>
            <a:r>
              <a:rPr lang="en-US" altLang="zh-CN" sz="1600" dirty="0"/>
              <a:t>, “A modified Chi2 Algorithm for Discretization”, IEEE Transactions on knowledge and data engineering, 14(3), 2002.</a:t>
            </a:r>
            <a:endParaRPr lang="en-US" altLang="zh-CN" sz="1600" dirty="0"/>
          </a:p>
          <a:p>
            <a:pPr algn="just">
              <a:lnSpc>
                <a:spcPct val="150000"/>
              </a:lnSpc>
            </a:pPr>
            <a:r>
              <a:rPr lang="en-US" altLang="zh-CN" sz="1600" dirty="0"/>
              <a:t>【4】</a:t>
            </a:r>
            <a:r>
              <a:rPr lang="zh-CN" altLang="en-US" sz="1600" dirty="0"/>
              <a:t>桑雨</a:t>
            </a:r>
            <a:r>
              <a:rPr lang="en-US" altLang="zh-CN" sz="1600" dirty="0"/>
              <a:t>. </a:t>
            </a:r>
            <a:r>
              <a:rPr lang="zh-CN" altLang="en-US" sz="1600" dirty="0"/>
              <a:t>连续数据离散化方法研究</a:t>
            </a:r>
            <a:r>
              <a:rPr lang="en-US" altLang="zh-CN" sz="1600" dirty="0"/>
              <a:t>. [</a:t>
            </a:r>
            <a:r>
              <a:rPr lang="zh-CN" altLang="en-US" sz="1600" dirty="0"/>
              <a:t>博士学位论文</a:t>
            </a:r>
            <a:r>
              <a:rPr lang="en-US" altLang="zh-CN" sz="1600" dirty="0"/>
              <a:t>]</a:t>
            </a:r>
            <a:r>
              <a:rPr lang="zh-CN" altLang="en-US" sz="1600" dirty="0"/>
              <a:t>，大连理工大学</a:t>
            </a:r>
            <a:endParaRPr lang="zh-CN" altLang="en-US"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691680" y="0"/>
            <a:ext cx="6624736" cy="777549"/>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buFontTx/>
            </a:pPr>
            <a:r>
              <a:rPr lang="en-US" altLang="zh-CN" b="1" dirty="0"/>
              <a:t> 6.4  </a:t>
            </a:r>
            <a:r>
              <a:rPr lang="zh-CN" altLang="en-US" b="1" dirty="0"/>
              <a:t>数据脱敏</a:t>
            </a:r>
            <a:endParaRPr lang="zh-CN" altLang="en-US" b="1" dirty="0"/>
          </a:p>
        </p:txBody>
      </p:sp>
      <p:graphicFrame>
        <p:nvGraphicFramePr>
          <p:cNvPr id="3" name="对象 2"/>
          <p:cNvGraphicFramePr>
            <a:graphicFrameLocks noChangeAspect="1"/>
          </p:cNvGraphicFramePr>
          <p:nvPr/>
        </p:nvGraphicFramePr>
        <p:xfrm>
          <a:off x="1749871" y="771550"/>
          <a:ext cx="7286625" cy="4373562"/>
        </p:xfrm>
        <a:graphic>
          <a:graphicData uri="http://schemas.openxmlformats.org/presentationml/2006/ole">
            <mc:AlternateContent xmlns:mc="http://schemas.openxmlformats.org/markup-compatibility/2006">
              <mc:Choice xmlns:v="urn:schemas-microsoft-com:vml" Requires="v">
                <p:oleObj spid="_x0000_s4" name="Visio" r:id="rId1" imgW="6261100" imgH="4902200" progId="">
                  <p:embed/>
                </p:oleObj>
              </mc:Choice>
              <mc:Fallback>
                <p:oleObj name="Visio" r:id="rId1" imgW="6261100" imgH="4902200" progId="">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871" y="771550"/>
                        <a:ext cx="7286625" cy="437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35896" y="1521247"/>
            <a:ext cx="2160240" cy="2308324"/>
          </a:xfrm>
          <a:prstGeom prst="rect">
            <a:avLst/>
          </a:prstGeom>
        </p:spPr>
        <p:txBody>
          <a:bodyPr wrap="square">
            <a:spAutoFit/>
          </a:bodyPr>
          <a:lstStyle/>
          <a:p>
            <a:pPr marL="342900" lvl="0" indent="-342900">
              <a:lnSpc>
                <a:spcPct val="200000"/>
              </a:lnSpc>
              <a:buFont typeface="Wingdings" panose="05000000000000000000" pitchFamily="2" charset="2"/>
              <a:buChar char="Ø"/>
            </a:pPr>
            <a:r>
              <a:rPr lang="zh-CN" altLang="zh-CN" sz="2400" b="1" dirty="0">
                <a:latin typeface="微软雅黑 Light" panose="020B0502040204020203" pitchFamily="34" charset="-122"/>
                <a:ea typeface="微软雅黑 Light" panose="020B0502040204020203" pitchFamily="34" charset="-122"/>
              </a:rPr>
              <a:t>单向性</a:t>
            </a:r>
            <a:endParaRPr lang="en-US" altLang="zh-CN" sz="2400" b="1" dirty="0">
              <a:latin typeface="微软雅黑 Light" panose="020B0502040204020203" pitchFamily="34" charset="-122"/>
              <a:ea typeface="微软雅黑 Light" panose="020B0502040204020203" pitchFamily="34" charset="-122"/>
            </a:endParaRPr>
          </a:p>
          <a:p>
            <a:pPr marL="342900" lvl="0" indent="-342900">
              <a:lnSpc>
                <a:spcPct val="200000"/>
              </a:lnSpc>
              <a:buFont typeface="Wingdings" panose="05000000000000000000" pitchFamily="2" charset="2"/>
              <a:buChar char="Ø"/>
            </a:pPr>
            <a:r>
              <a:rPr lang="zh-CN" altLang="zh-CN" sz="2400" b="1" dirty="0">
                <a:latin typeface="微软雅黑 Light" panose="020B0502040204020203" pitchFamily="34" charset="-122"/>
                <a:ea typeface="微软雅黑 Light" panose="020B0502040204020203" pitchFamily="34" charset="-122"/>
              </a:rPr>
              <a:t>无残留</a:t>
            </a:r>
            <a:endParaRPr lang="en-US" altLang="zh-CN" sz="2400" b="1" dirty="0">
              <a:latin typeface="微软雅黑 Light" panose="020B0502040204020203" pitchFamily="34" charset="-122"/>
              <a:ea typeface="微软雅黑 Light" panose="020B0502040204020203" pitchFamily="34" charset="-122"/>
            </a:endParaRPr>
          </a:p>
          <a:p>
            <a:pPr marL="342900" lvl="0" indent="-342900">
              <a:lnSpc>
                <a:spcPct val="200000"/>
              </a:lnSpc>
              <a:buFont typeface="Wingdings" panose="05000000000000000000" pitchFamily="2" charset="2"/>
              <a:buChar char="Ø"/>
            </a:pPr>
            <a:r>
              <a:rPr lang="zh-CN" altLang="en-US" sz="2400" b="1" dirty="0">
                <a:latin typeface="微软雅黑 Light" panose="020B0502040204020203" pitchFamily="34" charset="-122"/>
                <a:ea typeface="微软雅黑 Light" panose="020B0502040204020203" pitchFamily="34" charset="-122"/>
              </a:rPr>
              <a:t>易于实现</a:t>
            </a:r>
            <a:endParaRPr lang="zh-CN" altLang="en-US" sz="2400" dirty="0">
              <a:latin typeface="微软雅黑 Light" panose="020B0502040204020203" pitchFamily="34" charset="-122"/>
              <a:ea typeface="微软雅黑 Light" panose="020B0502040204020203" pitchFamily="34" charset="-122"/>
            </a:endParaRPr>
          </a:p>
        </p:txBody>
      </p:sp>
      <p:sp>
        <p:nvSpPr>
          <p:cNvPr id="3" name="标题 1"/>
          <p:cNvSpPr txBox="1"/>
          <p:nvPr/>
        </p:nvSpPr>
        <p:spPr>
          <a:xfrm>
            <a:off x="1691680" y="92621"/>
            <a:ext cx="6624736" cy="684928"/>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buFontTx/>
            </a:pPr>
            <a:r>
              <a:rPr lang="zh-CN" altLang="en-US" dirty="0"/>
              <a:t>数据脱敏</a:t>
            </a:r>
            <a:endParaRPr lang="zh-CN" altLang="en-US" dirty="0"/>
          </a:p>
        </p:txBody>
      </p:sp>
      <p:sp>
        <p:nvSpPr>
          <p:cNvPr id="4" name="TextBox 3"/>
          <p:cNvSpPr txBox="1"/>
          <p:nvPr/>
        </p:nvSpPr>
        <p:spPr>
          <a:xfrm>
            <a:off x="2123728" y="1059582"/>
            <a:ext cx="2592288" cy="461665"/>
          </a:xfrm>
          <a:prstGeom prst="rect">
            <a:avLst/>
          </a:prstGeom>
          <a:noFill/>
        </p:spPr>
        <p:txBody>
          <a:bodyPr wrap="square" rtlCol="0">
            <a:spAutoFit/>
          </a:bodyPr>
          <a:lstStyle/>
          <a:p>
            <a:r>
              <a:rPr lang="zh-CN" altLang="en-US" sz="2400" dirty="0">
                <a:latin typeface="+mj-ea"/>
                <a:ea typeface="+mj-ea"/>
              </a:rPr>
              <a:t>脱敏的原则：</a:t>
            </a:r>
            <a:endParaRPr lang="zh-CN" altLang="en-US" sz="2400" dirty="0">
              <a:latin typeface="+mj-ea"/>
              <a:ea typeface="+mj-ea"/>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91680" y="257969"/>
            <a:ext cx="6624736" cy="523220"/>
          </a:xfrm>
          <a:prstGeom prst="rect">
            <a:avLst/>
          </a:prstGeom>
        </p:spPr>
        <p:txBody>
          <a:bodyPr wrap="square">
            <a:spAutoFit/>
          </a:bodyPr>
          <a:lstStyle/>
          <a:p>
            <a:pPr lvl="0" algn="ctr"/>
            <a:r>
              <a:rPr lang="zh-CN" altLang="en-US" sz="2800" dirty="0"/>
              <a:t>正确认识</a:t>
            </a:r>
            <a:r>
              <a:rPr lang="zh-CN" altLang="zh-CN" sz="2800" dirty="0"/>
              <a:t>数据预处理</a:t>
            </a:r>
            <a:endParaRPr lang="zh-CN" altLang="en-US" sz="2800" dirty="0"/>
          </a:p>
        </p:txBody>
      </p:sp>
      <p:sp>
        <p:nvSpPr>
          <p:cNvPr id="3" name="矩形 2"/>
          <p:cNvSpPr/>
          <p:nvPr/>
        </p:nvSpPr>
        <p:spPr>
          <a:xfrm>
            <a:off x="2095550" y="1131590"/>
            <a:ext cx="6192688" cy="1232582"/>
          </a:xfrm>
          <a:prstGeom prst="rect">
            <a:avLst/>
          </a:prstGeom>
        </p:spPr>
        <p:txBody>
          <a:bodyPr wrap="square">
            <a:spAutoFit/>
          </a:bodyPr>
          <a:lstStyle/>
          <a:p>
            <a:pPr marL="285750" lvl="0" indent="-285750">
              <a:lnSpc>
                <a:spcPct val="200000"/>
              </a:lnSpc>
              <a:buFont typeface="Wingdings" panose="05000000000000000000" pitchFamily="2" charset="2"/>
              <a:buChar char="u"/>
            </a:pPr>
            <a:r>
              <a:rPr lang="zh-CN" altLang="zh-CN" sz="2000" dirty="0">
                <a:latin typeface="微软雅黑 Light" panose="020B0502040204020203" pitchFamily="34" charset="-122"/>
                <a:ea typeface="微软雅黑 Light" panose="020B0502040204020203" pitchFamily="34" charset="-122"/>
              </a:rPr>
              <a:t>数据预处理工作往往有一定代价的</a:t>
            </a:r>
            <a:endParaRPr lang="en-US" altLang="zh-CN" sz="2000" dirty="0">
              <a:latin typeface="微软雅黑 Light" panose="020B0502040204020203" pitchFamily="34" charset="-122"/>
              <a:ea typeface="微软雅黑 Light" panose="020B0502040204020203" pitchFamily="34" charset="-122"/>
            </a:endParaRPr>
          </a:p>
          <a:p>
            <a:pPr marL="285750" lvl="0" indent="-285750">
              <a:lnSpc>
                <a:spcPct val="200000"/>
              </a:lnSpc>
              <a:buFont typeface="Wingdings" panose="05000000000000000000" pitchFamily="2" charset="2"/>
              <a:buChar char="u"/>
            </a:pPr>
            <a:r>
              <a:rPr lang="zh-CN" altLang="zh-CN" sz="2000" dirty="0">
                <a:latin typeface="微软雅黑 Light" panose="020B0502040204020203" pitchFamily="34" charset="-122"/>
                <a:ea typeface="微软雅黑 Light" panose="020B0502040204020203" pitchFamily="34" charset="-122"/>
              </a:rPr>
              <a:t>导致数据损失，甚至可能对数据产生曲解。</a:t>
            </a:r>
            <a:endParaRPr lang="en-US" altLang="zh-CN" sz="20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91680" y="257969"/>
            <a:ext cx="6624736" cy="523220"/>
          </a:xfrm>
          <a:prstGeom prst="rect">
            <a:avLst/>
          </a:prstGeom>
        </p:spPr>
        <p:txBody>
          <a:bodyPr wrap="square">
            <a:spAutoFit/>
          </a:bodyPr>
          <a:lstStyle/>
          <a:p>
            <a:pPr lvl="0" algn="ctr"/>
            <a:r>
              <a:rPr lang="zh-CN" altLang="en-US" sz="2800" dirty="0"/>
              <a:t>正确认识</a:t>
            </a:r>
            <a:r>
              <a:rPr lang="zh-CN" altLang="zh-CN" sz="2800" dirty="0"/>
              <a:t>数据预处理</a:t>
            </a:r>
            <a:endParaRPr lang="zh-CN" altLang="en-US" sz="2800" dirty="0"/>
          </a:p>
        </p:txBody>
      </p:sp>
      <p:sp>
        <p:nvSpPr>
          <p:cNvPr id="3" name="矩形 2"/>
          <p:cNvSpPr/>
          <p:nvPr/>
        </p:nvSpPr>
        <p:spPr>
          <a:xfrm>
            <a:off x="1979712" y="987574"/>
            <a:ext cx="6912768" cy="2463688"/>
          </a:xfrm>
          <a:prstGeom prst="rect">
            <a:avLst/>
          </a:prstGeom>
        </p:spPr>
        <p:txBody>
          <a:bodyPr wrap="square">
            <a:spAutoFit/>
          </a:bodyPr>
          <a:lstStyle/>
          <a:p>
            <a:pPr marL="285750" lvl="0" indent="-285750">
              <a:lnSpc>
                <a:spcPct val="200000"/>
              </a:lnSpc>
              <a:buFont typeface="Wingdings" panose="05000000000000000000" pitchFamily="2" charset="2"/>
              <a:buChar char="u"/>
            </a:pPr>
            <a:r>
              <a:rPr lang="zh-CN" altLang="zh-CN" sz="2000" dirty="0">
                <a:latin typeface="微软雅黑 Light" panose="020B0502040204020203" pitchFamily="34" charset="-122"/>
                <a:ea typeface="微软雅黑 Light" panose="020B0502040204020203" pitchFamily="34" charset="-122"/>
              </a:rPr>
              <a:t>从本质上看，数据预处理的必要性的讨论可以归结为两个问题：</a:t>
            </a:r>
            <a:endParaRPr lang="en-US" altLang="zh-CN" sz="2000" dirty="0">
              <a:latin typeface="微软雅黑 Light" panose="020B0502040204020203" pitchFamily="34" charset="-122"/>
              <a:ea typeface="微软雅黑 Light" panose="020B0502040204020203" pitchFamily="34" charset="-122"/>
            </a:endParaRPr>
          </a:p>
          <a:p>
            <a:pPr marL="285750" lvl="0" indent="-285750">
              <a:lnSpc>
                <a:spcPct val="200000"/>
              </a:lnSpc>
              <a:buFont typeface="Wingdings" panose="05000000000000000000" pitchFamily="2" charset="2"/>
              <a:buChar char="Ø"/>
            </a:pPr>
            <a:r>
              <a:rPr lang="zh-CN" altLang="zh-CN" sz="2000" dirty="0">
                <a:latin typeface="微软雅黑 Light" panose="020B0502040204020203" pitchFamily="34" charset="-122"/>
                <a:ea typeface="微软雅黑 Light" panose="020B0502040204020203" pitchFamily="34" charset="-122"/>
              </a:rPr>
              <a:t>一是我们是否接受</a:t>
            </a:r>
            <a:r>
              <a:rPr lang="en-US" altLang="zh-CN" sz="2000" dirty="0">
                <a:latin typeface="微软雅黑 Light" panose="020B0502040204020203" pitchFamily="34" charset="-122"/>
                <a:ea typeface="微软雅黑 Light" panose="020B0502040204020203" pitchFamily="34" charset="-122"/>
              </a:rPr>
              <a:t>“</a:t>
            </a:r>
            <a:r>
              <a:rPr lang="zh-CN" altLang="zh-CN" sz="2000" dirty="0">
                <a:latin typeface="微软雅黑 Light" panose="020B0502040204020203" pitchFamily="34" charset="-122"/>
                <a:ea typeface="微软雅黑 Light" panose="020B0502040204020203" pitchFamily="34" charset="-122"/>
              </a:rPr>
              <a:t>数据的复杂性</a:t>
            </a:r>
            <a:r>
              <a:rPr lang="en-US" altLang="zh-CN" sz="2000" dirty="0">
                <a:latin typeface="微软雅黑 Light" panose="020B0502040204020203" pitchFamily="34" charset="-122"/>
                <a:ea typeface="微软雅黑 Light" panose="020B0502040204020203" pitchFamily="34" charset="-122"/>
              </a:rPr>
              <a:t>”</a:t>
            </a:r>
            <a:r>
              <a:rPr lang="zh-CN" altLang="zh-CN" sz="2000" dirty="0">
                <a:latin typeface="微软雅黑 Light" panose="020B0502040204020203" pitchFamily="34" charset="-122"/>
                <a:ea typeface="微软雅黑 Light" panose="020B0502040204020203" pitchFamily="34" charset="-122"/>
              </a:rPr>
              <a:t>；</a:t>
            </a:r>
            <a:endParaRPr lang="en-US" altLang="zh-CN" sz="2000" dirty="0">
              <a:latin typeface="微软雅黑 Light" panose="020B0502040204020203" pitchFamily="34" charset="-122"/>
              <a:ea typeface="微软雅黑 Light" panose="020B0502040204020203" pitchFamily="34" charset="-122"/>
            </a:endParaRPr>
          </a:p>
          <a:p>
            <a:pPr marL="285750" lvl="0" indent="-285750">
              <a:lnSpc>
                <a:spcPct val="200000"/>
              </a:lnSpc>
              <a:buFont typeface="Wingdings" panose="05000000000000000000" pitchFamily="2" charset="2"/>
              <a:buChar char="Ø"/>
            </a:pPr>
            <a:r>
              <a:rPr lang="zh-CN" altLang="zh-CN" sz="2000" dirty="0">
                <a:latin typeface="微软雅黑 Light" panose="020B0502040204020203" pitchFamily="34" charset="-122"/>
                <a:ea typeface="微软雅黑 Light" panose="020B0502040204020203" pitchFamily="34" charset="-122"/>
              </a:rPr>
              <a:t>二是我们的计算能力是否足以解决数据中的复杂性问题</a:t>
            </a:r>
            <a:endParaRPr lang="en-US" altLang="zh-CN" sz="20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835696" y="915566"/>
            <a:ext cx="6912768" cy="2348272"/>
          </a:xfrm>
          <a:prstGeom prst="rect">
            <a:avLst/>
          </a:prstGeom>
        </p:spPr>
        <p:txBody>
          <a:bodyPr wrap="square">
            <a:spAutoFit/>
          </a:bodyPr>
          <a:lstStyle/>
          <a:p>
            <a:pPr marL="342900" lvl="0" indent="-342900">
              <a:lnSpc>
                <a:spcPct val="150000"/>
              </a:lnSpc>
              <a:buFont typeface="Wingdings" panose="05000000000000000000" pitchFamily="2" charset="2"/>
              <a:buChar char="u"/>
            </a:pPr>
            <a:r>
              <a:rPr lang="zh-CN" altLang="zh-CN" sz="2000" dirty="0">
                <a:latin typeface="微软雅黑 Light" panose="020B0502040204020203" pitchFamily="34" charset="-122"/>
                <a:ea typeface="微软雅黑 Light" panose="020B0502040204020203" pitchFamily="34" charset="-122"/>
              </a:rPr>
              <a:t>随着大数据时代的到来，上层数据处理应用系统的主要需求发生了新的变化。例如</a:t>
            </a:r>
            <a:r>
              <a:rPr lang="zh-CN" altLang="en-US" sz="2000" dirty="0">
                <a:latin typeface="微软雅黑 Light" panose="020B0502040204020203" pitchFamily="34" charset="-122"/>
                <a:ea typeface="微软雅黑 Light" panose="020B0502040204020203" pitchFamily="34" charset="-122"/>
              </a:rPr>
              <a:t>：</a:t>
            </a:r>
            <a:endParaRPr lang="en-US" altLang="zh-CN" sz="2000" dirty="0">
              <a:latin typeface="微软雅黑 Light" panose="020B0502040204020203" pitchFamily="34" charset="-122"/>
              <a:ea typeface="微软雅黑 Light" panose="020B0502040204020203" pitchFamily="34" charset="-122"/>
            </a:endParaRPr>
          </a:p>
          <a:p>
            <a:pPr marL="800100" lvl="1" indent="-342900">
              <a:lnSpc>
                <a:spcPct val="150000"/>
              </a:lnSpc>
              <a:buFont typeface="Wingdings" panose="05000000000000000000" pitchFamily="2" charset="2"/>
              <a:buChar char="Ø"/>
            </a:pPr>
            <a:r>
              <a:rPr lang="zh-CN" altLang="zh-CN" sz="2000" dirty="0">
                <a:latin typeface="微软雅黑 Light" panose="020B0502040204020203" pitchFamily="34" charset="-122"/>
                <a:ea typeface="微软雅黑 Light" panose="020B0502040204020203" pitchFamily="34" charset="-122"/>
              </a:rPr>
              <a:t>简单查询操作的响应时间的高度重视</a:t>
            </a:r>
            <a:endParaRPr lang="en-US" altLang="zh-CN" sz="2000" dirty="0">
              <a:latin typeface="微软雅黑 Light" panose="020B0502040204020203" pitchFamily="34" charset="-122"/>
              <a:ea typeface="微软雅黑 Light" panose="020B0502040204020203" pitchFamily="34" charset="-122"/>
            </a:endParaRPr>
          </a:p>
          <a:p>
            <a:pPr marL="800100" lvl="1" indent="-342900">
              <a:lnSpc>
                <a:spcPct val="150000"/>
              </a:lnSpc>
              <a:buFont typeface="Wingdings" panose="05000000000000000000" pitchFamily="2" charset="2"/>
              <a:buChar char="Ø"/>
            </a:pPr>
            <a:r>
              <a:rPr lang="zh-CN" altLang="zh-CN" sz="2000" dirty="0">
                <a:latin typeface="微软雅黑 Light" panose="020B0502040204020203" pitchFamily="34" charset="-122"/>
                <a:ea typeface="微软雅黑 Light" panose="020B0502040204020203" pitchFamily="34" charset="-122"/>
              </a:rPr>
              <a:t>强调应用系统对不断变化的环境的自适应能力等。</a:t>
            </a:r>
            <a:endParaRPr lang="en-US" altLang="zh-CN" sz="2000" dirty="0">
              <a:latin typeface="微软雅黑 Light" panose="020B0502040204020203" pitchFamily="34" charset="-122"/>
              <a:ea typeface="微软雅黑 Light" panose="020B0502040204020203" pitchFamily="34" charset="-122"/>
            </a:endParaRPr>
          </a:p>
          <a:p>
            <a:pPr lvl="0">
              <a:lnSpc>
                <a:spcPct val="150000"/>
              </a:lnSpc>
            </a:pPr>
            <a:r>
              <a:rPr lang="zh-CN" altLang="en-US" sz="2000" dirty="0">
                <a:latin typeface="微软雅黑 Light" panose="020B0502040204020203" pitchFamily="34" charset="-122"/>
                <a:ea typeface="微软雅黑 Light" panose="020B0502040204020203" pitchFamily="34" charset="-122"/>
              </a:rPr>
              <a:t>      同时，上述新趋势也对数据预处理活动提出了新的挑战。</a:t>
            </a:r>
            <a:endParaRPr lang="zh-CN" altLang="en-US" sz="2000" dirty="0">
              <a:latin typeface="微软雅黑 Light" panose="020B0502040204020203" pitchFamily="34" charset="-122"/>
              <a:ea typeface="微软雅黑 Light" panose="020B0502040204020203" pitchFamily="34" charset="-122"/>
            </a:endParaRPr>
          </a:p>
        </p:txBody>
      </p:sp>
      <p:sp>
        <p:nvSpPr>
          <p:cNvPr id="4" name="矩形 3"/>
          <p:cNvSpPr/>
          <p:nvPr/>
        </p:nvSpPr>
        <p:spPr>
          <a:xfrm>
            <a:off x="1691680" y="257969"/>
            <a:ext cx="6624736" cy="523220"/>
          </a:xfrm>
          <a:prstGeom prst="rect">
            <a:avLst/>
          </a:prstGeom>
        </p:spPr>
        <p:txBody>
          <a:bodyPr wrap="square">
            <a:spAutoFit/>
          </a:bodyPr>
          <a:lstStyle/>
          <a:p>
            <a:pPr lvl="0" algn="ctr"/>
            <a:r>
              <a:rPr lang="zh-CN" altLang="en-US" sz="2800" dirty="0"/>
              <a:t>正确认识</a:t>
            </a:r>
            <a:r>
              <a:rPr lang="zh-CN" altLang="zh-CN" sz="2800" dirty="0"/>
              <a:t>数据预处理</a:t>
            </a:r>
            <a:endParaRPr lang="zh-CN"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835696" y="843558"/>
            <a:ext cx="6984776" cy="3312368"/>
          </a:xfrm>
          <a:prstGeom prst="rect">
            <a:avLst/>
          </a:prstGeom>
        </p:spPr>
        <p:txBody>
          <a:bodyPr/>
          <a:lstStyle/>
          <a:p>
            <a:pPr>
              <a:lnSpc>
                <a:spcPct val="150000"/>
              </a:lnSpc>
            </a:pPr>
            <a:r>
              <a:rPr lang="zh-CN" altLang="en-US" sz="2400" dirty="0">
                <a:latin typeface="微软雅黑" panose="020B0503020204020204" pitchFamily="34" charset="-122"/>
                <a:ea typeface="微软雅黑" panose="020B0503020204020204" pitchFamily="34" charset="-122"/>
              </a:rPr>
              <a:t>数据对象与属性</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Light" panose="020B0502040204020203" pitchFamily="34" charset="-122"/>
                <a:ea typeface="微软雅黑 Light" panose="020B0502040204020203" pitchFamily="34" charset="-122"/>
              </a:rPr>
              <a:t>        </a:t>
            </a:r>
            <a:r>
              <a:rPr lang="zh-CN" altLang="zh-CN" sz="2000" dirty="0">
                <a:latin typeface="微软雅黑 Light" panose="020B0502040204020203" pitchFamily="34" charset="-122"/>
                <a:ea typeface="微软雅黑 Light" panose="020B0502040204020203" pitchFamily="34" charset="-122"/>
              </a:rPr>
              <a:t>数据集是由</a:t>
            </a:r>
            <a:r>
              <a:rPr lang="zh-CN" altLang="zh-CN" sz="2000" b="1" dirty="0">
                <a:latin typeface="微软雅黑 Light" panose="020B0502040204020203" pitchFamily="34" charset="-122"/>
                <a:ea typeface="微软雅黑 Light" panose="020B0502040204020203" pitchFamily="34" charset="-122"/>
              </a:rPr>
              <a:t>数据对象</a:t>
            </a:r>
            <a:r>
              <a:rPr lang="zh-CN" altLang="zh-CN" sz="2000" dirty="0">
                <a:latin typeface="微软雅黑 Light" panose="020B0502040204020203" pitchFamily="34" charset="-122"/>
                <a:ea typeface="微软雅黑 Light" panose="020B0502040204020203" pitchFamily="34" charset="-122"/>
              </a:rPr>
              <a:t>组成的</a:t>
            </a:r>
            <a:endParaRPr lang="en-US" altLang="zh-CN" sz="2000" dirty="0">
              <a:latin typeface="微软雅黑 Light" panose="020B0502040204020203" pitchFamily="34" charset="-122"/>
              <a:ea typeface="微软雅黑 Light" panose="020B0502040204020203" pitchFamily="34" charset="-122"/>
            </a:endParaRPr>
          </a:p>
          <a:p>
            <a:pPr>
              <a:lnSpc>
                <a:spcPct val="150000"/>
              </a:lnSpc>
              <a:buFont typeface="Wingdings" panose="05000000000000000000" pitchFamily="2" charset="2"/>
              <a:buChar char="Ø"/>
            </a:pPr>
            <a:r>
              <a:rPr lang="zh-CN" altLang="zh-CN" sz="2000" dirty="0">
                <a:latin typeface="微软雅黑 Light" panose="020B0502040204020203" pitchFamily="34" charset="-122"/>
                <a:ea typeface="微软雅黑 Light" panose="020B0502040204020203" pitchFamily="34" charset="-122"/>
              </a:rPr>
              <a:t>一个数据对象代表一个实体</a:t>
            </a:r>
            <a:r>
              <a:rPr lang="zh-CN" altLang="en-US" sz="2000" dirty="0">
                <a:latin typeface="微软雅黑 Light" panose="020B0502040204020203" pitchFamily="34" charset="-122"/>
                <a:ea typeface="微软雅黑 Light" panose="020B0502040204020203" pitchFamily="34" charset="-122"/>
              </a:rPr>
              <a:t>，</a:t>
            </a:r>
            <a:r>
              <a:rPr lang="zh-CN" altLang="zh-CN" sz="2000" dirty="0">
                <a:latin typeface="微软雅黑 Light" panose="020B0502040204020203" pitchFamily="34" charset="-122"/>
                <a:ea typeface="微软雅黑 Light" panose="020B0502040204020203" pitchFamily="34" charset="-122"/>
              </a:rPr>
              <a:t>又称样本、实例、数据点或对象</a:t>
            </a:r>
            <a:r>
              <a:rPr lang="zh-CN" altLang="en-US" sz="2000" dirty="0">
                <a:latin typeface="微软雅黑 Light" panose="020B0502040204020203" pitchFamily="34" charset="-122"/>
                <a:ea typeface="微软雅黑 Light" panose="020B0502040204020203" pitchFamily="34" charset="-122"/>
              </a:rPr>
              <a:t>；</a:t>
            </a:r>
            <a:endParaRPr lang="en-US" altLang="zh-CN" sz="2000" dirty="0">
              <a:latin typeface="微软雅黑 Light" panose="020B0502040204020203" pitchFamily="34" charset="-122"/>
              <a:ea typeface="微软雅黑 Light" panose="020B0502040204020203" pitchFamily="34" charset="-122"/>
            </a:endParaRPr>
          </a:p>
          <a:p>
            <a:pPr>
              <a:lnSpc>
                <a:spcPct val="150000"/>
              </a:lnSpc>
              <a:buFont typeface="Wingdings" panose="05000000000000000000" pitchFamily="2" charset="2"/>
              <a:buChar char="Ø"/>
            </a:pPr>
            <a:r>
              <a:rPr lang="zh-CN" altLang="zh-CN" sz="2000" dirty="0">
                <a:latin typeface="微软雅黑 Light" panose="020B0502040204020203" pitchFamily="34" charset="-122"/>
                <a:ea typeface="微软雅黑 Light" panose="020B0502040204020203" pitchFamily="34" charset="-122"/>
              </a:rPr>
              <a:t>通常数据对象用属性来描述</a:t>
            </a:r>
            <a:r>
              <a:rPr lang="zh-CN" altLang="en-US" sz="2000" dirty="0">
                <a:latin typeface="微软雅黑 Light" panose="020B0502040204020203" pitchFamily="34" charset="-122"/>
                <a:ea typeface="微软雅黑 Light" panose="020B0502040204020203" pitchFamily="34" charset="-122"/>
              </a:rPr>
              <a:t>；以</a:t>
            </a:r>
            <a:r>
              <a:rPr lang="zh-CN" altLang="zh-CN" sz="2000" dirty="0">
                <a:latin typeface="微软雅黑 Light" panose="020B0502040204020203" pitchFamily="34" charset="-122"/>
                <a:ea typeface="微软雅黑 Light" panose="020B0502040204020203" pitchFamily="34" charset="-122"/>
              </a:rPr>
              <a:t>数据元组的形式存放在数据库中，数据库的行对应于数据对象，列对应于属性。</a:t>
            </a:r>
            <a:endParaRPr lang="en-US" altLang="zh-CN" sz="2000" dirty="0">
              <a:latin typeface="微软雅黑 Light" panose="020B0502040204020203" pitchFamily="34" charset="-122"/>
              <a:ea typeface="微软雅黑 Light" panose="020B0502040204020203" pitchFamily="34" charset="-122"/>
            </a:endParaRPr>
          </a:p>
        </p:txBody>
      </p:sp>
      <p:sp>
        <p:nvSpPr>
          <p:cNvPr id="4" name="标题 1"/>
          <p:cNvSpPr txBox="1"/>
          <p:nvPr/>
        </p:nvSpPr>
        <p:spPr>
          <a:xfrm>
            <a:off x="1691680" y="0"/>
            <a:ext cx="7452319" cy="77765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en-US" altLang="zh-CN" sz="2600" dirty="0">
                <a:latin typeface="+mj-ea"/>
              </a:rPr>
              <a:t>3. </a:t>
            </a:r>
            <a:r>
              <a:rPr lang="zh-CN" altLang="zh-CN" sz="2600" dirty="0"/>
              <a:t>背景知识</a:t>
            </a:r>
            <a:endParaRPr lang="zh-CN" altLang="en-US" sz="2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059832" y="555526"/>
            <a:ext cx="2884189" cy="438582"/>
            <a:chOff x="3491880" y="1016149"/>
            <a:chExt cx="2884189" cy="438582"/>
          </a:xfrm>
        </p:grpSpPr>
        <p:sp>
          <p:nvSpPr>
            <p:cNvPr id="4" name="圆角矩形 4"/>
            <p:cNvSpPr>
              <a:spLocks noChangeArrowheads="1"/>
            </p:cNvSpPr>
            <p:nvPr/>
          </p:nvSpPr>
          <p:spPr bwMode="auto">
            <a:xfrm>
              <a:off x="3491880" y="1066081"/>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1</a:t>
              </a:r>
              <a:endParaRPr lang="zh-CN" alt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5" name="矩形 5"/>
            <p:cNvSpPr>
              <a:spLocks noChangeArrowheads="1"/>
            </p:cNvSpPr>
            <p:nvPr/>
          </p:nvSpPr>
          <p:spPr bwMode="auto">
            <a:xfrm>
              <a:off x="4083134" y="1016149"/>
              <a:ext cx="229293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solidFill>
                    <a:srgbClr val="00B0F0"/>
                  </a:solidFill>
                  <a:latin typeface="微软雅黑 Light" panose="020B0502040204020203" pitchFamily="34" charset="-122"/>
                  <a:ea typeface="微软雅黑 Light" panose="020B0502040204020203" pitchFamily="34" charset="-122"/>
                </a:rPr>
                <a:t>数据预处理概述</a:t>
              </a:r>
              <a:endParaRPr lang="zh-CN" altLang="zh-CN" sz="2400" b="1" dirty="0">
                <a:solidFill>
                  <a:srgbClr val="00B0F0"/>
                </a:solidFill>
                <a:latin typeface="微软雅黑 Light" panose="020B0502040204020203" pitchFamily="34" charset="-122"/>
                <a:ea typeface="微软雅黑 Light" panose="020B0502040204020203" pitchFamily="34" charset="-122"/>
              </a:endParaRPr>
            </a:p>
          </p:txBody>
        </p:sp>
      </p:grpSp>
      <p:grpSp>
        <p:nvGrpSpPr>
          <p:cNvPr id="10" name="组合 9"/>
          <p:cNvGrpSpPr/>
          <p:nvPr/>
        </p:nvGrpSpPr>
        <p:grpSpPr>
          <a:xfrm>
            <a:off x="3059832" y="1276913"/>
            <a:ext cx="2884189" cy="438582"/>
            <a:chOff x="3491880" y="1779662"/>
            <a:chExt cx="2884189" cy="438582"/>
          </a:xfrm>
        </p:grpSpPr>
        <p:sp>
          <p:nvSpPr>
            <p:cNvPr id="6" name="圆角矩形 6"/>
            <p:cNvSpPr>
              <a:spLocks noChangeArrowheads="1"/>
            </p:cNvSpPr>
            <p:nvPr/>
          </p:nvSpPr>
          <p:spPr bwMode="auto">
            <a:xfrm>
              <a:off x="3491880" y="1833091"/>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2</a:t>
              </a:r>
              <a:endParaRPr lang="zh-CN" alt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7" name="矩形 7"/>
            <p:cNvSpPr>
              <a:spLocks noChangeArrowheads="1"/>
            </p:cNvSpPr>
            <p:nvPr/>
          </p:nvSpPr>
          <p:spPr bwMode="auto">
            <a:xfrm>
              <a:off x="4083134" y="1779662"/>
              <a:ext cx="229293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描述性数据汇总</a:t>
              </a:r>
              <a:endParaRPr lang="zh-CN" altLang="zh-CN" sz="2400" b="1" dirty="0">
                <a:latin typeface="微软雅黑 Light" panose="020B0502040204020203" pitchFamily="34" charset="-122"/>
                <a:ea typeface="微软雅黑 Light" panose="020B0502040204020203" pitchFamily="34" charset="-122"/>
              </a:endParaRPr>
            </a:p>
          </p:txBody>
        </p:sp>
      </p:grpSp>
      <p:grpSp>
        <p:nvGrpSpPr>
          <p:cNvPr id="3" name="组合 2"/>
          <p:cNvGrpSpPr/>
          <p:nvPr/>
        </p:nvGrpSpPr>
        <p:grpSpPr>
          <a:xfrm>
            <a:off x="3059832" y="1998300"/>
            <a:ext cx="1942337" cy="438582"/>
            <a:chOff x="3491880" y="2603649"/>
            <a:chExt cx="1942337" cy="438582"/>
          </a:xfrm>
        </p:grpSpPr>
        <p:sp>
          <p:nvSpPr>
            <p:cNvPr id="8"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3</a:t>
              </a:r>
              <a:endParaRPr lang="zh-CN" altLang="en-US" sz="280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9"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数据清洗</a:t>
              </a:r>
              <a:endParaRPr lang="zh-CN" altLang="en-US" sz="2400" b="1" dirty="0">
                <a:latin typeface="微软雅黑 Light" panose="020B0502040204020203" pitchFamily="34" charset="-122"/>
                <a:ea typeface="微软雅黑 Light" panose="020B0502040204020203" pitchFamily="34" charset="-122"/>
              </a:endParaRPr>
            </a:p>
          </p:txBody>
        </p:sp>
      </p:grpSp>
      <p:sp>
        <p:nvSpPr>
          <p:cNvPr id="14" name="矩形 33"/>
          <p:cNvSpPr>
            <a:spLocks noChangeArrowheads="1"/>
          </p:cNvSpPr>
          <p:nvPr/>
        </p:nvSpPr>
        <p:spPr bwMode="auto">
          <a:xfrm>
            <a:off x="-9525" y="1488"/>
            <a:ext cx="2790825" cy="5143500"/>
          </a:xfrm>
          <a:prstGeom prst="rect">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400">
                <a:solidFill>
                  <a:srgbClr val="FFFFFF"/>
                </a:solidFill>
                <a:latin typeface="Times New Roman" panose="02020603050405020304" pitchFamily="18" charset="0"/>
                <a:ea typeface="黑体" panose="02010609060101010101" pitchFamily="49" charset="-122"/>
                <a:sym typeface="Times New Roman" panose="02020603050405020304" pitchFamily="18" charset="0"/>
              </a:rPr>
              <a:t>          </a:t>
            </a:r>
            <a:endParaRPr lang="zh-CN" altLang="en-US">
              <a:solidFill>
                <a:srgbClr val="FFFFFF"/>
              </a:solidFill>
              <a:latin typeface="黑体" panose="02010609060101010101" pitchFamily="49" charset="-122"/>
              <a:ea typeface="黑体" panose="02010609060101010101" pitchFamily="49" charset="-122"/>
              <a:sym typeface="黑体" panose="02010609060101010101" pitchFamily="49" charset="-122"/>
            </a:endParaRPr>
          </a:p>
        </p:txBody>
      </p:sp>
      <p:sp>
        <p:nvSpPr>
          <p:cNvPr id="15" name="矩形 34"/>
          <p:cNvSpPr>
            <a:spLocks noChangeArrowheads="1"/>
          </p:cNvSpPr>
          <p:nvPr/>
        </p:nvSpPr>
        <p:spPr bwMode="auto">
          <a:xfrm>
            <a:off x="697706" y="555526"/>
            <a:ext cx="1725216"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5000" dirty="0">
                <a:solidFill>
                  <a:schemeClr val="bg1"/>
                </a:solidFill>
                <a:latin typeface="黑体" panose="02010609060101010101" pitchFamily="49" charset="-122"/>
                <a:ea typeface="黑体" panose="02010609060101010101" pitchFamily="49" charset="-122"/>
                <a:sym typeface="黑体" panose="02010609060101010101" pitchFamily="49" charset="-122"/>
              </a:rPr>
              <a:t>目 录</a:t>
            </a:r>
            <a:endParaRPr lang="zh-CN" altLang="en-US" sz="5000" dirty="0">
              <a:solidFill>
                <a:schemeClr val="bg1"/>
              </a:solidFill>
              <a:latin typeface="黑体" panose="02010609060101010101" pitchFamily="49" charset="-122"/>
              <a:ea typeface="黑体" panose="02010609060101010101" pitchFamily="49" charset="-122"/>
              <a:sym typeface="黑体" panose="02010609060101010101" pitchFamily="49" charset="-122"/>
            </a:endParaRPr>
          </a:p>
        </p:txBody>
      </p:sp>
      <p:sp>
        <p:nvSpPr>
          <p:cNvPr id="16" name="矩形 35"/>
          <p:cNvSpPr>
            <a:spLocks noChangeArrowheads="1"/>
          </p:cNvSpPr>
          <p:nvPr/>
        </p:nvSpPr>
        <p:spPr bwMode="auto">
          <a:xfrm>
            <a:off x="942975" y="1563638"/>
            <a:ext cx="1234679"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en-US" sz="2400"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Contents</a:t>
            </a:r>
            <a:endParaRPr lang="zh-CN" altLang="en-US" dirty="0"/>
          </a:p>
        </p:txBody>
      </p:sp>
      <p:grpSp>
        <p:nvGrpSpPr>
          <p:cNvPr id="17" name="组合 16"/>
          <p:cNvGrpSpPr/>
          <p:nvPr/>
        </p:nvGrpSpPr>
        <p:grpSpPr>
          <a:xfrm>
            <a:off x="3059832" y="2719687"/>
            <a:ext cx="1942337" cy="438582"/>
            <a:chOff x="3491880" y="2603649"/>
            <a:chExt cx="1942337" cy="438582"/>
          </a:xfrm>
        </p:grpSpPr>
        <p:sp>
          <p:nvSpPr>
            <p:cNvPr id="19"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4</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0"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数据集成</a:t>
              </a:r>
              <a:endParaRPr lang="zh-CN" altLang="en-US" sz="2400" b="1" dirty="0">
                <a:latin typeface="微软雅黑 Light" panose="020B0502040204020203" pitchFamily="34" charset="-122"/>
                <a:ea typeface="微软雅黑 Light" panose="020B0502040204020203" pitchFamily="34" charset="-122"/>
              </a:endParaRPr>
            </a:p>
          </p:txBody>
        </p:sp>
      </p:grpSp>
      <p:grpSp>
        <p:nvGrpSpPr>
          <p:cNvPr id="21" name="组合 20"/>
          <p:cNvGrpSpPr/>
          <p:nvPr/>
        </p:nvGrpSpPr>
        <p:grpSpPr>
          <a:xfrm>
            <a:off x="3059832" y="3441074"/>
            <a:ext cx="1942337" cy="438582"/>
            <a:chOff x="3491880" y="2603649"/>
            <a:chExt cx="1942337" cy="438582"/>
          </a:xfrm>
        </p:grpSpPr>
        <p:sp>
          <p:nvSpPr>
            <p:cNvPr id="22"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5</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3"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数据规约</a:t>
              </a:r>
              <a:endParaRPr lang="zh-CN" altLang="en-US" sz="2400" b="1" dirty="0">
                <a:latin typeface="微软雅黑 Light" panose="020B0502040204020203" pitchFamily="34" charset="-122"/>
                <a:ea typeface="微软雅黑 Light" panose="020B0502040204020203" pitchFamily="34" charset="-122"/>
              </a:endParaRPr>
            </a:p>
          </p:txBody>
        </p:sp>
      </p:grpSp>
      <p:grpSp>
        <p:nvGrpSpPr>
          <p:cNvPr id="24" name="组合 23"/>
          <p:cNvGrpSpPr/>
          <p:nvPr/>
        </p:nvGrpSpPr>
        <p:grpSpPr>
          <a:xfrm>
            <a:off x="3059832" y="4162460"/>
            <a:ext cx="1942337" cy="438582"/>
            <a:chOff x="3491880" y="2603649"/>
            <a:chExt cx="1942337" cy="438582"/>
          </a:xfrm>
        </p:grpSpPr>
        <p:sp>
          <p:nvSpPr>
            <p:cNvPr id="25"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6</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6"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数据变换</a:t>
              </a:r>
              <a:endParaRPr lang="zh-CN" altLang="en-US" sz="2400" b="1" dirty="0">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63688" y="771550"/>
            <a:ext cx="7344816" cy="1298382"/>
          </a:xfrm>
          <a:prstGeom prst="rect">
            <a:avLst/>
          </a:prstGeom>
        </p:spPr>
        <p:txBody>
          <a:bodyPr/>
          <a:lstStyle/>
          <a:p>
            <a:pPr algn="just">
              <a:lnSpc>
                <a:spcPct val="150000"/>
              </a:lnSpc>
            </a:pPr>
            <a:r>
              <a:rPr lang="zh-CN" altLang="en-US" sz="1800" dirty="0">
                <a:latin typeface="+mj-ea"/>
                <a:ea typeface="+mj-ea"/>
              </a:rPr>
              <a:t>例如：</a:t>
            </a:r>
            <a:r>
              <a:rPr lang="zh-CN" altLang="en-US" sz="1800" b="0" dirty="0">
                <a:latin typeface="+mj-ea"/>
                <a:ea typeface="+mj-ea"/>
              </a:rPr>
              <a:t>在下图的电子销售数据集中，数据对象是商品；该数据对象用</a:t>
            </a:r>
            <a:r>
              <a:rPr lang="en-US" altLang="zh-CN" sz="1800" b="0" dirty="0" err="1">
                <a:latin typeface="+mj-ea"/>
                <a:ea typeface="+mj-ea"/>
              </a:rPr>
              <a:t>InvoiceNo</a:t>
            </a:r>
            <a:r>
              <a:rPr lang="zh-CN" altLang="en-US" sz="1800" b="0" dirty="0">
                <a:latin typeface="+mj-ea"/>
                <a:ea typeface="+mj-ea"/>
              </a:rPr>
              <a:t>，</a:t>
            </a:r>
            <a:r>
              <a:rPr lang="en-US" altLang="zh-CN" sz="1800" b="0" dirty="0" err="1">
                <a:latin typeface="+mj-ea"/>
                <a:ea typeface="+mj-ea"/>
              </a:rPr>
              <a:t>StockCode</a:t>
            </a:r>
            <a:r>
              <a:rPr lang="zh-CN" altLang="en-US" sz="1800" b="0" dirty="0">
                <a:latin typeface="+mj-ea"/>
                <a:ea typeface="+mj-ea"/>
              </a:rPr>
              <a:t>，</a:t>
            </a:r>
            <a:r>
              <a:rPr lang="en-US" altLang="zh-CN" sz="1800" b="0" dirty="0" err="1">
                <a:latin typeface="+mj-ea"/>
                <a:ea typeface="+mj-ea"/>
              </a:rPr>
              <a:t>Descirption</a:t>
            </a:r>
            <a:r>
              <a:rPr lang="zh-CN" altLang="en-US" sz="1800" b="0" dirty="0">
                <a:latin typeface="+mj-ea"/>
                <a:ea typeface="+mj-ea"/>
              </a:rPr>
              <a:t>等属性来描述；数据库中一行代表一个商品，一列代表一个属性。</a:t>
            </a:r>
            <a:endParaRPr lang="zh-CN" altLang="en-US" sz="1800" b="0" dirty="0">
              <a:latin typeface="+mj-ea"/>
              <a:ea typeface="+mj-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07704" y="2193238"/>
            <a:ext cx="7030956" cy="2682768"/>
          </a:xfrm>
          <a:prstGeom prst="rect">
            <a:avLst/>
          </a:prstGeom>
        </p:spPr>
      </p:pic>
      <p:sp>
        <p:nvSpPr>
          <p:cNvPr id="5" name="标题 1"/>
          <p:cNvSpPr txBox="1"/>
          <p:nvPr/>
        </p:nvSpPr>
        <p:spPr>
          <a:xfrm>
            <a:off x="1691680" y="0"/>
            <a:ext cx="7452319" cy="77765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en-US" altLang="zh-CN" sz="2600" dirty="0">
                <a:latin typeface="+mj-ea"/>
              </a:rPr>
              <a:t>1.3  </a:t>
            </a:r>
            <a:r>
              <a:rPr lang="zh-CN" altLang="zh-CN" sz="2600" dirty="0"/>
              <a:t>背景知识</a:t>
            </a:r>
            <a:endParaRPr lang="zh-CN" altLang="en-US" sz="2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861524" y="878027"/>
            <a:ext cx="7102964" cy="3781955"/>
          </a:xfrm>
          <a:prstGeom prst="rect">
            <a:avLst/>
          </a:prstGeom>
        </p:spPr>
        <p:txBody>
          <a:bodyPr/>
          <a:lstStyle/>
          <a:p>
            <a:pPr lvl="1">
              <a:buClrTx/>
              <a:buFont typeface="Wingdings" panose="05000000000000000000" pitchFamily="2" charset="2"/>
              <a:buChar char="l"/>
            </a:pPr>
            <a:r>
              <a:rPr lang="zh-CN" altLang="en-US" sz="2000" b="1" dirty="0">
                <a:latin typeface="+mj-ea"/>
                <a:ea typeface="+mj-ea"/>
              </a:rPr>
              <a:t> 属性： </a:t>
            </a:r>
            <a:r>
              <a:rPr lang="zh-CN" altLang="en-US" sz="2000" dirty="0">
                <a:latin typeface="微软雅黑 Light" panose="020B0502040204020203" pitchFamily="34" charset="-122"/>
                <a:ea typeface="微软雅黑 Light" panose="020B0502040204020203" pitchFamily="34" charset="-122"/>
              </a:rPr>
              <a:t>是一个数据字段，表示数据，等价表述：</a:t>
            </a:r>
            <a:r>
              <a:rPr lang="zh-CN" altLang="en-US" sz="2000" dirty="0">
                <a:solidFill>
                  <a:schemeClr val="bg2"/>
                </a:solidFill>
                <a:latin typeface="微软雅黑 Light" panose="020B0502040204020203" pitchFamily="34" charset="-122"/>
                <a:ea typeface="微软雅黑 Light" panose="020B0502040204020203" pitchFamily="34" charset="-122"/>
              </a:rPr>
              <a:t>对象</a:t>
            </a:r>
            <a:r>
              <a:rPr lang="zh-CN" altLang="en-US" sz="1800" dirty="0">
                <a:solidFill>
                  <a:schemeClr val="bg2"/>
                </a:solidFill>
                <a:latin typeface="微软雅黑 Light" panose="020B0502040204020203" pitchFamily="34" charset="-122"/>
                <a:ea typeface="微软雅黑 Light" panose="020B0502040204020203" pitchFamily="34" charset="-122"/>
              </a:rPr>
              <a:t>的特征</a:t>
            </a:r>
            <a:endParaRPr lang="en-US" altLang="zh-CN" sz="1800" dirty="0">
              <a:solidFill>
                <a:schemeClr val="bg2"/>
              </a:solidFill>
              <a:latin typeface="微软雅黑 Light" panose="020B0502040204020203" pitchFamily="34" charset="-122"/>
              <a:ea typeface="微软雅黑 Light" panose="020B0502040204020203" pitchFamily="34" charset="-122"/>
            </a:endParaRPr>
          </a:p>
          <a:p>
            <a:pPr marL="0" indent="0">
              <a:lnSpc>
                <a:spcPct val="150000"/>
              </a:lnSpc>
            </a:pPr>
            <a:r>
              <a:rPr lang="zh-CN" altLang="en-US" sz="1800" dirty="0">
                <a:latin typeface="微软雅黑 Light" panose="020B0502040204020203" pitchFamily="34" charset="-122"/>
                <a:ea typeface="微软雅黑 Light" panose="020B0502040204020203" pitchFamily="34" charset="-122"/>
              </a:rPr>
              <a:t>         </a:t>
            </a:r>
            <a:r>
              <a:rPr lang="en-US" altLang="zh-CN" sz="1800" dirty="0">
                <a:latin typeface="微软雅黑 Light" panose="020B0502040204020203" pitchFamily="34" charset="-122"/>
                <a:ea typeface="微软雅黑 Light" panose="020B0502040204020203" pitchFamily="34" charset="-122"/>
              </a:rPr>
              <a:t>1</a:t>
            </a:r>
            <a:r>
              <a:rPr lang="zh-CN" altLang="en-US" sz="1800" dirty="0">
                <a:latin typeface="微软雅黑 Light" panose="020B0502040204020203" pitchFamily="34" charset="-122"/>
                <a:ea typeface="微软雅黑 Light" panose="020B0502040204020203" pitchFamily="34" charset="-122"/>
              </a:rPr>
              <a:t>）属性、维度（</a:t>
            </a:r>
            <a:r>
              <a:rPr lang="en-US" altLang="zh-CN" sz="1800" dirty="0">
                <a:latin typeface="微软雅黑 Light" panose="020B0502040204020203" pitchFamily="34" charset="-122"/>
                <a:ea typeface="微软雅黑 Light" panose="020B0502040204020203" pitchFamily="34" charset="-122"/>
              </a:rPr>
              <a:t>dimension</a:t>
            </a:r>
            <a:r>
              <a:rPr lang="zh-CN" altLang="en-US" sz="1800" dirty="0">
                <a:latin typeface="微软雅黑 Light" panose="020B0502040204020203" pitchFamily="34" charset="-122"/>
                <a:ea typeface="微软雅黑 Light" panose="020B0502040204020203" pitchFamily="34" charset="-122"/>
              </a:rPr>
              <a:t>）</a:t>
            </a:r>
            <a:endParaRPr lang="en-US" altLang="zh-CN" sz="1800" dirty="0">
              <a:latin typeface="微软雅黑 Light" panose="020B0502040204020203" pitchFamily="34" charset="-122"/>
              <a:ea typeface="微软雅黑 Light" panose="020B0502040204020203" pitchFamily="34" charset="-122"/>
            </a:endParaRPr>
          </a:p>
          <a:p>
            <a:pPr marL="0" lvl="1" indent="0">
              <a:lnSpc>
                <a:spcPct val="150000"/>
              </a:lnSpc>
              <a:buClrTx/>
              <a:buNone/>
            </a:pPr>
            <a:r>
              <a:rPr lang="en-US" altLang="zh-CN" sz="1800" b="1" dirty="0">
                <a:latin typeface="微软雅黑 Light" panose="020B0502040204020203" pitchFamily="34" charset="-122"/>
                <a:ea typeface="微软雅黑 Light" panose="020B0502040204020203" pitchFamily="34" charset="-122"/>
              </a:rPr>
              <a:t>         2</a:t>
            </a:r>
            <a:r>
              <a:rPr lang="zh-CN" altLang="en-US" sz="1800" b="1" dirty="0">
                <a:latin typeface="微软雅黑 Light" panose="020B0502040204020203" pitchFamily="34" charset="-122"/>
                <a:ea typeface="微软雅黑 Light" panose="020B0502040204020203" pitchFamily="34" charset="-122"/>
              </a:rPr>
              <a:t>）特征（</a:t>
            </a:r>
            <a:r>
              <a:rPr lang="en-US" altLang="zh-CN" sz="1800" b="1" dirty="0">
                <a:latin typeface="微软雅黑 Light" panose="020B0502040204020203" pitchFamily="34" charset="-122"/>
                <a:ea typeface="微软雅黑 Light" panose="020B0502040204020203" pitchFamily="34" charset="-122"/>
              </a:rPr>
              <a:t>feature</a:t>
            </a:r>
            <a:r>
              <a:rPr lang="zh-CN" altLang="en-US" sz="1800" b="1" dirty="0">
                <a:latin typeface="微软雅黑 Light" panose="020B0502040204020203" pitchFamily="34" charset="-122"/>
                <a:ea typeface="微软雅黑 Light" panose="020B0502040204020203" pitchFamily="34" charset="-122"/>
              </a:rPr>
              <a:t>）</a:t>
            </a:r>
            <a:endParaRPr lang="en-US" altLang="zh-CN" sz="1800" b="1" dirty="0">
              <a:latin typeface="微软雅黑 Light" panose="020B0502040204020203" pitchFamily="34" charset="-122"/>
              <a:ea typeface="微软雅黑 Light" panose="020B0502040204020203" pitchFamily="34" charset="-122"/>
            </a:endParaRPr>
          </a:p>
          <a:p>
            <a:pPr marL="0" lvl="1" indent="0">
              <a:lnSpc>
                <a:spcPct val="150000"/>
              </a:lnSpc>
              <a:buClrTx/>
              <a:buNone/>
            </a:pPr>
            <a:r>
              <a:rPr lang="en-US" altLang="zh-CN" sz="1800" b="1" dirty="0">
                <a:latin typeface="微软雅黑 Light" panose="020B0502040204020203" pitchFamily="34" charset="-122"/>
                <a:ea typeface="微软雅黑 Light" panose="020B0502040204020203" pitchFamily="34" charset="-122"/>
              </a:rPr>
              <a:t>         3</a:t>
            </a:r>
            <a:r>
              <a:rPr lang="zh-CN" altLang="en-US" sz="1800" b="1" dirty="0">
                <a:latin typeface="微软雅黑 Light" panose="020B0502040204020203" pitchFamily="34" charset="-122"/>
                <a:ea typeface="微软雅黑 Light" panose="020B0502040204020203" pitchFamily="34" charset="-122"/>
              </a:rPr>
              <a:t>）</a:t>
            </a:r>
            <a:r>
              <a:rPr lang="en-US" altLang="zh-CN" sz="1800" b="1" dirty="0">
                <a:latin typeface="微软雅黑 Light" panose="020B0502040204020203" pitchFamily="34" charset="-122"/>
                <a:ea typeface="微软雅黑 Light" panose="020B0502040204020203" pitchFamily="34" charset="-122"/>
              </a:rPr>
              <a:t> </a:t>
            </a:r>
            <a:r>
              <a:rPr lang="zh-CN" altLang="en-US" sz="1800" b="1" dirty="0">
                <a:latin typeface="微软雅黑 Light" panose="020B0502040204020203" pitchFamily="34" charset="-122"/>
                <a:ea typeface="微软雅黑 Light" panose="020B0502040204020203" pitchFamily="34" charset="-122"/>
              </a:rPr>
              <a:t>变量（</a:t>
            </a:r>
            <a:r>
              <a:rPr lang="en-US" altLang="zh-CN" sz="1800" b="1" dirty="0">
                <a:latin typeface="微软雅黑 Light" panose="020B0502040204020203" pitchFamily="34" charset="-122"/>
                <a:ea typeface="微软雅黑 Light" panose="020B0502040204020203" pitchFamily="34" charset="-122"/>
              </a:rPr>
              <a:t>variance</a:t>
            </a:r>
            <a:r>
              <a:rPr lang="zh-CN" altLang="en-US" sz="1800" b="1" dirty="0">
                <a:latin typeface="微软雅黑 Light" panose="020B0502040204020203" pitchFamily="34" charset="-122"/>
                <a:ea typeface="微软雅黑 Light" panose="020B0502040204020203" pitchFamily="34" charset="-122"/>
              </a:rPr>
              <a:t>）</a:t>
            </a:r>
            <a:endParaRPr lang="en-US" altLang="zh-CN" sz="1800" b="1" dirty="0">
              <a:latin typeface="微软雅黑 Light" panose="020B0502040204020203" pitchFamily="34" charset="-122"/>
              <a:ea typeface="微软雅黑 Light" panose="020B0502040204020203" pitchFamily="34" charset="-122"/>
            </a:endParaRPr>
          </a:p>
          <a:p>
            <a:pPr marL="0" indent="0">
              <a:lnSpc>
                <a:spcPct val="150000"/>
              </a:lnSpc>
            </a:pPr>
            <a:r>
              <a:rPr lang="zh-CN" altLang="en-US" sz="1800" b="0" dirty="0">
                <a:latin typeface="微软雅黑 Light" panose="020B0502040204020203" pitchFamily="34" charset="-122"/>
                <a:ea typeface="微软雅黑 Light" panose="020B0502040204020203" pitchFamily="34" charset="-122"/>
              </a:rPr>
              <a:t>“维”，一般用在数据仓库中；“特征”，一般用在机器学习中；“变量”，一般用在统计学中。</a:t>
            </a:r>
            <a:endParaRPr lang="en-US" altLang="zh-CN" sz="1800" b="0" dirty="0">
              <a:latin typeface="微软雅黑 Light" panose="020B0502040204020203" pitchFamily="34" charset="-122"/>
              <a:ea typeface="微软雅黑 Light" panose="020B0502040204020203" pitchFamily="34" charset="-122"/>
            </a:endParaRPr>
          </a:p>
          <a:p>
            <a:pPr>
              <a:lnSpc>
                <a:spcPct val="150000"/>
              </a:lnSpc>
              <a:buFont typeface="Arial" panose="020B0604020202020204" pitchFamily="34" charset="0"/>
              <a:buChar char="•"/>
            </a:pPr>
            <a:r>
              <a:rPr lang="zh-CN" altLang="en-US" sz="2000" dirty="0">
                <a:latin typeface="+mj-ea"/>
                <a:ea typeface="+mj-ea"/>
              </a:rPr>
              <a:t>属性分类：</a:t>
            </a:r>
            <a:endParaRPr lang="en-US" altLang="zh-CN" sz="2000" dirty="0">
              <a:latin typeface="+mj-ea"/>
              <a:ea typeface="+mj-ea"/>
            </a:endParaRPr>
          </a:p>
          <a:p>
            <a:pPr marL="0" indent="0">
              <a:lnSpc>
                <a:spcPct val="150000"/>
              </a:lnSpc>
            </a:pPr>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标称、二元、序数、数值</a:t>
            </a:r>
            <a:endParaRPr lang="en-US" altLang="zh-CN" b="0" dirty="0">
              <a:latin typeface="微软雅黑" panose="020B0503020204020204" pitchFamily="34" charset="-122"/>
              <a:ea typeface="微软雅黑" panose="020B0503020204020204" pitchFamily="34" charset="-122"/>
            </a:endParaRPr>
          </a:p>
          <a:p>
            <a:pPr lvl="1"/>
            <a:endParaRPr lang="zh-CN" altLang="en-US" sz="1400" dirty="0">
              <a:latin typeface="微软雅黑 Light" panose="020B0502040204020203" pitchFamily="34" charset="-122"/>
              <a:ea typeface="微软雅黑 Light" panose="020B0502040204020203" pitchFamily="34" charset="-122"/>
            </a:endParaRPr>
          </a:p>
          <a:p>
            <a:endParaRPr lang="zh-CN" altLang="en-US" sz="1400" dirty="0">
              <a:latin typeface="微软雅黑 Light" panose="020B0502040204020203" pitchFamily="34" charset="-122"/>
              <a:ea typeface="微软雅黑 Light" panose="020B0502040204020203" pitchFamily="34" charset="-122"/>
            </a:endParaRPr>
          </a:p>
        </p:txBody>
      </p:sp>
      <p:sp>
        <p:nvSpPr>
          <p:cNvPr id="5" name="标题 1"/>
          <p:cNvSpPr txBox="1"/>
          <p:nvPr/>
        </p:nvSpPr>
        <p:spPr>
          <a:xfrm>
            <a:off x="1691680" y="0"/>
            <a:ext cx="7452319" cy="77765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en-US" altLang="zh-CN" sz="2600" dirty="0">
                <a:latin typeface="+mj-ea"/>
              </a:rPr>
              <a:t>1.3  </a:t>
            </a:r>
            <a:r>
              <a:rPr lang="zh-CN" altLang="zh-CN" sz="2600" dirty="0"/>
              <a:t>背景知识</a:t>
            </a:r>
            <a:endParaRPr lang="zh-CN" altLang="en-US" sz="2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63688" y="779386"/>
            <a:ext cx="7380311" cy="4300537"/>
          </a:xfrm>
          <a:prstGeom prst="rect">
            <a:avLst/>
          </a:prstGeom>
        </p:spPr>
        <p:txBody>
          <a:bodyPr/>
          <a:lstStyle/>
          <a:p>
            <a:pPr lvl="1">
              <a:lnSpc>
                <a:spcPct val="150000"/>
              </a:lnSpc>
              <a:buClrTx/>
              <a:buFont typeface="Wingdings" panose="05000000000000000000" pitchFamily="2" charset="2"/>
              <a:buChar char="l"/>
            </a:pPr>
            <a:r>
              <a:rPr lang="en-US" altLang="zh-CN" sz="1800" b="1" dirty="0">
                <a:latin typeface="微软雅黑 Light" panose="020B0502040204020203" pitchFamily="34" charset="-122"/>
                <a:ea typeface="微软雅黑 Light" panose="020B0502040204020203" pitchFamily="34" charset="-122"/>
              </a:rPr>
              <a:t>  </a:t>
            </a:r>
            <a:r>
              <a:rPr lang="zh-CN" altLang="zh-CN" sz="1800" b="1" dirty="0">
                <a:latin typeface="微软雅黑 Light" panose="020B0502040204020203" pitchFamily="34" charset="-122"/>
                <a:ea typeface="微软雅黑 Light" panose="020B0502040204020203" pitchFamily="34" charset="-122"/>
              </a:rPr>
              <a:t>标称属性</a:t>
            </a:r>
            <a:r>
              <a:rPr lang="zh-CN" altLang="zh-CN" sz="1800" dirty="0">
                <a:latin typeface="微软雅黑 Light" panose="020B0502040204020203" pitchFamily="34" charset="-122"/>
                <a:ea typeface="微软雅黑 Light" panose="020B0502040204020203" pitchFamily="34" charset="-122"/>
              </a:rPr>
              <a:t>：</a:t>
            </a:r>
            <a:endParaRPr lang="en-US" altLang="zh-CN" sz="1800" dirty="0">
              <a:latin typeface="微软雅黑 Light" panose="020B0502040204020203" pitchFamily="34" charset="-122"/>
              <a:ea typeface="微软雅黑 Light" panose="020B0502040204020203" pitchFamily="34" charset="-122"/>
            </a:endParaRPr>
          </a:p>
          <a:p>
            <a:pPr marL="0" lvl="1" indent="0">
              <a:lnSpc>
                <a:spcPct val="150000"/>
              </a:lnSpc>
              <a:buNone/>
            </a:pPr>
            <a:r>
              <a:rPr lang="en-US" altLang="zh-CN" sz="1800" dirty="0">
                <a:latin typeface="微软雅黑 Light" panose="020B0502040204020203" pitchFamily="34" charset="-122"/>
                <a:ea typeface="微软雅黑 Light" panose="020B0502040204020203" pitchFamily="34" charset="-122"/>
              </a:rPr>
              <a:t>         </a:t>
            </a:r>
            <a:r>
              <a:rPr lang="zh-CN" altLang="zh-CN" sz="1800" dirty="0">
                <a:latin typeface="微软雅黑 Light" panose="020B0502040204020203" pitchFamily="34" charset="-122"/>
                <a:ea typeface="微软雅黑 Light" panose="020B0502040204020203" pitchFamily="34" charset="-122"/>
              </a:rPr>
              <a:t>标称属性的值是一些符号或事物的名称</a:t>
            </a:r>
            <a:endParaRPr lang="en-US" altLang="zh-CN" sz="1800" dirty="0">
              <a:latin typeface="微软雅黑 Light" panose="020B0502040204020203" pitchFamily="34" charset="-122"/>
              <a:ea typeface="微软雅黑 Light" panose="020B0502040204020203" pitchFamily="34" charset="-122"/>
            </a:endParaRPr>
          </a:p>
          <a:p>
            <a:pPr lvl="2" algn="just">
              <a:lnSpc>
                <a:spcPct val="150000"/>
              </a:lnSpc>
              <a:buClrTx/>
            </a:pPr>
            <a:r>
              <a:rPr lang="zh-CN" altLang="zh-CN" sz="1800" dirty="0">
                <a:latin typeface="微软雅黑 Light" panose="020B0502040204020203" pitchFamily="34" charset="-122"/>
                <a:ea typeface="微软雅黑 Light" panose="020B0502040204020203" pitchFamily="34" charset="-122"/>
              </a:rPr>
              <a:t>在计算机科学中，这些值也被看做是枚举的（</a:t>
            </a:r>
            <a:r>
              <a:rPr lang="en-US" altLang="zh-CN" sz="1800" dirty="0">
                <a:latin typeface="微软雅黑 Light" panose="020B0502040204020203" pitchFamily="34" charset="-122"/>
                <a:ea typeface="微软雅黑 Light" panose="020B0502040204020203" pitchFamily="34" charset="-122"/>
              </a:rPr>
              <a:t>enumeration</a:t>
            </a:r>
            <a:r>
              <a:rPr lang="zh-CN" altLang="zh-CN" sz="1800" dirty="0">
                <a:latin typeface="微软雅黑 Light" panose="020B0502040204020203" pitchFamily="34" charset="-122"/>
                <a:ea typeface="微软雅黑 Light" panose="020B0502040204020203" pitchFamily="34" charset="-122"/>
              </a:rPr>
              <a:t>）。尽管标称属性的值是一些符号或“事物的名称”，但也可以用数表示这些符号或名称，如</a:t>
            </a:r>
            <a:r>
              <a:rPr lang="zh-CN" altLang="en-US" sz="1800" dirty="0">
                <a:latin typeface="微软雅黑 Light" panose="020B0502040204020203" pitchFamily="34" charset="-122"/>
                <a:ea typeface="微软雅黑 Light" panose="020B0502040204020203" pitchFamily="34" charset="-122"/>
              </a:rPr>
              <a:t>发色</a:t>
            </a:r>
            <a:r>
              <a:rPr lang="zh-CN" altLang="zh-CN" sz="1800" dirty="0">
                <a:latin typeface="微软雅黑 Light" panose="020B0502040204020203" pitchFamily="34" charset="-122"/>
                <a:ea typeface="微软雅黑 Light" panose="020B0502040204020203" pitchFamily="34" charset="-122"/>
              </a:rPr>
              <a:t>可以用</a:t>
            </a:r>
            <a:r>
              <a:rPr lang="en-US" altLang="zh-CN" sz="1800" dirty="0">
                <a:latin typeface="微软雅黑 Light" panose="020B0502040204020203" pitchFamily="34" charset="-122"/>
                <a:ea typeface="微软雅黑 Light" panose="020B0502040204020203" pitchFamily="34" charset="-122"/>
              </a:rPr>
              <a:t> 0 </a:t>
            </a:r>
            <a:r>
              <a:rPr lang="zh-CN" altLang="zh-CN" sz="1800" dirty="0">
                <a:latin typeface="微软雅黑 Light" panose="020B0502040204020203" pitchFamily="34" charset="-122"/>
                <a:ea typeface="微软雅黑 Light" panose="020B0502040204020203" pitchFamily="34" charset="-122"/>
              </a:rPr>
              <a:t>表示黑色，</a:t>
            </a:r>
            <a:r>
              <a:rPr lang="en-US" altLang="zh-CN" sz="1800" dirty="0">
                <a:latin typeface="微软雅黑 Light" panose="020B0502040204020203" pitchFamily="34" charset="-122"/>
                <a:ea typeface="微软雅黑 Light" panose="020B0502040204020203" pitchFamily="34" charset="-122"/>
              </a:rPr>
              <a:t>1 </a:t>
            </a:r>
            <a:r>
              <a:rPr lang="zh-CN" altLang="zh-CN" sz="1800" dirty="0">
                <a:latin typeface="微软雅黑 Light" panose="020B0502040204020203" pitchFamily="34" charset="-122"/>
                <a:ea typeface="微软雅黑 Light" panose="020B0502040204020203" pitchFamily="34" charset="-122"/>
              </a:rPr>
              <a:t>表示黄色。因为标称属性的值不具有有意义的序，而且不是定量的。</a:t>
            </a:r>
            <a:endParaRPr lang="en-US" altLang="zh-CN" sz="1800" dirty="0">
              <a:latin typeface="微软雅黑 Light" panose="020B0502040204020203" pitchFamily="34" charset="-122"/>
              <a:ea typeface="微软雅黑 Light" panose="020B0502040204020203" pitchFamily="34" charset="-122"/>
            </a:endParaRPr>
          </a:p>
          <a:p>
            <a:pPr lvl="2" algn="just">
              <a:lnSpc>
                <a:spcPct val="150000"/>
              </a:lnSpc>
              <a:buClrTx/>
            </a:pPr>
            <a:r>
              <a:rPr lang="en-US" altLang="zh-CN" sz="1800" dirty="0">
                <a:latin typeface="微软雅黑 Light" panose="020B0502040204020203" pitchFamily="34" charset="-122"/>
                <a:ea typeface="微软雅黑 Light" panose="020B0502040204020203" pitchFamily="34" charset="-122"/>
              </a:rPr>
              <a:t> </a:t>
            </a:r>
            <a:r>
              <a:rPr lang="zh-CN" altLang="zh-CN" sz="1800" dirty="0">
                <a:latin typeface="微软雅黑 Light" panose="020B0502040204020203" pitchFamily="34" charset="-122"/>
                <a:ea typeface="微软雅黑 Light" panose="020B0502040204020203" pitchFamily="34" charset="-122"/>
              </a:rPr>
              <a:t>二元属性：二元属性是一种标称属性，只有两个状态：</a:t>
            </a:r>
            <a:r>
              <a:rPr lang="en-US" altLang="zh-CN" sz="1800" dirty="0">
                <a:latin typeface="微软雅黑 Light" panose="020B0502040204020203" pitchFamily="34" charset="-122"/>
                <a:ea typeface="微软雅黑 Light" panose="020B0502040204020203" pitchFamily="34" charset="-122"/>
              </a:rPr>
              <a:t>0 </a:t>
            </a:r>
            <a:r>
              <a:rPr lang="zh-CN" altLang="zh-CN" sz="1800" dirty="0">
                <a:latin typeface="微软雅黑 Light" panose="020B0502040204020203" pitchFamily="34" charset="-122"/>
                <a:ea typeface="微软雅黑 Light" panose="020B0502040204020203" pitchFamily="34" charset="-122"/>
              </a:rPr>
              <a:t>或</a:t>
            </a:r>
            <a:r>
              <a:rPr lang="en-US" altLang="zh-CN" sz="1800" dirty="0">
                <a:latin typeface="微软雅黑 Light" panose="020B0502040204020203" pitchFamily="34" charset="-122"/>
                <a:ea typeface="微软雅黑 Light" panose="020B0502040204020203" pitchFamily="34" charset="-122"/>
              </a:rPr>
              <a:t> 1</a:t>
            </a:r>
            <a:r>
              <a:rPr lang="zh-CN" altLang="en-US" sz="1800" dirty="0">
                <a:latin typeface="微软雅黑 Light" panose="020B0502040204020203" pitchFamily="34" charset="-122"/>
                <a:ea typeface="微软雅黑 Light" panose="020B0502040204020203" pitchFamily="34" charset="-122"/>
              </a:rPr>
              <a:t>。</a:t>
            </a:r>
            <a:r>
              <a:rPr lang="zh-CN" altLang="zh-CN" sz="1800" dirty="0">
                <a:latin typeface="微软雅黑 Light" panose="020B0502040204020203" pitchFamily="34" charset="-122"/>
                <a:ea typeface="微软雅黑 Light" panose="020B0502040204020203" pitchFamily="34" charset="-122"/>
              </a:rPr>
              <a:t>如果两种状态对应的是</a:t>
            </a:r>
            <a:r>
              <a:rPr lang="en-US" altLang="zh-CN" sz="1800" dirty="0">
                <a:latin typeface="微软雅黑 Light" panose="020B0502040204020203" pitchFamily="34" charset="-122"/>
                <a:ea typeface="微软雅黑 Light" panose="020B0502040204020203" pitchFamily="34" charset="-122"/>
              </a:rPr>
              <a:t> true </a:t>
            </a:r>
            <a:r>
              <a:rPr lang="zh-CN" altLang="zh-CN" sz="1800" dirty="0">
                <a:latin typeface="微软雅黑 Light" panose="020B0502040204020203" pitchFamily="34" charset="-122"/>
                <a:ea typeface="微软雅黑 Light" panose="020B0502040204020203" pitchFamily="34" charset="-122"/>
              </a:rPr>
              <a:t>和</a:t>
            </a:r>
            <a:r>
              <a:rPr lang="en-US" altLang="zh-CN" sz="1800" dirty="0">
                <a:latin typeface="微软雅黑 Light" panose="020B0502040204020203" pitchFamily="34" charset="-122"/>
                <a:ea typeface="微软雅黑 Light" panose="020B0502040204020203" pitchFamily="34" charset="-122"/>
              </a:rPr>
              <a:t> false</a:t>
            </a:r>
            <a:r>
              <a:rPr lang="zh-CN" altLang="zh-CN" sz="1800" dirty="0">
                <a:latin typeface="微软雅黑 Light" panose="020B0502040204020203" pitchFamily="34" charset="-122"/>
                <a:ea typeface="微软雅黑 Light" panose="020B0502040204020203" pitchFamily="34" charset="-122"/>
              </a:rPr>
              <a:t>，二元属性又称布尔属性。 </a:t>
            </a:r>
            <a:endParaRPr lang="en-US" altLang="zh-CN" sz="1800" dirty="0">
              <a:latin typeface="微软雅黑 Light" panose="020B0502040204020203" pitchFamily="34" charset="-122"/>
              <a:ea typeface="微软雅黑 Light" panose="020B0502040204020203" pitchFamily="34" charset="-122"/>
            </a:endParaRPr>
          </a:p>
          <a:p>
            <a:pPr marL="0" lvl="1" indent="0" algn="just">
              <a:buNone/>
            </a:pPr>
            <a:r>
              <a:rPr lang="zh-CN" altLang="en-US" sz="1800" dirty="0">
                <a:latin typeface="微软雅黑 Light" panose="020B0502040204020203" pitchFamily="34" charset="-122"/>
                <a:ea typeface="微软雅黑 Light" panose="020B0502040204020203" pitchFamily="34" charset="-122"/>
              </a:rPr>
              <a:t>        例如：“性别”： 男性，女性</a:t>
            </a:r>
            <a:endParaRPr lang="en-US" altLang="zh-CN" sz="1800" dirty="0">
              <a:latin typeface="微软雅黑 Light" panose="020B0502040204020203" pitchFamily="34" charset="-122"/>
              <a:ea typeface="微软雅黑 Light" panose="020B0502040204020203" pitchFamily="34" charset="-122"/>
            </a:endParaRPr>
          </a:p>
          <a:p>
            <a:pPr marL="0" lvl="1" indent="0" algn="just">
              <a:buNone/>
            </a:pPr>
            <a:r>
              <a:rPr lang="en-US" altLang="zh-CN" sz="1800" dirty="0">
                <a:latin typeface="微软雅黑 Light" panose="020B0502040204020203" pitchFamily="34" charset="-122"/>
                <a:ea typeface="微软雅黑 Light" panose="020B0502040204020203" pitchFamily="34" charset="-122"/>
              </a:rPr>
              <a:t>                    </a:t>
            </a:r>
            <a:r>
              <a:rPr lang="zh-CN" altLang="en-US" sz="1800" dirty="0">
                <a:latin typeface="微软雅黑 Light" panose="020B0502040204020203" pitchFamily="34" charset="-122"/>
                <a:ea typeface="微软雅黑 Light" panose="020B0502040204020203" pitchFamily="34" charset="-122"/>
              </a:rPr>
              <a:t>“</a:t>
            </a:r>
            <a:r>
              <a:rPr lang="en-US" altLang="zh-CN" sz="1800" dirty="0">
                <a:latin typeface="微软雅黑 Light" panose="020B0502040204020203" pitchFamily="34" charset="-122"/>
                <a:ea typeface="微软雅黑 Light" panose="020B0502040204020203" pitchFamily="34" charset="-122"/>
              </a:rPr>
              <a:t>HIV”</a:t>
            </a:r>
            <a:r>
              <a:rPr lang="zh-CN" altLang="en-US" sz="1800" dirty="0">
                <a:latin typeface="微软雅黑 Light" panose="020B0502040204020203" pitchFamily="34" charset="-122"/>
                <a:ea typeface="微软雅黑 Light" panose="020B0502040204020203" pitchFamily="34" charset="-122"/>
              </a:rPr>
              <a:t>：阴性，阳性</a:t>
            </a:r>
            <a:endParaRPr lang="en-US" altLang="zh-CN" sz="1800" dirty="0">
              <a:latin typeface="微软雅黑 Light" panose="020B0502040204020203" pitchFamily="34" charset="-122"/>
              <a:ea typeface="微软雅黑 Light" panose="020B0502040204020203" pitchFamily="34" charset="-122"/>
            </a:endParaRPr>
          </a:p>
        </p:txBody>
      </p:sp>
      <p:sp>
        <p:nvSpPr>
          <p:cNvPr id="4" name="标题 1"/>
          <p:cNvSpPr txBox="1"/>
          <p:nvPr/>
        </p:nvSpPr>
        <p:spPr>
          <a:xfrm>
            <a:off x="1691680" y="0"/>
            <a:ext cx="7452319" cy="77765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en-US" altLang="zh-CN" sz="2600" dirty="0">
                <a:latin typeface="+mj-ea"/>
              </a:rPr>
              <a:t>1.3  </a:t>
            </a:r>
            <a:r>
              <a:rPr lang="zh-CN" altLang="zh-CN" sz="2600" dirty="0"/>
              <a:t>背景知识</a:t>
            </a:r>
            <a:endParaRPr lang="zh-CN" altLang="en-US" sz="2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63687" y="777657"/>
            <a:ext cx="7380311" cy="3666301"/>
          </a:xfrm>
          <a:prstGeom prst="rect">
            <a:avLst/>
          </a:prstGeom>
        </p:spPr>
        <p:txBody>
          <a:bodyPr/>
          <a:lstStyle/>
          <a:p>
            <a:pPr lvl="1">
              <a:lnSpc>
                <a:spcPct val="150000"/>
              </a:lnSpc>
              <a:buClrTx/>
              <a:buFont typeface="Wingdings" panose="05000000000000000000" pitchFamily="2" charset="2"/>
              <a:buChar char="l"/>
            </a:pPr>
            <a:r>
              <a:rPr lang="en-US" altLang="zh-CN" sz="2200" b="1" dirty="0">
                <a:latin typeface="+mj-ea"/>
                <a:ea typeface="+mj-ea"/>
              </a:rPr>
              <a:t> </a:t>
            </a:r>
            <a:r>
              <a:rPr lang="zh-CN" altLang="zh-CN" sz="2200" b="1" dirty="0">
                <a:latin typeface="+mj-ea"/>
                <a:ea typeface="+mj-ea"/>
              </a:rPr>
              <a:t>序数属性：</a:t>
            </a:r>
            <a:endParaRPr lang="en-US" altLang="zh-CN" sz="2200" b="1" dirty="0">
              <a:latin typeface="+mj-ea"/>
              <a:ea typeface="+mj-ea"/>
            </a:endParaRPr>
          </a:p>
          <a:p>
            <a:pPr marL="0" lvl="1" indent="0">
              <a:lnSpc>
                <a:spcPct val="150000"/>
              </a:lnSpc>
              <a:buClrTx/>
              <a:buNone/>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序数属性是一种属性，其可能的值之间具有有意义的序或秩评定（</a:t>
            </a:r>
            <a:r>
              <a:rPr lang="en-US" altLang="zh-CN" sz="2000" dirty="0">
                <a:latin typeface="微软雅黑" panose="020B0503020204020204" pitchFamily="34" charset="-122"/>
                <a:ea typeface="微软雅黑" panose="020B0503020204020204" pitchFamily="34" charset="-122"/>
              </a:rPr>
              <a:t>ranking</a:t>
            </a:r>
            <a:r>
              <a:rPr lang="zh-CN" altLang="zh-CN" sz="2000" dirty="0">
                <a:latin typeface="微软雅黑" panose="020B0503020204020204" pitchFamily="34" charset="-122"/>
                <a:ea typeface="微软雅黑" panose="020B0503020204020204" pitchFamily="34" charset="-122"/>
              </a:rPr>
              <a:t>），但是相继值之间的差是未知的</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2" algn="just">
              <a:lnSpc>
                <a:spcPct val="150000"/>
              </a:lnSpc>
              <a:buClrTx/>
              <a:buFont typeface="Wingdings" panose="05000000000000000000" pitchFamily="2" charset="2"/>
              <a:buChar char="Ø"/>
            </a:pPr>
            <a:r>
              <a:rPr lang="zh-CN" altLang="en-US" sz="1800" b="1" dirty="0">
                <a:latin typeface="+mj-ea"/>
                <a:ea typeface="+mj-ea"/>
              </a:rPr>
              <a:t>如：对一个餐厅评价“优”，“良”，“差” </a:t>
            </a:r>
            <a:endParaRPr lang="en-US" altLang="zh-CN" sz="1800" b="1" dirty="0">
              <a:latin typeface="+mj-ea"/>
              <a:ea typeface="+mj-ea"/>
            </a:endParaRPr>
          </a:p>
          <a:p>
            <a:pPr lvl="2" algn="just">
              <a:lnSpc>
                <a:spcPct val="150000"/>
              </a:lnSpc>
              <a:buClrTx/>
              <a:buFont typeface="Wingdings" panose="05000000000000000000" pitchFamily="2" charset="2"/>
              <a:buChar char="Ø"/>
            </a:pPr>
            <a:r>
              <a:rPr lang="zh-CN" altLang="en-US" sz="1800" b="1" dirty="0">
                <a:latin typeface="+mj-ea"/>
                <a:ea typeface="+mj-ea"/>
              </a:rPr>
              <a:t>教师职称：助教、讲师、副教授、教授</a:t>
            </a:r>
            <a:endParaRPr lang="en-US" altLang="zh-CN" sz="1800" b="1" dirty="0">
              <a:latin typeface="+mj-ea"/>
              <a:ea typeface="+mj-ea"/>
            </a:endParaRPr>
          </a:p>
          <a:p>
            <a:pPr lvl="2" algn="just">
              <a:lnSpc>
                <a:spcPct val="150000"/>
              </a:lnSpc>
              <a:buClrTx/>
              <a:buFont typeface="Wingdings" panose="05000000000000000000" pitchFamily="2" charset="2"/>
              <a:buChar char="Ø"/>
            </a:pPr>
            <a:r>
              <a:rPr lang="zh-CN" altLang="en-US" sz="1800" b="1" dirty="0">
                <a:latin typeface="+mj-ea"/>
                <a:ea typeface="+mj-ea"/>
              </a:rPr>
              <a:t>军衔：下士、中士、上士，少尉、中尉，</a:t>
            </a:r>
            <a:r>
              <a:rPr lang="en-US" altLang="zh-CN" sz="1800" b="1" dirty="0">
                <a:latin typeface="+mj-ea"/>
                <a:ea typeface="+mj-ea"/>
              </a:rPr>
              <a:t>…</a:t>
            </a:r>
            <a:endParaRPr lang="en-US" altLang="zh-CN" sz="1200" b="1" dirty="0"/>
          </a:p>
        </p:txBody>
      </p:sp>
      <p:sp>
        <p:nvSpPr>
          <p:cNvPr id="5" name="标题 1"/>
          <p:cNvSpPr txBox="1"/>
          <p:nvPr/>
        </p:nvSpPr>
        <p:spPr>
          <a:xfrm>
            <a:off x="1691680" y="0"/>
            <a:ext cx="7452319" cy="77765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en-US" altLang="zh-CN" sz="2800" dirty="0">
                <a:latin typeface="+mj-ea"/>
              </a:rPr>
              <a:t>1.3  </a:t>
            </a:r>
            <a:r>
              <a:rPr lang="zh-CN" altLang="zh-CN" dirty="0"/>
              <a:t>背景知识</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35696" y="843558"/>
            <a:ext cx="7200800" cy="3293209"/>
          </a:xfrm>
          <a:prstGeom prst="rect">
            <a:avLst/>
          </a:prstGeom>
          <a:noFill/>
        </p:spPr>
        <p:txBody>
          <a:bodyPr wrap="square">
            <a:spAutoFit/>
          </a:bodyPr>
          <a:lstStyle/>
          <a:p>
            <a:pPr marL="0" lvl="1" indent="-342900">
              <a:lnSpc>
                <a:spcPct val="200000"/>
              </a:lnSpc>
              <a:buFont typeface="Wingdings" panose="05000000000000000000" pitchFamily="2" charset="2"/>
              <a:buChar char="u"/>
            </a:pPr>
            <a:r>
              <a:rPr lang="zh-CN" altLang="zh-CN" sz="2200" b="1" dirty="0">
                <a:latin typeface="+mj-ea"/>
                <a:ea typeface="+mj-ea"/>
              </a:rPr>
              <a:t>数据属性：</a:t>
            </a:r>
            <a:endParaRPr lang="en-US" altLang="zh-CN" sz="2200" b="1" dirty="0">
              <a:latin typeface="+mj-ea"/>
              <a:ea typeface="+mj-ea"/>
            </a:endParaRPr>
          </a:p>
          <a:p>
            <a:pPr marL="0" lvl="1">
              <a:lnSpc>
                <a:spcPct val="200000"/>
              </a:lnSpc>
            </a:pPr>
            <a:r>
              <a:rPr lang="en-US" altLang="zh-CN" sz="2200" b="1" dirty="0">
                <a:latin typeface="+mj-ea"/>
                <a:ea typeface="+mj-ea"/>
              </a:rPr>
              <a:t>        </a:t>
            </a:r>
            <a:r>
              <a:rPr lang="zh-CN" altLang="zh-CN" sz="2000" dirty="0">
                <a:latin typeface="+mj-ea"/>
                <a:ea typeface="+mj-ea"/>
              </a:rPr>
              <a:t>是定量的可度量的量，用整数或实数表示</a:t>
            </a:r>
            <a:r>
              <a:rPr lang="zh-CN" altLang="en-US" sz="2000" dirty="0">
                <a:latin typeface="+mj-ea"/>
                <a:ea typeface="+mj-ea"/>
              </a:rPr>
              <a:t>，</a:t>
            </a:r>
            <a:r>
              <a:rPr lang="zh-CN" altLang="zh-CN" sz="2000" dirty="0">
                <a:latin typeface="+mj-ea"/>
                <a:ea typeface="+mj-ea"/>
              </a:rPr>
              <a:t>可以是区间标度的或比率标度的。</a:t>
            </a:r>
            <a:endParaRPr lang="en-US" altLang="zh-CN" sz="2000" dirty="0">
              <a:latin typeface="+mj-ea"/>
              <a:ea typeface="+mj-ea"/>
            </a:endParaRPr>
          </a:p>
          <a:p>
            <a:pPr marL="0" lvl="2">
              <a:lnSpc>
                <a:spcPct val="200000"/>
              </a:lnSpc>
            </a:pPr>
            <a:r>
              <a:rPr lang="en-US" altLang="zh-CN" sz="2000" dirty="0">
                <a:latin typeface="+mj-ea"/>
                <a:ea typeface="+mj-ea"/>
              </a:rPr>
              <a:t>     </a:t>
            </a:r>
            <a:r>
              <a:rPr lang="zh-CN" altLang="zh-CN" sz="2000" dirty="0">
                <a:latin typeface="+mj-ea"/>
                <a:ea typeface="+mj-ea"/>
              </a:rPr>
              <a:t>在机器学习领域中的分类算法通常把属性分为离散的和连续的</a:t>
            </a:r>
            <a:r>
              <a:rPr lang="zh-CN" altLang="en-US" sz="2000" dirty="0">
                <a:latin typeface="+mj-ea"/>
                <a:ea typeface="+mj-ea"/>
              </a:rPr>
              <a:t>，</a:t>
            </a:r>
            <a:r>
              <a:rPr lang="zh-CN" altLang="zh-CN" sz="2000" dirty="0">
                <a:latin typeface="+mj-ea"/>
                <a:ea typeface="+mj-ea"/>
              </a:rPr>
              <a:t>每种类型可以用不同的方法处理。</a:t>
            </a:r>
            <a:endParaRPr lang="zh-CN" altLang="zh-CN" sz="2000" dirty="0">
              <a:latin typeface="+mj-ea"/>
              <a:ea typeface="+mj-ea"/>
            </a:endParaRPr>
          </a:p>
        </p:txBody>
      </p:sp>
      <p:sp>
        <p:nvSpPr>
          <p:cNvPr id="5" name="标题 1"/>
          <p:cNvSpPr txBox="1"/>
          <p:nvPr/>
        </p:nvSpPr>
        <p:spPr>
          <a:xfrm>
            <a:off x="1691680" y="0"/>
            <a:ext cx="7452319" cy="77765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en-US" altLang="zh-CN" sz="2800" dirty="0">
                <a:latin typeface="+mj-ea"/>
              </a:rPr>
              <a:t>1.3  </a:t>
            </a:r>
            <a:r>
              <a:rPr lang="zh-CN" altLang="zh-CN" dirty="0"/>
              <a:t>背景知识</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63687" y="798195"/>
            <a:ext cx="7200801" cy="4293835"/>
          </a:xfrm>
          <a:prstGeom prst="rect">
            <a:avLst/>
          </a:prstGeom>
        </p:spPr>
        <p:txBody>
          <a:bodyPr/>
          <a:lstStyle/>
          <a:p>
            <a:pPr marL="0" lvl="1" indent="0">
              <a:lnSpc>
                <a:spcPct val="150000"/>
              </a:lnSpc>
              <a:buNone/>
            </a:pPr>
            <a:r>
              <a:rPr lang="zh-CN" altLang="zh-CN" sz="2000" b="1" dirty="0">
                <a:latin typeface="微软雅黑" panose="020B0503020204020204" pitchFamily="34" charset="-122"/>
                <a:ea typeface="微软雅黑" panose="020B0503020204020204" pitchFamily="34" charset="-122"/>
              </a:rPr>
              <a:t>离散属性：</a:t>
            </a:r>
            <a:endParaRPr lang="en-US" altLang="zh-CN" sz="2000" b="1" dirty="0">
              <a:latin typeface="微软雅黑" panose="020B0503020204020204" pitchFamily="34" charset="-122"/>
              <a:ea typeface="微软雅黑" panose="020B0503020204020204" pitchFamily="34" charset="-122"/>
            </a:endParaRPr>
          </a:p>
          <a:p>
            <a:pPr marL="0" lvl="1" indent="0">
              <a:lnSpc>
                <a:spcPct val="150000"/>
              </a:lnSpc>
              <a:buNone/>
            </a:pPr>
            <a:r>
              <a:rPr lang="en-US" altLang="zh-CN" sz="1800" b="1"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具有有限个或无限个可数个数，可以用或不用整数表示。</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有限可数：头发的颜色</a:t>
            </a:r>
            <a:r>
              <a:rPr lang="zh-CN"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学生的人数等</a:t>
            </a:r>
            <a:r>
              <a:rPr lang="zh-CN"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zh-CN" sz="1800" dirty="0">
                <a:latin typeface="微软雅黑" panose="020B0503020204020204" pitchFamily="34" charset="-122"/>
                <a:ea typeface="微软雅黑" panose="020B0503020204020204" pitchFamily="34" charset="-122"/>
              </a:rPr>
              <a:t>无限可数：如果一个属性可能的值集合是无限的，但可以建立一个与自然数一一对应</a:t>
            </a:r>
            <a:r>
              <a:rPr lang="zh-CN" altLang="en-US" sz="1800" dirty="0">
                <a:latin typeface="微软雅黑" panose="020B0503020204020204" pitchFamily="34" charset="-122"/>
                <a:ea typeface="微软雅黑" panose="020B0503020204020204" pitchFamily="34" charset="-122"/>
              </a:rPr>
              <a:t>的映射关系</a:t>
            </a:r>
            <a:r>
              <a:rPr lang="zh-CN"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比如：</a:t>
            </a:r>
            <a:r>
              <a:rPr lang="en-US" altLang="zh-CN" sz="1800" dirty="0" err="1">
                <a:latin typeface="微软雅黑" panose="020B0503020204020204" pitchFamily="34" charset="-122"/>
                <a:ea typeface="微软雅黑" panose="020B0503020204020204" pitchFamily="34" charset="-122"/>
              </a:rPr>
              <a:t>customer_ID</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就</a:t>
            </a:r>
            <a:r>
              <a:rPr lang="zh-CN" altLang="zh-CN" sz="1800" dirty="0">
                <a:latin typeface="微软雅黑" panose="020B0503020204020204" pitchFamily="34" charset="-122"/>
                <a:ea typeface="微软雅黑" panose="020B0503020204020204" pitchFamily="34" charset="-122"/>
              </a:rPr>
              <a:t>是无限可数的。</a:t>
            </a:r>
            <a:endParaRPr lang="en-US" altLang="zh-CN" sz="1800" dirty="0">
              <a:latin typeface="微软雅黑" panose="020B0503020204020204" pitchFamily="34" charset="-122"/>
              <a:ea typeface="微软雅黑" panose="020B0503020204020204" pitchFamily="34" charset="-122"/>
            </a:endParaRPr>
          </a:p>
          <a:p>
            <a:pPr marL="0" lvl="1" indent="0">
              <a:lnSpc>
                <a:spcPct val="150000"/>
              </a:lnSpc>
              <a:buNone/>
            </a:pPr>
            <a:r>
              <a:rPr lang="zh-CN" altLang="zh-CN" sz="2000" b="1" dirty="0">
                <a:latin typeface="微软雅黑" panose="020B0503020204020204" pitchFamily="34" charset="-122"/>
                <a:ea typeface="微软雅黑" panose="020B0503020204020204" pitchFamily="34" charset="-122"/>
              </a:rPr>
              <a:t>连续属性：</a:t>
            </a:r>
            <a:r>
              <a:rPr lang="zh-CN" altLang="zh-CN" sz="1800" dirty="0">
                <a:latin typeface="微软雅黑" panose="020B0503020204020204" pitchFamily="34" charset="-122"/>
                <a:ea typeface="微软雅黑" panose="020B0503020204020204" pitchFamily="34" charset="-122"/>
              </a:rPr>
              <a:t>如果属性不是离散的，则它是连续的。</a:t>
            </a:r>
            <a:endParaRPr lang="en-US" altLang="zh-CN" sz="1800" dirty="0">
              <a:latin typeface="微软雅黑" panose="020B0503020204020204" pitchFamily="34" charset="-122"/>
              <a:ea typeface="微软雅黑" panose="020B0503020204020204" pitchFamily="34" charset="-122"/>
            </a:endParaRPr>
          </a:p>
          <a:p>
            <a:pPr lvl="2" algn="just">
              <a:lnSpc>
                <a:spcPct val="150000"/>
              </a:lnSpc>
            </a:pPr>
            <a:r>
              <a:rPr lang="zh-CN" altLang="zh-CN" sz="1800" dirty="0">
                <a:latin typeface="微软雅黑" panose="020B0503020204020204" pitchFamily="34" charset="-122"/>
                <a:ea typeface="微软雅黑" panose="020B0503020204020204" pitchFamily="34" charset="-122"/>
              </a:rPr>
              <a:t>术语“数值属性”和“连续属性”可以互换的使用</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实践中，实数值用有限位数数字表示，连续属性一般用浮点变量表示。</a:t>
            </a:r>
            <a:endParaRPr lang="zh-CN" altLang="zh-CN" sz="1800" dirty="0">
              <a:latin typeface="微软雅黑" panose="020B0503020204020204" pitchFamily="34" charset="-122"/>
              <a:ea typeface="微软雅黑" panose="020B0503020204020204" pitchFamily="34" charset="-122"/>
            </a:endParaRPr>
          </a:p>
        </p:txBody>
      </p:sp>
      <p:sp>
        <p:nvSpPr>
          <p:cNvPr id="5" name="标题 1"/>
          <p:cNvSpPr txBox="1"/>
          <p:nvPr/>
        </p:nvSpPr>
        <p:spPr>
          <a:xfrm>
            <a:off x="1691680" y="0"/>
            <a:ext cx="7452319" cy="77765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en-US" altLang="zh-CN" sz="2800" dirty="0">
                <a:latin typeface="+mj-ea"/>
              </a:rPr>
              <a:t>1.3</a:t>
            </a:r>
            <a:r>
              <a:rPr lang="en-US" altLang="zh-CN" dirty="0">
                <a:latin typeface="+mj-ea"/>
              </a:rPr>
              <a:t> </a:t>
            </a:r>
            <a:r>
              <a:rPr lang="zh-CN" altLang="zh-CN" dirty="0">
                <a:latin typeface="+mj-ea"/>
              </a:rPr>
              <a:t>背景知识</a:t>
            </a:r>
            <a:endParaRPr lang="zh-CN" altLang="en-US" dirty="0">
              <a:latin typeface="+mj-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4294967295"/>
          </p:nvPr>
        </p:nvGraphicFramePr>
        <p:xfrm>
          <a:off x="1805165" y="1419622"/>
          <a:ext cx="6804756" cy="2478752"/>
        </p:xfrm>
        <a:graphic>
          <a:graphicData uri="http://schemas.openxmlformats.org/drawingml/2006/table">
            <a:tbl>
              <a:tblPr firstRow="1" bandRow="1">
                <a:tableStyleId>{5940675A-B579-460E-94D1-54222C63F5DA}</a:tableStyleId>
              </a:tblPr>
              <a:tblGrid>
                <a:gridCol w="1267553"/>
                <a:gridCol w="1067413"/>
                <a:gridCol w="1134126"/>
                <a:gridCol w="1201068"/>
                <a:gridCol w="1200839"/>
                <a:gridCol w="933757"/>
              </a:tblGrid>
              <a:tr h="272485">
                <a:tc>
                  <a:txBody>
                    <a:bodyPr/>
                    <a:lstStyle/>
                    <a:p>
                      <a:pPr algn="ctr"/>
                      <a:r>
                        <a:rPr lang="zh-CN" altLang="en-US" sz="1600" b="1" dirty="0"/>
                        <a:t>学生</a:t>
                      </a:r>
                      <a:r>
                        <a:rPr lang="en-US" altLang="zh-CN" sz="1600" b="1" dirty="0"/>
                        <a:t>ID</a:t>
                      </a:r>
                      <a:endParaRPr lang="zh-CN" altLang="en-US" sz="1600" b="1" dirty="0"/>
                    </a:p>
                  </a:txBody>
                  <a:tcPr marT="34290" marB="34290"/>
                </a:tc>
                <a:tc>
                  <a:txBody>
                    <a:bodyPr/>
                    <a:lstStyle/>
                    <a:p>
                      <a:pPr algn="ctr"/>
                      <a:r>
                        <a:rPr lang="zh-CN" altLang="en-US" sz="1600" b="1" dirty="0"/>
                        <a:t>姓名</a:t>
                      </a:r>
                      <a:endParaRPr lang="zh-CN" altLang="en-US" sz="1600" b="1" dirty="0"/>
                    </a:p>
                  </a:txBody>
                  <a:tcPr marT="34290" marB="34290"/>
                </a:tc>
                <a:tc>
                  <a:txBody>
                    <a:bodyPr/>
                    <a:lstStyle/>
                    <a:p>
                      <a:pPr algn="ctr"/>
                      <a:r>
                        <a:rPr lang="zh-CN" altLang="en-US" sz="1600" b="1" dirty="0"/>
                        <a:t>性别</a:t>
                      </a:r>
                      <a:endParaRPr lang="zh-CN" altLang="en-US" sz="1600" b="1" dirty="0"/>
                    </a:p>
                  </a:txBody>
                  <a:tcPr marT="34290" marB="34290"/>
                </a:tc>
                <a:tc>
                  <a:txBody>
                    <a:bodyPr/>
                    <a:lstStyle/>
                    <a:p>
                      <a:pPr algn="ctr"/>
                      <a:r>
                        <a:rPr lang="zh-CN" altLang="en-US" sz="1600" b="1" dirty="0"/>
                        <a:t>选修科目</a:t>
                      </a:r>
                      <a:endParaRPr lang="zh-CN" altLang="en-US" sz="1600" b="1" dirty="0"/>
                    </a:p>
                  </a:txBody>
                  <a:tcPr marT="34290" marB="34290"/>
                </a:tc>
                <a:tc>
                  <a:txBody>
                    <a:bodyPr/>
                    <a:lstStyle/>
                    <a:p>
                      <a:pPr algn="ctr"/>
                      <a:r>
                        <a:rPr lang="zh-CN" altLang="en-US" sz="1600" b="1" dirty="0"/>
                        <a:t>成绩</a:t>
                      </a:r>
                      <a:endParaRPr lang="zh-CN" altLang="en-US" sz="1600" b="1" dirty="0"/>
                    </a:p>
                  </a:txBody>
                  <a:tcPr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t>评定</a:t>
                      </a:r>
                      <a:endParaRPr lang="zh-CN" altLang="en-US" sz="1600" b="1" dirty="0"/>
                    </a:p>
                  </a:txBody>
                  <a:tcPr marT="34290" marB="34290"/>
                </a:tc>
              </a:tr>
              <a:tr h="463961">
                <a:tc>
                  <a:txBody>
                    <a:bodyPr/>
                    <a:lstStyle/>
                    <a:p>
                      <a:pPr algn="ctr"/>
                      <a:r>
                        <a:rPr lang="en-US" altLang="zh-CN" sz="1400" dirty="0"/>
                        <a:t>20201203</a:t>
                      </a:r>
                      <a:endParaRPr lang="zh-CN" altLang="en-US" sz="1400" dirty="0"/>
                    </a:p>
                  </a:txBody>
                  <a:tcPr marT="34290" marB="34290"/>
                </a:tc>
                <a:tc>
                  <a:txBody>
                    <a:bodyPr/>
                    <a:lstStyle/>
                    <a:p>
                      <a:pPr algn="ctr"/>
                      <a:r>
                        <a:rPr lang="en-US" altLang="zh-CN" sz="1400" dirty="0"/>
                        <a:t>Tom</a:t>
                      </a:r>
                      <a:endParaRPr lang="zh-CN" altLang="en-US" sz="1400" dirty="0"/>
                    </a:p>
                  </a:txBody>
                  <a:tcPr marT="34290" marB="34290"/>
                </a:tc>
                <a:tc>
                  <a:txBody>
                    <a:bodyPr/>
                    <a:lstStyle/>
                    <a:p>
                      <a:pPr algn="ctr"/>
                      <a:r>
                        <a:rPr lang="zh-CN" altLang="en-US" sz="1400" dirty="0"/>
                        <a:t>男</a:t>
                      </a:r>
                      <a:endParaRPr lang="zh-CN" altLang="en-US" sz="1400" dirty="0"/>
                    </a:p>
                  </a:txBody>
                  <a:tcPr marT="34290" marB="34290"/>
                </a:tc>
                <a:tc>
                  <a:txBody>
                    <a:bodyPr/>
                    <a:lstStyle/>
                    <a:p>
                      <a:pPr algn="ctr"/>
                      <a:r>
                        <a:rPr lang="zh-CN" altLang="en-US" sz="1400" dirty="0"/>
                        <a:t>语文</a:t>
                      </a:r>
                      <a:endParaRPr lang="zh-CN" altLang="en-US" sz="1400" dirty="0"/>
                    </a:p>
                  </a:txBody>
                  <a:tcPr marT="34290" marB="34290"/>
                </a:tc>
                <a:tc>
                  <a:txBody>
                    <a:bodyPr/>
                    <a:lstStyle/>
                    <a:p>
                      <a:pPr algn="ctr"/>
                      <a:r>
                        <a:rPr lang="en-US" altLang="zh-CN" sz="1400" dirty="0"/>
                        <a:t>95.0</a:t>
                      </a:r>
                      <a:endParaRPr lang="en-US" altLang="zh-CN" sz="1400" dirty="0"/>
                    </a:p>
                  </a:txBody>
                  <a:tcPr marT="34290" marB="34290"/>
                </a:tc>
                <a:tc>
                  <a:txBody>
                    <a:bodyPr/>
                    <a:lstStyle/>
                    <a:p>
                      <a:pPr algn="ctr"/>
                      <a:r>
                        <a:rPr lang="zh-CN" altLang="en-US" sz="1400" dirty="0"/>
                        <a:t>优</a:t>
                      </a:r>
                      <a:endParaRPr lang="zh-CN" altLang="en-US" sz="1400" dirty="0"/>
                    </a:p>
                  </a:txBody>
                  <a:tcPr marT="34290" marB="34290"/>
                </a:tc>
              </a:tr>
              <a:tr h="46396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20201204</a:t>
                      </a:r>
                      <a:endParaRPr lang="zh-CN" altLang="en-US" sz="1400" dirty="0"/>
                    </a:p>
                  </a:txBody>
                  <a:tcPr marT="34290" marB="34290"/>
                </a:tc>
                <a:tc>
                  <a:txBody>
                    <a:bodyPr/>
                    <a:lstStyle/>
                    <a:p>
                      <a:pPr algn="ctr"/>
                      <a:r>
                        <a:rPr lang="en-US" altLang="zh-CN" sz="1400" dirty="0"/>
                        <a:t>Jerry</a:t>
                      </a:r>
                      <a:endParaRPr lang="zh-CN" altLang="en-US" sz="1400" dirty="0"/>
                    </a:p>
                  </a:txBody>
                  <a:tcPr marT="34290" marB="34290"/>
                </a:tc>
                <a:tc>
                  <a:txBody>
                    <a:bodyPr/>
                    <a:lstStyle/>
                    <a:p>
                      <a:pPr algn="ctr"/>
                      <a:r>
                        <a:rPr lang="zh-CN" altLang="en-US" sz="1400" dirty="0"/>
                        <a:t>女</a:t>
                      </a:r>
                      <a:endParaRPr lang="zh-CN" altLang="en-US" sz="1400" dirty="0"/>
                    </a:p>
                  </a:txBody>
                  <a:tcPr marT="34290" marB="34290"/>
                </a:tc>
                <a:tc>
                  <a:txBody>
                    <a:bodyPr/>
                    <a:lstStyle/>
                    <a:p>
                      <a:pPr algn="ctr"/>
                      <a:r>
                        <a:rPr lang="zh-CN" altLang="en-US" sz="1400" dirty="0"/>
                        <a:t>英语</a:t>
                      </a:r>
                      <a:endParaRPr lang="zh-CN" altLang="en-US" sz="1400" dirty="0"/>
                    </a:p>
                  </a:txBody>
                  <a:tcPr marT="34290" marB="34290"/>
                </a:tc>
                <a:tc>
                  <a:txBody>
                    <a:bodyPr/>
                    <a:lstStyle/>
                    <a:p>
                      <a:pPr algn="ctr"/>
                      <a:r>
                        <a:rPr lang="en-US" altLang="zh-CN" sz="1400" dirty="0"/>
                        <a:t>80.5</a:t>
                      </a:r>
                      <a:endParaRPr lang="zh-CN" altLang="en-US" sz="1400" dirty="0"/>
                    </a:p>
                  </a:txBody>
                  <a:tcPr marT="34290" marB="34290"/>
                </a:tc>
                <a:tc>
                  <a:txBody>
                    <a:bodyPr/>
                    <a:lstStyle/>
                    <a:p>
                      <a:pPr algn="ctr"/>
                      <a:r>
                        <a:rPr lang="zh-CN" altLang="en-US" sz="1400" dirty="0"/>
                        <a:t>良</a:t>
                      </a:r>
                      <a:endParaRPr lang="zh-CN" altLang="en-US" sz="1400" dirty="0"/>
                    </a:p>
                  </a:txBody>
                  <a:tcPr marT="34290" marB="34290"/>
                </a:tc>
              </a:tr>
              <a:tr h="46396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20201205</a:t>
                      </a:r>
                      <a:endParaRPr lang="zh-CN" altLang="en-US" sz="1400" dirty="0"/>
                    </a:p>
                  </a:txBody>
                  <a:tcPr marT="34290" marB="34290"/>
                </a:tc>
                <a:tc>
                  <a:txBody>
                    <a:bodyPr/>
                    <a:lstStyle/>
                    <a:p>
                      <a:pPr algn="ctr"/>
                      <a:r>
                        <a:rPr lang="en-US" altLang="zh-CN" sz="1400" dirty="0"/>
                        <a:t>Kevin</a:t>
                      </a:r>
                      <a:endParaRPr lang="zh-CN" altLang="en-US" sz="1400" dirty="0"/>
                    </a:p>
                  </a:txBody>
                  <a:tcPr marT="34290" marB="34290"/>
                </a:tc>
                <a:tc>
                  <a:txBody>
                    <a:bodyPr/>
                    <a:lstStyle/>
                    <a:p>
                      <a:pPr algn="ctr"/>
                      <a:r>
                        <a:rPr lang="zh-CN" altLang="en-US" sz="1400" dirty="0"/>
                        <a:t>男</a:t>
                      </a:r>
                      <a:endParaRPr lang="zh-CN" altLang="en-US" sz="1400" dirty="0"/>
                    </a:p>
                  </a:txBody>
                  <a:tcPr marT="34290" marB="34290"/>
                </a:tc>
                <a:tc>
                  <a:txBody>
                    <a:bodyPr/>
                    <a:lstStyle/>
                    <a:p>
                      <a:pPr algn="ctr"/>
                      <a:r>
                        <a:rPr lang="zh-CN" altLang="en-US" sz="1400" dirty="0"/>
                        <a:t>语文</a:t>
                      </a:r>
                      <a:endParaRPr lang="zh-CN" altLang="en-US" sz="1400" dirty="0"/>
                    </a:p>
                  </a:txBody>
                  <a:tcPr marT="34290" marB="34290"/>
                </a:tc>
                <a:tc>
                  <a:txBody>
                    <a:bodyPr/>
                    <a:lstStyle/>
                    <a:p>
                      <a:pPr algn="ctr"/>
                      <a:r>
                        <a:rPr lang="en-US" altLang="zh-CN" sz="1400" dirty="0"/>
                        <a:t>77.2</a:t>
                      </a:r>
                      <a:endParaRPr lang="zh-CN" altLang="en-US" sz="1400" dirty="0"/>
                    </a:p>
                  </a:txBody>
                  <a:tcPr marT="34290" marB="34290"/>
                </a:tc>
                <a:tc>
                  <a:txBody>
                    <a:bodyPr/>
                    <a:lstStyle/>
                    <a:p>
                      <a:pPr algn="ctr"/>
                      <a:r>
                        <a:rPr lang="zh-CN" altLang="en-US" sz="1400" dirty="0"/>
                        <a:t>中</a:t>
                      </a:r>
                      <a:endParaRPr lang="zh-CN" altLang="en-US" sz="1400" dirty="0"/>
                    </a:p>
                  </a:txBody>
                  <a:tcPr marT="34290" marB="34290"/>
                </a:tc>
              </a:tr>
              <a:tr h="463961">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20201206</a:t>
                      </a:r>
                      <a:endParaRPr lang="zh-CN" altLang="en-US" sz="1400" dirty="0"/>
                    </a:p>
                  </a:txBody>
                  <a:tcPr marT="34290" marB="34290"/>
                </a:tc>
                <a:tc>
                  <a:txBody>
                    <a:bodyPr/>
                    <a:lstStyle/>
                    <a:p>
                      <a:pPr algn="ctr"/>
                      <a:r>
                        <a:rPr lang="en-US" altLang="zh-CN" sz="1400" dirty="0"/>
                        <a:t>Mary</a:t>
                      </a:r>
                      <a:endParaRPr lang="zh-CN" altLang="en-US" sz="1400" dirty="0"/>
                    </a:p>
                  </a:txBody>
                  <a:tcPr marT="34290" marB="34290"/>
                </a:tc>
                <a:tc>
                  <a:txBody>
                    <a:bodyPr/>
                    <a:lstStyle/>
                    <a:p>
                      <a:pPr algn="ctr"/>
                      <a:r>
                        <a:rPr lang="zh-CN" altLang="en-US" sz="1400" dirty="0"/>
                        <a:t>女</a:t>
                      </a:r>
                      <a:endParaRPr lang="zh-CN" altLang="en-US" sz="1400" dirty="0"/>
                    </a:p>
                  </a:txBody>
                  <a:tcPr marT="34290" marB="34290"/>
                </a:tc>
                <a:tc>
                  <a:txBody>
                    <a:bodyPr/>
                    <a:lstStyle/>
                    <a:p>
                      <a:pPr algn="ctr"/>
                      <a:r>
                        <a:rPr lang="zh-CN" altLang="en-US" sz="1400" dirty="0"/>
                        <a:t>数学</a:t>
                      </a:r>
                      <a:endParaRPr lang="zh-CN" altLang="en-US" sz="1400" dirty="0"/>
                    </a:p>
                  </a:txBody>
                  <a:tcPr marT="34290" marB="34290"/>
                </a:tc>
                <a:tc>
                  <a:txBody>
                    <a:bodyPr/>
                    <a:lstStyle/>
                    <a:p>
                      <a:pPr algn="ctr"/>
                      <a:r>
                        <a:rPr lang="en-US" altLang="zh-CN" sz="1400" dirty="0"/>
                        <a:t>85.3</a:t>
                      </a:r>
                      <a:endParaRPr lang="zh-CN" altLang="en-US" sz="1400" dirty="0"/>
                    </a:p>
                  </a:txBody>
                  <a:tcPr marT="34290" marB="34290"/>
                </a:tc>
                <a:tc>
                  <a:txBody>
                    <a:bodyPr/>
                    <a:lstStyle/>
                    <a:p>
                      <a:pPr algn="ctr"/>
                      <a:r>
                        <a:rPr lang="zh-CN" altLang="en-US" sz="1400" dirty="0"/>
                        <a:t>良</a:t>
                      </a:r>
                      <a:endParaRPr lang="zh-CN" altLang="en-US" sz="1400" dirty="0"/>
                    </a:p>
                  </a:txBody>
                  <a:tcPr marT="34290" marB="34290"/>
                </a:tc>
              </a:tr>
              <a:tr h="31048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400" dirty="0"/>
                        <a:t>20201207</a:t>
                      </a:r>
                      <a:endParaRPr lang="zh-CN" altLang="en-US" sz="1400" dirty="0"/>
                    </a:p>
                  </a:txBody>
                  <a:tcPr marT="34290" marB="34290"/>
                </a:tc>
                <a:tc>
                  <a:txBody>
                    <a:bodyPr/>
                    <a:lstStyle/>
                    <a:p>
                      <a:pPr algn="ctr"/>
                      <a:r>
                        <a:rPr lang="en-US" altLang="zh-CN" sz="1400" dirty="0"/>
                        <a:t>Jim</a:t>
                      </a:r>
                      <a:endParaRPr lang="zh-CN" altLang="en-US" sz="1400" dirty="0"/>
                    </a:p>
                  </a:txBody>
                  <a:tcPr marT="34290" marB="34290"/>
                </a:tc>
                <a:tc>
                  <a:txBody>
                    <a:bodyPr/>
                    <a:lstStyle/>
                    <a:p>
                      <a:pPr algn="ctr"/>
                      <a:r>
                        <a:rPr lang="zh-CN" altLang="en-US" sz="1400" dirty="0"/>
                        <a:t>男</a:t>
                      </a:r>
                      <a:endParaRPr lang="zh-CN" altLang="en-US" sz="1400" dirty="0"/>
                    </a:p>
                  </a:txBody>
                  <a:tcPr marT="34290" marB="34290"/>
                </a:tc>
                <a:tc>
                  <a:txBody>
                    <a:bodyPr/>
                    <a:lstStyle/>
                    <a:p>
                      <a:pPr algn="ctr"/>
                      <a:r>
                        <a:rPr lang="zh-CN" altLang="en-US" sz="1400" dirty="0"/>
                        <a:t>数学</a:t>
                      </a:r>
                      <a:endParaRPr lang="zh-CN" altLang="en-US" sz="1400" dirty="0"/>
                    </a:p>
                  </a:txBody>
                  <a:tcPr marT="34290" marB="34290"/>
                </a:tc>
                <a:tc>
                  <a:txBody>
                    <a:bodyPr/>
                    <a:lstStyle/>
                    <a:p>
                      <a:pPr algn="ctr"/>
                      <a:r>
                        <a:rPr lang="en-US" altLang="zh-CN" sz="1400" dirty="0"/>
                        <a:t>61.2</a:t>
                      </a:r>
                      <a:endParaRPr lang="zh-CN" altLang="en-US" sz="1400" dirty="0"/>
                    </a:p>
                  </a:txBody>
                  <a:tcPr marT="34290" marB="34290"/>
                </a:tc>
                <a:tc>
                  <a:txBody>
                    <a:bodyPr/>
                    <a:lstStyle/>
                    <a:p>
                      <a:pPr algn="ctr"/>
                      <a:r>
                        <a:rPr lang="zh-CN" altLang="en-US" sz="1400" dirty="0"/>
                        <a:t>差</a:t>
                      </a:r>
                      <a:endParaRPr lang="zh-CN" altLang="en-US" sz="1400" dirty="0"/>
                    </a:p>
                  </a:txBody>
                  <a:tcPr marT="34290" marB="34290"/>
                </a:tc>
              </a:tr>
            </a:tbl>
          </a:graphicData>
        </a:graphic>
      </p:graphicFrame>
      <p:sp>
        <p:nvSpPr>
          <p:cNvPr id="6" name="圆角矩形 5"/>
          <p:cNvSpPr/>
          <p:nvPr/>
        </p:nvSpPr>
        <p:spPr bwMode="auto">
          <a:xfrm>
            <a:off x="2088004" y="3958693"/>
            <a:ext cx="755803" cy="523506"/>
          </a:xfrm>
          <a:prstGeom prst="roundRect">
            <a:avLst>
              <a:gd name="adj" fmla="val 50000"/>
            </a:avLst>
          </a:prstGeom>
          <a:solidFill>
            <a:srgbClr val="00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75000"/>
              </a:lnSpc>
              <a:spcBef>
                <a:spcPct val="0"/>
              </a:spcBef>
              <a:spcAft>
                <a:spcPct val="0"/>
              </a:spcAft>
              <a:buClrTx/>
              <a:buSzTx/>
              <a:buFontTx/>
              <a:buNone/>
            </a:pPr>
            <a:r>
              <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rPr>
              <a:t>离散属性</a:t>
            </a:r>
            <a:endPar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endParaRPr>
          </a:p>
        </p:txBody>
      </p:sp>
      <p:sp>
        <p:nvSpPr>
          <p:cNvPr id="9" name="圆角矩形 8"/>
          <p:cNvSpPr/>
          <p:nvPr/>
        </p:nvSpPr>
        <p:spPr bwMode="auto">
          <a:xfrm>
            <a:off x="4280788" y="3954416"/>
            <a:ext cx="831553" cy="527783"/>
          </a:xfrm>
          <a:prstGeom prst="roundRect">
            <a:avLst>
              <a:gd name="adj" fmla="val 50000"/>
            </a:avLst>
          </a:prstGeom>
          <a:solidFill>
            <a:srgbClr val="00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defTabSz="914400" rtl="0" eaLnBrk="0" fontAlgn="base" latinLnBrk="0" hangingPunct="0">
              <a:lnSpc>
                <a:spcPct val="75000"/>
              </a:lnSpc>
              <a:spcBef>
                <a:spcPct val="0"/>
              </a:spcBef>
              <a:spcAft>
                <a:spcPct val="0"/>
              </a:spcAft>
              <a:buClrTx/>
              <a:buSzTx/>
              <a:buFontTx/>
              <a:buNone/>
            </a:pPr>
            <a:r>
              <a:rPr lang="zh-CN" altLang="en-US" sz="1600" dirty="0">
                <a:solidFill>
                  <a:schemeClr val="bg1"/>
                </a:solidFill>
                <a:latin typeface="华文楷体" panose="02010600040101010101" pitchFamily="2" charset="-122"/>
                <a:ea typeface="华文楷体" panose="02010600040101010101" pitchFamily="2" charset="-122"/>
              </a:rPr>
              <a:t>二元</a:t>
            </a:r>
            <a:r>
              <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rPr>
              <a:t>属性</a:t>
            </a:r>
            <a:endPar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endParaRPr>
          </a:p>
        </p:txBody>
      </p:sp>
      <p:sp>
        <p:nvSpPr>
          <p:cNvPr id="10" name="圆角矩形 9"/>
          <p:cNvSpPr/>
          <p:nvPr/>
        </p:nvSpPr>
        <p:spPr bwMode="auto">
          <a:xfrm>
            <a:off x="3240133" y="3954416"/>
            <a:ext cx="792088" cy="527783"/>
          </a:xfrm>
          <a:prstGeom prst="roundRect">
            <a:avLst>
              <a:gd name="adj" fmla="val 50000"/>
            </a:avLst>
          </a:prstGeom>
          <a:solidFill>
            <a:srgbClr val="00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defTabSz="914400" rtl="0" eaLnBrk="0" fontAlgn="base" latinLnBrk="0" hangingPunct="0">
              <a:lnSpc>
                <a:spcPct val="75000"/>
              </a:lnSpc>
              <a:spcBef>
                <a:spcPct val="0"/>
              </a:spcBef>
              <a:spcAft>
                <a:spcPct val="0"/>
              </a:spcAft>
              <a:buClrTx/>
              <a:buSzTx/>
              <a:buFontTx/>
              <a:buNone/>
            </a:pPr>
            <a:r>
              <a:rPr lang="zh-CN" altLang="en-US" sz="1600" dirty="0">
                <a:solidFill>
                  <a:schemeClr val="bg1"/>
                </a:solidFill>
                <a:latin typeface="华文楷体" panose="02010600040101010101" pitchFamily="2" charset="-122"/>
                <a:ea typeface="华文楷体" panose="02010600040101010101" pitchFamily="2" charset="-122"/>
              </a:rPr>
              <a:t>标称</a:t>
            </a:r>
            <a:r>
              <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rPr>
              <a:t>属性</a:t>
            </a:r>
            <a:endPar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endParaRPr>
          </a:p>
        </p:txBody>
      </p:sp>
      <p:sp>
        <p:nvSpPr>
          <p:cNvPr id="11" name="圆角矩形 10"/>
          <p:cNvSpPr/>
          <p:nvPr/>
        </p:nvSpPr>
        <p:spPr bwMode="auto">
          <a:xfrm>
            <a:off x="5472382" y="3958693"/>
            <a:ext cx="792088" cy="523506"/>
          </a:xfrm>
          <a:prstGeom prst="roundRect">
            <a:avLst>
              <a:gd name="adj" fmla="val 50000"/>
            </a:avLst>
          </a:prstGeom>
          <a:solidFill>
            <a:srgbClr val="00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defTabSz="914400" rtl="0" eaLnBrk="0" fontAlgn="base" latinLnBrk="0" hangingPunct="0">
              <a:lnSpc>
                <a:spcPct val="75000"/>
              </a:lnSpc>
              <a:spcBef>
                <a:spcPct val="0"/>
              </a:spcBef>
              <a:spcAft>
                <a:spcPct val="0"/>
              </a:spcAft>
              <a:buClrTx/>
              <a:buSzTx/>
              <a:buFontTx/>
              <a:buNone/>
            </a:pPr>
            <a:r>
              <a:rPr lang="zh-CN" altLang="en-US" sz="1600" dirty="0">
                <a:solidFill>
                  <a:schemeClr val="bg1"/>
                </a:solidFill>
                <a:latin typeface="华文楷体" panose="02010600040101010101" pitchFamily="2" charset="-122"/>
                <a:ea typeface="华文楷体" panose="02010600040101010101" pitchFamily="2" charset="-122"/>
              </a:rPr>
              <a:t>标称</a:t>
            </a:r>
            <a:r>
              <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rPr>
              <a:t>属性</a:t>
            </a:r>
            <a:endPar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endParaRPr>
          </a:p>
        </p:txBody>
      </p:sp>
      <p:sp>
        <p:nvSpPr>
          <p:cNvPr id="12" name="圆角矩形 11"/>
          <p:cNvSpPr/>
          <p:nvPr/>
        </p:nvSpPr>
        <p:spPr bwMode="auto">
          <a:xfrm>
            <a:off x="6624509" y="3978143"/>
            <a:ext cx="792088" cy="504056"/>
          </a:xfrm>
          <a:prstGeom prst="roundRect">
            <a:avLst>
              <a:gd name="adj" fmla="val 50000"/>
            </a:avLst>
          </a:prstGeom>
          <a:solidFill>
            <a:srgbClr val="00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defTabSz="914400" rtl="0" eaLnBrk="0" fontAlgn="base" latinLnBrk="0" hangingPunct="0">
              <a:lnSpc>
                <a:spcPct val="75000"/>
              </a:lnSpc>
              <a:spcBef>
                <a:spcPct val="0"/>
              </a:spcBef>
              <a:spcAft>
                <a:spcPct val="0"/>
              </a:spcAft>
              <a:buClrTx/>
              <a:buSzTx/>
              <a:buFontTx/>
              <a:buNone/>
            </a:pPr>
            <a:r>
              <a:rPr lang="zh-CN" altLang="en-US" sz="1600" dirty="0">
                <a:solidFill>
                  <a:schemeClr val="bg1"/>
                </a:solidFill>
                <a:latin typeface="华文楷体" panose="02010600040101010101" pitchFamily="2" charset="-122"/>
                <a:ea typeface="华文楷体" panose="02010600040101010101" pitchFamily="2" charset="-122"/>
              </a:rPr>
              <a:t>连续</a:t>
            </a:r>
            <a:r>
              <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rPr>
              <a:t>属性</a:t>
            </a:r>
            <a:endPar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endParaRPr>
          </a:p>
        </p:txBody>
      </p:sp>
      <p:sp>
        <p:nvSpPr>
          <p:cNvPr id="13" name="圆角矩形 12"/>
          <p:cNvSpPr/>
          <p:nvPr/>
        </p:nvSpPr>
        <p:spPr bwMode="auto">
          <a:xfrm>
            <a:off x="7704629" y="3978143"/>
            <a:ext cx="792088" cy="504056"/>
          </a:xfrm>
          <a:prstGeom prst="roundRect">
            <a:avLst>
              <a:gd name="adj" fmla="val 50000"/>
            </a:avLst>
          </a:prstGeom>
          <a:solidFill>
            <a:srgbClr val="0099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defTabSz="914400" rtl="0" eaLnBrk="0" fontAlgn="base" latinLnBrk="0" hangingPunct="0">
              <a:lnSpc>
                <a:spcPct val="75000"/>
              </a:lnSpc>
              <a:spcBef>
                <a:spcPct val="0"/>
              </a:spcBef>
              <a:spcAft>
                <a:spcPct val="0"/>
              </a:spcAft>
              <a:buClrTx/>
              <a:buSzTx/>
              <a:buFontTx/>
              <a:buNone/>
            </a:pPr>
            <a:r>
              <a:rPr lang="zh-CN" altLang="en-US" sz="1600" dirty="0">
                <a:solidFill>
                  <a:schemeClr val="bg1"/>
                </a:solidFill>
                <a:latin typeface="华文楷体" panose="02010600040101010101" pitchFamily="2" charset="-122"/>
                <a:ea typeface="华文楷体" panose="02010600040101010101" pitchFamily="2" charset="-122"/>
              </a:rPr>
              <a:t>序数</a:t>
            </a:r>
            <a:r>
              <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rPr>
              <a:t>属性</a:t>
            </a:r>
            <a:endParaRPr kumimoji="0" lang="zh-CN" altLang="en-US" sz="1600" i="0" u="none" strike="noStrike" cap="none" normalizeH="0" baseline="0" dirty="0">
              <a:ln>
                <a:noFill/>
              </a:ln>
              <a:solidFill>
                <a:schemeClr val="bg1"/>
              </a:solidFill>
              <a:effectLst/>
              <a:latin typeface="华文楷体" panose="02010600040101010101" pitchFamily="2" charset="-122"/>
              <a:ea typeface="华文楷体" panose="02010600040101010101" pitchFamily="2" charset="-122"/>
            </a:endParaRPr>
          </a:p>
        </p:txBody>
      </p:sp>
      <p:sp>
        <p:nvSpPr>
          <p:cNvPr id="14" name="文本框 13"/>
          <p:cNvSpPr txBox="1"/>
          <p:nvPr/>
        </p:nvSpPr>
        <p:spPr bwMode="auto">
          <a:xfrm>
            <a:off x="1956913" y="915566"/>
            <a:ext cx="6817808"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lgn="l">
              <a:buFont typeface="Arial" panose="020B0604020202020204" pitchFamily="34" charset="0"/>
              <a:buChar char="•"/>
            </a:pPr>
            <a:r>
              <a:rPr lang="zh-CN" altLang="en-US" sz="2000" b="0" dirty="0">
                <a:solidFill>
                  <a:schemeClr val="tx1"/>
                </a:solidFill>
                <a:latin typeface="+mj-ea"/>
                <a:ea typeface="+mj-ea"/>
              </a:rPr>
              <a:t>下面使用一个简单的例子来具体说明属性的各种类型</a:t>
            </a:r>
            <a:endParaRPr lang="zh-CN" altLang="en-US" sz="2000" b="0" dirty="0">
              <a:solidFill>
                <a:schemeClr val="tx1"/>
              </a:solidFill>
              <a:latin typeface="+mj-ea"/>
              <a:ea typeface="+mj-ea"/>
            </a:endParaRPr>
          </a:p>
        </p:txBody>
      </p:sp>
      <p:sp>
        <p:nvSpPr>
          <p:cNvPr id="15" name="标题 1"/>
          <p:cNvSpPr txBox="1"/>
          <p:nvPr/>
        </p:nvSpPr>
        <p:spPr>
          <a:xfrm>
            <a:off x="1691680" y="0"/>
            <a:ext cx="7452319" cy="777657"/>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en-US" altLang="zh-CN" sz="2800" dirty="0">
                <a:latin typeface="+mj-ea"/>
              </a:rPr>
              <a:t>1.3 </a:t>
            </a:r>
            <a:r>
              <a:rPr lang="en-US" altLang="zh-CN" dirty="0"/>
              <a:t> </a:t>
            </a:r>
            <a:r>
              <a:rPr lang="zh-CN" altLang="zh-CN" dirty="0"/>
              <a:t>背景知识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21771"/>
            <a:ext cx="7416824" cy="749779"/>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en-US" altLang="zh-CN" b="1" dirty="0">
                <a:latin typeface="+mj-ea"/>
              </a:rPr>
              <a:t>2.  </a:t>
            </a:r>
            <a:r>
              <a:rPr lang="zh-CN" altLang="en-US" b="1" dirty="0">
                <a:latin typeface="+mj-ea"/>
              </a:rPr>
              <a:t>描述性数据汇总</a:t>
            </a:r>
            <a:endParaRPr lang="zh-CN" b="1" dirty="0">
              <a:latin typeface="+mj-ea"/>
            </a:endParaRPr>
          </a:p>
        </p:txBody>
      </p:sp>
      <p:sp>
        <p:nvSpPr>
          <p:cNvPr id="3" name="内容占位符 2"/>
          <p:cNvSpPr txBox="1"/>
          <p:nvPr/>
        </p:nvSpPr>
        <p:spPr bwMode="auto">
          <a:xfrm>
            <a:off x="1763688" y="837467"/>
            <a:ext cx="7272808" cy="10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buFont typeface="Wingdings" panose="05000000000000000000" pitchFamily="2" charset="2"/>
              <a:buChar char="n"/>
            </a:pPr>
            <a:r>
              <a:rPr lang="zh-CN" altLang="en-US" sz="2000" dirty="0">
                <a:latin typeface="+mj-ea"/>
                <a:ea typeface="+mj-ea"/>
              </a:rPr>
              <a:t>动机：</a:t>
            </a:r>
            <a:r>
              <a:rPr lang="zh-CN" altLang="en-US" sz="2000" b="0" dirty="0">
                <a:latin typeface="+mj-ea"/>
                <a:ea typeface="+mj-ea"/>
              </a:rPr>
              <a:t>为了更好地理解数据，获得数据的总体印像、识别数据的内在规律、分布状态和整体特征，凸显</a:t>
            </a:r>
            <a:r>
              <a:rPr lang="zh-CN" altLang="en-US" sz="2000" dirty="0">
                <a:latin typeface="+mj-ea"/>
                <a:ea typeface="+mj-ea"/>
              </a:rPr>
              <a:t>噪声或离群点</a:t>
            </a:r>
            <a:endParaRPr lang="zh-CN" altLang="en-US" sz="2000" dirty="0">
              <a:latin typeface="+mj-ea"/>
              <a:ea typeface="+mj-ea"/>
            </a:endParaRPr>
          </a:p>
        </p:txBody>
      </p:sp>
      <p:sp>
        <p:nvSpPr>
          <p:cNvPr id="4" name="TextBox 3"/>
          <p:cNvSpPr txBox="1"/>
          <p:nvPr/>
        </p:nvSpPr>
        <p:spPr>
          <a:xfrm>
            <a:off x="2843808" y="2113568"/>
            <a:ext cx="2160240" cy="1938992"/>
          </a:xfrm>
          <a:prstGeom prst="rect">
            <a:avLst/>
          </a:prstGeom>
          <a:noFill/>
        </p:spPr>
        <p:txBody>
          <a:bodyPr wrap="square" rtlCol="0">
            <a:spAutoFit/>
          </a:bodyPr>
          <a:lstStyle/>
          <a:p>
            <a:pPr>
              <a:lnSpc>
                <a:spcPct val="200000"/>
              </a:lnSpc>
            </a:pPr>
            <a:r>
              <a:rPr lang="zh-CN" altLang="en-US" sz="2000" b="1" dirty="0">
                <a:latin typeface="+mj-ea"/>
                <a:ea typeface="+mj-ea"/>
              </a:rPr>
              <a:t>规律：</a:t>
            </a:r>
            <a:endParaRPr lang="en-US" altLang="zh-CN" sz="2000" b="1" dirty="0">
              <a:latin typeface="+mj-ea"/>
              <a:ea typeface="+mj-ea"/>
            </a:endParaRPr>
          </a:p>
          <a:p>
            <a:pPr marL="285750" indent="-285750">
              <a:lnSpc>
                <a:spcPct val="200000"/>
              </a:lnSpc>
              <a:buFont typeface="Wingdings" panose="05000000000000000000" pitchFamily="2" charset="2"/>
              <a:buChar char="Ø"/>
            </a:pPr>
            <a:r>
              <a:rPr lang="zh-CN" altLang="en-US" sz="2000" dirty="0">
                <a:latin typeface="+mj-ea"/>
                <a:ea typeface="+mj-ea"/>
              </a:rPr>
              <a:t>统计学规律</a:t>
            </a:r>
            <a:endParaRPr lang="en-US" altLang="zh-CN" sz="2000" dirty="0">
              <a:latin typeface="+mj-ea"/>
              <a:ea typeface="+mj-ea"/>
            </a:endParaRPr>
          </a:p>
          <a:p>
            <a:pPr marL="285750" indent="-285750">
              <a:lnSpc>
                <a:spcPct val="200000"/>
              </a:lnSpc>
              <a:buFont typeface="Wingdings" panose="05000000000000000000" pitchFamily="2" charset="2"/>
              <a:buChar char="Ø"/>
            </a:pPr>
            <a:r>
              <a:rPr lang="zh-CN" altLang="en-US" sz="2000" dirty="0">
                <a:latin typeface="+mj-ea"/>
                <a:ea typeface="+mj-ea"/>
              </a:rPr>
              <a:t>语言学规律</a:t>
            </a:r>
            <a:endParaRPr lang="zh-CN" altLang="en-US" sz="2000" dirty="0">
              <a:latin typeface="+mj-ea"/>
              <a:ea typeface="+mj-ea"/>
            </a:endParaRPr>
          </a:p>
        </p:txBody>
      </p:sp>
      <p:sp>
        <p:nvSpPr>
          <p:cNvPr id="5" name="TextBox 4"/>
          <p:cNvSpPr txBox="1"/>
          <p:nvPr/>
        </p:nvSpPr>
        <p:spPr>
          <a:xfrm>
            <a:off x="5508104" y="2113568"/>
            <a:ext cx="1728192" cy="1938992"/>
          </a:xfrm>
          <a:prstGeom prst="rect">
            <a:avLst/>
          </a:prstGeom>
          <a:noFill/>
        </p:spPr>
        <p:txBody>
          <a:bodyPr wrap="square" rtlCol="0">
            <a:spAutoFit/>
          </a:bodyPr>
          <a:lstStyle/>
          <a:p>
            <a:pPr>
              <a:lnSpc>
                <a:spcPct val="200000"/>
              </a:lnSpc>
            </a:pPr>
            <a:r>
              <a:rPr lang="zh-CN" altLang="en-US" sz="2000" b="1" dirty="0">
                <a:latin typeface="+mj-ea"/>
                <a:ea typeface="+mj-ea"/>
              </a:rPr>
              <a:t>分布：</a:t>
            </a:r>
            <a:endParaRPr lang="en-US" altLang="zh-CN" sz="2000" b="1" dirty="0">
              <a:latin typeface="+mj-ea"/>
              <a:ea typeface="+mj-ea"/>
            </a:endParaRPr>
          </a:p>
          <a:p>
            <a:pPr marL="285750" indent="-285750">
              <a:lnSpc>
                <a:spcPct val="200000"/>
              </a:lnSpc>
              <a:buFont typeface="Wingdings" panose="05000000000000000000" pitchFamily="2" charset="2"/>
              <a:buChar char="Ø"/>
            </a:pPr>
            <a:r>
              <a:rPr lang="zh-CN" altLang="en-US" sz="2000" dirty="0">
                <a:latin typeface="+mj-ea"/>
                <a:ea typeface="+mj-ea"/>
              </a:rPr>
              <a:t>中心度量</a:t>
            </a:r>
            <a:endParaRPr lang="en-US" altLang="zh-CN" sz="2000" dirty="0">
              <a:latin typeface="+mj-ea"/>
              <a:ea typeface="+mj-ea"/>
            </a:endParaRPr>
          </a:p>
          <a:p>
            <a:pPr marL="285750" indent="-285750">
              <a:lnSpc>
                <a:spcPct val="200000"/>
              </a:lnSpc>
              <a:buFont typeface="Wingdings" panose="05000000000000000000" pitchFamily="2" charset="2"/>
              <a:buChar char="Ø"/>
            </a:pPr>
            <a:r>
              <a:rPr lang="zh-CN" altLang="en-US" sz="2000" dirty="0">
                <a:latin typeface="+mj-ea"/>
                <a:ea typeface="+mj-ea"/>
              </a:rPr>
              <a:t>离散度量</a:t>
            </a:r>
            <a:endParaRPr lang="zh-CN" altLang="en-US" sz="20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691680" y="0"/>
            <a:ext cx="7452320" cy="771550"/>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zh-CN" altLang="en-US" sz="2400" dirty="0"/>
              <a:t>统计学规律</a:t>
            </a:r>
            <a:endParaRPr lang="zh-CN" altLang="en-US" sz="2400" dirty="0"/>
          </a:p>
        </p:txBody>
      </p:sp>
      <mc:AlternateContent xmlns:mc="http://schemas.openxmlformats.org/markup-compatibility/2006">
        <mc:Choice xmlns:a14="http://schemas.microsoft.com/office/drawing/2010/main" Requires="a14">
          <p:sp>
            <p:nvSpPr>
              <p:cNvPr id="3" name="TextBox 2"/>
              <p:cNvSpPr txBox="1"/>
              <p:nvPr/>
            </p:nvSpPr>
            <p:spPr>
              <a:xfrm>
                <a:off x="1691680" y="779324"/>
                <a:ext cx="7407442" cy="1568443"/>
              </a:xfrm>
              <a:prstGeom prst="rect">
                <a:avLst/>
              </a:prstGeom>
              <a:noFill/>
            </p:spPr>
            <p:txBody>
              <a:bodyPr wrap="square" rtlCol="0">
                <a:spAutoFit/>
              </a:bodyPr>
              <a:lstStyle/>
              <a:p>
                <a:pPr eaLnBrk="0" hangingPunct="0">
                  <a:lnSpc>
                    <a:spcPct val="150000"/>
                  </a:lnSpc>
                  <a:spcBef>
                    <a:spcPct val="20000"/>
                  </a:spcBef>
                  <a:buClr>
                    <a:schemeClr val="hlink"/>
                  </a:buClr>
                </a:pPr>
                <a:r>
                  <a:rPr lang="zh-CN" altLang="en-US" sz="2000" b="1" dirty="0">
                    <a:latin typeface="微软雅黑" panose="020B0503020204020204" pitchFamily="34" charset="-122"/>
                    <a:ea typeface="微软雅黑" panose="020B0503020204020204" pitchFamily="34" charset="-122"/>
                  </a:rPr>
                  <a:t>    本福特定律</a:t>
                </a:r>
                <a:r>
                  <a:rPr lang="zh-CN" altLang="en-US" sz="2000" dirty="0">
                    <a:latin typeface="微软雅黑" panose="020B0503020204020204" pitchFamily="34" charset="-122"/>
                    <a:ea typeface="微软雅黑" panose="020B0503020204020204" pitchFamily="34" charset="-122"/>
                  </a:rPr>
                  <a:t>（第一数字定律</a:t>
                </a:r>
                <a:r>
                  <a:rPr lang="en-US" altLang="zh-CN" sz="2000" dirty="0">
                    <a:latin typeface="微软雅黑" panose="020B0503020204020204" pitchFamily="34" charset="-122"/>
                    <a:ea typeface="微软雅黑" panose="020B0503020204020204" pitchFamily="34" charset="-122"/>
                  </a:rPr>
                  <a:t>  First-Digit Law)</a:t>
                </a:r>
                <a:r>
                  <a:rPr lang="zh-CN" altLang="en-US" sz="2000"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描述的是自然随机变量首位数字</a:t>
                </a:r>
                <a:r>
                  <a:rPr lang="en-US" dirty="0">
                    <a:latin typeface="微软雅黑" panose="020B0503020204020204" pitchFamily="34" charset="-122"/>
                    <a:ea typeface="微软雅黑" panose="020B0503020204020204" pitchFamily="34" charset="-122"/>
                  </a:rPr>
                  <a:t>“1-9”</a:t>
                </a:r>
                <a:r>
                  <a:rPr lang="zh-CN" altLang="en-US" dirty="0">
                    <a:latin typeface="微软雅黑" panose="020B0503020204020204" pitchFamily="34" charset="-122"/>
                    <a:ea typeface="微软雅黑" panose="020B0503020204020204" pitchFamily="34" charset="-122"/>
                  </a:rPr>
                  <a:t>的使用频率相对稳定</a:t>
                </a:r>
                <a:r>
                  <a:rPr lang="en-US" altLang="zh-CN" sz="2000" b="0" dirty="0">
                    <a:latin typeface="微软雅黑" panose="020B0503020204020204" pitchFamily="34" charset="-122"/>
                    <a:ea typeface="微软雅黑" panose="020B0503020204020204" pitchFamily="34" charset="-122"/>
                  </a:rPr>
                  <a:t>                                   </a:t>
                </a:r>
                <a:endParaRPr lang="en-US" altLang="zh-CN" sz="2000" b="0" dirty="0">
                  <a:latin typeface="微软雅黑" panose="020B0503020204020204" pitchFamily="34" charset="-122"/>
                  <a:ea typeface="微软雅黑" panose="020B0503020204020204" pitchFamily="34" charset="-122"/>
                </a:endParaRPr>
              </a:p>
              <a:p>
                <a:pPr eaLnBrk="0" hangingPunct="0">
                  <a:spcBef>
                    <a:spcPct val="20000"/>
                  </a:spcBef>
                  <a:buClr>
                    <a:schemeClr val="hlink"/>
                  </a:buClr>
                </a:pPr>
                <a:r>
                  <a:rPr lang="en-US" altLang="zh-CN" sz="2000" dirty="0"/>
                  <a:t>                    </a:t>
                </a:r>
                <a:r>
                  <a:rPr lang="zh-CN" altLang="en-US" b="1" dirty="0">
                    <a:latin typeface="+mj-ea"/>
                    <a:ea typeface="+mj-ea"/>
                  </a:rPr>
                  <a:t>概率公式：</a:t>
                </a:r>
                <a:r>
                  <a:rPr lang="en-US" altLang="zh-CN" b="1" dirty="0">
                    <a:latin typeface="+mj-ea"/>
                    <a:ea typeface="+mj-ea"/>
                  </a:rPr>
                  <a:t> </a:t>
                </a:r>
                <a14:m>
                  <m:oMath xmlns:m="http://schemas.openxmlformats.org/officeDocument/2006/math">
                    <m:r>
                      <a:rPr lang="en-US" altLang="zh-CN" sz="2000" b="0" i="1" smtClean="0">
                        <a:latin typeface="Cambria Math" panose="02040503050406030204" pitchFamily="18" charset="0"/>
                      </a:rPr>
                      <m:t>𝑃</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𝑑</m:t>
                        </m:r>
                      </m:e>
                    </m:d>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𝑙𝑜𝑔</m:t>
                        </m:r>
                      </m:e>
                      <m:sub>
                        <m:r>
                          <a:rPr lang="en-US" altLang="zh-CN" sz="2000" b="0" i="1" smtClean="0">
                            <a:latin typeface="Cambria Math" panose="02040503050406030204" pitchFamily="18" charset="0"/>
                          </a:rPr>
                          <m:t>10</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a:rPr>
                          <m:t>1</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a:rPr>
                              <m:t>1</m:t>
                            </m:r>
                          </m:num>
                          <m:den>
                            <m:r>
                              <a:rPr lang="en-US" altLang="zh-CN" sz="2000" b="0" i="1" smtClean="0">
                                <a:latin typeface="Cambria Math" panose="02040503050406030204"/>
                              </a:rPr>
                              <m:t>𝑑</m:t>
                            </m:r>
                          </m:den>
                        </m:f>
                      </m:e>
                    </m:d>
                  </m:oMath>
                </a14:m>
                <a:endParaRPr lang="zh-CN" altLang="en-US" sz="2000" dirty="0"/>
              </a:p>
            </p:txBody>
          </p:sp>
        </mc:Choice>
        <mc:Fallback>
          <p:sp>
            <p:nvSpPr>
              <p:cNvPr id="3" name="TextBox 2"/>
              <p:cNvSpPr txBox="1">
                <a:spLocks noRot="1" noChangeAspect="1" noMove="1" noResize="1" noEditPoints="1" noAdjustHandles="1" noChangeArrowheads="1" noChangeShapeType="1" noTextEdit="1"/>
              </p:cNvSpPr>
              <p:nvPr/>
            </p:nvSpPr>
            <p:spPr>
              <a:xfrm>
                <a:off x="1691680" y="779324"/>
                <a:ext cx="7407442" cy="1568443"/>
              </a:xfrm>
              <a:prstGeom prst="rect">
                <a:avLst/>
              </a:prstGeom>
              <a:blipFill rotWithShape="1">
                <a:blip r:embed="rId1"/>
                <a:stretch>
                  <a:fillRect l="-1" t="-11" r="3" b="11"/>
                </a:stretch>
              </a:blipFill>
            </p:spPr>
            <p:txBody>
              <a:bodyPr/>
              <a:lstStyle/>
              <a:p>
                <a:r>
                  <a:rPr lang="zh-CN" altLang="en-US">
                    <a:noFill/>
                  </a:rPr>
                  <a:t> </a:t>
                </a:r>
              </a:p>
            </p:txBody>
          </p:sp>
        </mc:Fallback>
      </mc:AlternateContent>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925" y="2324075"/>
            <a:ext cx="2947988"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7409" y="2321401"/>
            <a:ext cx="3209047" cy="2029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000072" y="4425290"/>
            <a:ext cx="6346060" cy="73866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数据必须跨度足够大，样本数量足够多</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数据不能认为规则和修饰，比如电话号码、发票编号，身份证号码</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p:nvPr/>
        </p:nvSpPr>
        <p:spPr>
          <a:xfrm>
            <a:off x="1979712" y="929968"/>
            <a:ext cx="6984776" cy="4018046"/>
          </a:xfr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buFont typeface="Wingdings" panose="05000000000000000000" pitchFamily="2" charset="2"/>
              <a:buChar char="l"/>
            </a:pPr>
            <a:r>
              <a:rPr lang="zh-CN" altLang="en-US" sz="2400" dirty="0">
                <a:latin typeface="+mj-ea"/>
                <a:ea typeface="+mj-ea"/>
              </a:rPr>
              <a:t>小概率原理</a:t>
            </a:r>
            <a:endParaRPr lang="zh-CN" altLang="en-US" sz="2400" dirty="0">
              <a:latin typeface="+mj-ea"/>
              <a:ea typeface="+mj-ea"/>
            </a:endParaRPr>
          </a:p>
          <a:p>
            <a:pPr marL="0" indent="0">
              <a:lnSpc>
                <a:spcPct val="150000"/>
              </a:lnSpc>
            </a:pPr>
            <a:r>
              <a:rPr lang="zh-CN" altLang="en-US" sz="2000" b="0" dirty="0">
                <a:latin typeface="微软雅黑" panose="020B0503020204020204" pitchFamily="34" charset="-122"/>
                <a:ea typeface="微软雅黑" panose="020B0503020204020204" pitchFamily="34" charset="-122"/>
              </a:rPr>
              <a:t>     基本思想：一个事件如果发生的概率很小的话，那么它在一次试验中是几乎不可能发生的；但在多次重复试验中几乎是必然发生的，数学上称之小概率原理。</a:t>
            </a:r>
            <a:endParaRPr lang="en-US" altLang="zh-CN" sz="2000" b="0" dirty="0">
              <a:latin typeface="微软雅黑" panose="020B0503020204020204" pitchFamily="34" charset="-122"/>
              <a:ea typeface="微软雅黑" panose="020B0503020204020204" pitchFamily="34" charset="-122"/>
            </a:endParaRPr>
          </a:p>
          <a:p>
            <a:pPr marL="0" indent="0">
              <a:lnSpc>
                <a:spcPct val="150000"/>
              </a:lnSpc>
            </a:pPr>
            <a:r>
              <a:rPr lang="en-US" altLang="zh-CN"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在统计学中，把小概率事件在一次实验中看成是实际不可能发生的事件，一般认为等于或小于</a:t>
            </a:r>
            <a:r>
              <a:rPr lang="en-US" sz="2000" b="0" dirty="0">
                <a:latin typeface="微软雅黑" panose="020B0503020204020204" pitchFamily="34" charset="-122"/>
                <a:ea typeface="微软雅黑" panose="020B0503020204020204" pitchFamily="34" charset="-122"/>
              </a:rPr>
              <a:t>0.05</a:t>
            </a:r>
            <a:r>
              <a:rPr lang="zh-CN" altLang="en-US" sz="2000" b="0" dirty="0">
                <a:latin typeface="微软雅黑" panose="020B0503020204020204" pitchFamily="34" charset="-122"/>
                <a:ea typeface="微软雅黑" panose="020B0503020204020204" pitchFamily="34" charset="-122"/>
              </a:rPr>
              <a:t>或</a:t>
            </a:r>
            <a:r>
              <a:rPr lang="en-US" sz="2000" b="0" dirty="0">
                <a:latin typeface="微软雅黑" panose="020B0503020204020204" pitchFamily="34" charset="-122"/>
                <a:ea typeface="微软雅黑" panose="020B0503020204020204" pitchFamily="34" charset="-122"/>
              </a:rPr>
              <a:t>0.01</a:t>
            </a:r>
            <a:r>
              <a:rPr lang="zh-CN" altLang="en-US" sz="2000" b="0" dirty="0">
                <a:latin typeface="微软雅黑" panose="020B0503020204020204" pitchFamily="34" charset="-122"/>
                <a:ea typeface="微软雅黑" panose="020B0503020204020204" pitchFamily="34" charset="-122"/>
              </a:rPr>
              <a:t>的概率为小概率。</a:t>
            </a:r>
            <a:endParaRPr lang="en-US" altLang="zh-CN" sz="2000" b="0" dirty="0">
              <a:latin typeface="微软雅黑" panose="020B0503020204020204" pitchFamily="34" charset="-122"/>
              <a:ea typeface="微软雅黑" panose="020B0503020204020204" pitchFamily="34" charset="-122"/>
            </a:endParaRPr>
          </a:p>
        </p:txBody>
      </p:sp>
      <p:sp>
        <p:nvSpPr>
          <p:cNvPr id="4" name="标题 1"/>
          <p:cNvSpPr txBox="1"/>
          <p:nvPr/>
        </p:nvSpPr>
        <p:spPr>
          <a:xfrm>
            <a:off x="1691680" y="0"/>
            <a:ext cx="7452320" cy="771550"/>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zh-CN" altLang="en-US" sz="2400" dirty="0"/>
              <a:t>统计学规律</a:t>
            </a:r>
            <a:endParaRPr lang="zh-CN" alt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23728" y="965802"/>
            <a:ext cx="3816424" cy="2704715"/>
          </a:xfrm>
          <a:prstGeom prst="rect">
            <a:avLst/>
          </a:prstGeom>
          <a:noFill/>
        </p:spPr>
        <p:txBody>
          <a:bodyPr wrap="square" rtlCol="0">
            <a:spAutoFit/>
          </a:bodyPr>
          <a:lstStyle/>
          <a:p>
            <a:pPr>
              <a:lnSpc>
                <a:spcPct val="250000"/>
              </a:lnSpc>
            </a:pPr>
            <a:r>
              <a:rPr lang="en-US" altLang="zh-CN" sz="2400" dirty="0">
                <a:latin typeface="+mj-ea"/>
                <a:ea typeface="+mj-ea"/>
              </a:rPr>
              <a:t>1.1 </a:t>
            </a:r>
            <a:r>
              <a:rPr lang="zh-CN" altLang="en-US" sz="2400" dirty="0">
                <a:latin typeface="+mj-ea"/>
                <a:ea typeface="+mj-ea"/>
              </a:rPr>
              <a:t> 数据预处理的背景</a:t>
            </a:r>
            <a:endParaRPr lang="en-US" altLang="zh-CN" sz="2400" dirty="0">
              <a:latin typeface="+mj-ea"/>
              <a:ea typeface="+mj-ea"/>
            </a:endParaRPr>
          </a:p>
          <a:p>
            <a:pPr>
              <a:lnSpc>
                <a:spcPct val="250000"/>
              </a:lnSpc>
            </a:pPr>
            <a:r>
              <a:rPr lang="en-US" altLang="zh-CN" sz="2400" dirty="0">
                <a:latin typeface="+mj-ea"/>
                <a:ea typeface="+mj-ea"/>
              </a:rPr>
              <a:t>1.2 </a:t>
            </a:r>
            <a:r>
              <a:rPr lang="zh-CN" altLang="en-US" sz="2400" dirty="0">
                <a:latin typeface="+mj-ea"/>
                <a:ea typeface="+mj-ea"/>
              </a:rPr>
              <a:t> 数据质量</a:t>
            </a:r>
            <a:endParaRPr lang="en-US" altLang="zh-CN" sz="2400" dirty="0">
              <a:latin typeface="+mj-ea"/>
              <a:ea typeface="+mj-ea"/>
            </a:endParaRPr>
          </a:p>
          <a:p>
            <a:pPr>
              <a:lnSpc>
                <a:spcPct val="250000"/>
              </a:lnSpc>
            </a:pPr>
            <a:r>
              <a:rPr lang="en-US" altLang="zh-CN" sz="2400" dirty="0">
                <a:latin typeface="+mj-ea"/>
                <a:ea typeface="+mj-ea"/>
              </a:rPr>
              <a:t>1.3</a:t>
            </a:r>
            <a:r>
              <a:rPr lang="zh-CN" altLang="en-US" sz="2400" dirty="0">
                <a:latin typeface="+mj-ea"/>
                <a:ea typeface="+mj-ea"/>
              </a:rPr>
              <a:t> 背景知识</a:t>
            </a:r>
            <a:endParaRPr lang="zh-CN" altLang="en-US" sz="2400" dirty="0">
              <a:latin typeface="+mj-ea"/>
              <a:ea typeface="+mj-ea"/>
            </a:endParaRPr>
          </a:p>
        </p:txBody>
      </p:sp>
      <p:sp>
        <p:nvSpPr>
          <p:cNvPr id="3" name="矩形 2"/>
          <p:cNvSpPr/>
          <p:nvPr/>
        </p:nvSpPr>
        <p:spPr>
          <a:xfrm>
            <a:off x="1700809" y="32886"/>
            <a:ext cx="7443191" cy="662554"/>
          </a:xfrm>
          <a:prstGeom prst="rect">
            <a:avLst/>
          </a:prstGeom>
        </p:spPr>
        <p:txBody>
          <a:bodyPr wrap="square">
            <a:spAutoFit/>
          </a:bodyPr>
          <a:lstStyle/>
          <a:p>
            <a:pPr algn="ctr">
              <a:lnSpc>
                <a:spcPct val="150000"/>
              </a:lnSpc>
              <a:spcBef>
                <a:spcPct val="5000"/>
              </a:spcBef>
            </a:pPr>
            <a:r>
              <a:rPr lang="en-US" altLang="zh-CN" sz="2800" b="1" dirty="0">
                <a:latin typeface="+mj-ea"/>
                <a:ea typeface="+mj-ea"/>
              </a:rPr>
              <a:t>1. </a:t>
            </a:r>
            <a:r>
              <a:rPr lang="zh-CN" altLang="en-US" sz="2800" b="1" dirty="0">
                <a:latin typeface="+mj-ea"/>
                <a:ea typeface="+mj-ea"/>
              </a:rPr>
              <a:t>数据预处理概述</a:t>
            </a:r>
            <a:endParaRPr lang="en-US" altLang="zh-CN" sz="2800" b="1" dirty="0">
              <a:latin typeface="+mj-ea"/>
              <a:ea typeface="+mj-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4139952" y="1272376"/>
            <a:ext cx="2882280" cy="2598747"/>
          </a:xfr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buFont typeface="Wingdings" panose="05000000000000000000" pitchFamily="2" charset="2"/>
              <a:buChar char="Ø"/>
            </a:pPr>
            <a:r>
              <a:rPr lang="zh-CN" altLang="en-US" sz="2400" dirty="0">
                <a:latin typeface="+mj-ea"/>
                <a:ea typeface="+mj-ea"/>
              </a:rPr>
              <a:t> 频率特征</a:t>
            </a:r>
            <a:endParaRPr lang="en-US" altLang="zh-CN" sz="2400" dirty="0">
              <a:latin typeface="+mj-ea"/>
              <a:ea typeface="+mj-ea"/>
            </a:endParaRPr>
          </a:p>
          <a:p>
            <a:pPr>
              <a:buFont typeface="Wingdings" panose="05000000000000000000" pitchFamily="2" charset="2"/>
              <a:buChar char="n"/>
            </a:pPr>
            <a:endParaRPr lang="en-US" altLang="zh-CN" sz="2400" dirty="0">
              <a:latin typeface="+mj-ea"/>
              <a:ea typeface="+mj-ea"/>
            </a:endParaRPr>
          </a:p>
          <a:p>
            <a:pPr>
              <a:buFont typeface="Wingdings" panose="05000000000000000000" pitchFamily="2" charset="2"/>
              <a:buChar char="Ø"/>
            </a:pPr>
            <a:r>
              <a:rPr lang="zh-CN" altLang="en-US" sz="2400" dirty="0">
                <a:latin typeface="+mj-ea"/>
                <a:ea typeface="+mj-ea"/>
              </a:rPr>
              <a:t> 连接特征</a:t>
            </a:r>
            <a:endParaRPr lang="en-US" altLang="zh-CN" sz="2400" dirty="0">
              <a:latin typeface="+mj-ea"/>
              <a:ea typeface="+mj-ea"/>
            </a:endParaRPr>
          </a:p>
          <a:p>
            <a:pPr>
              <a:buFont typeface="Wingdings" panose="05000000000000000000" pitchFamily="2" charset="2"/>
              <a:buChar char="n"/>
            </a:pPr>
            <a:endParaRPr lang="en-US" altLang="zh-CN" sz="2400" dirty="0">
              <a:latin typeface="+mj-ea"/>
              <a:ea typeface="+mj-ea"/>
            </a:endParaRPr>
          </a:p>
          <a:p>
            <a:pPr>
              <a:buFont typeface="Wingdings" panose="05000000000000000000" pitchFamily="2" charset="2"/>
              <a:buChar char="Ø"/>
            </a:pPr>
            <a:r>
              <a:rPr lang="zh-CN" altLang="en-US" sz="2400" dirty="0">
                <a:latin typeface="+mj-ea"/>
                <a:ea typeface="+mj-ea"/>
              </a:rPr>
              <a:t> 重复特征</a:t>
            </a:r>
            <a:endParaRPr lang="zh-CN" altLang="en-US" sz="2400" dirty="0">
              <a:latin typeface="+mj-ea"/>
              <a:ea typeface="+mj-ea"/>
            </a:endParaRPr>
          </a:p>
        </p:txBody>
      </p:sp>
      <p:sp>
        <p:nvSpPr>
          <p:cNvPr id="3" name="标题 1"/>
          <p:cNvSpPr txBox="1"/>
          <p:nvPr/>
        </p:nvSpPr>
        <p:spPr>
          <a:xfrm>
            <a:off x="1691680" y="1"/>
            <a:ext cx="7452320" cy="759016"/>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zh-CN" altLang="en-US" sz="2400" dirty="0"/>
              <a:t>语言学规律</a:t>
            </a:r>
            <a:endParaRPr lang="zh-CN"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1475656" y="903032"/>
          <a:ext cx="7596188" cy="4333014"/>
        </p:xfrm>
        <a:graphic>
          <a:graphicData uri="http://schemas.openxmlformats.org/presentationml/2006/ole">
            <mc:AlternateContent xmlns:mc="http://schemas.openxmlformats.org/markup-compatibility/2006">
              <mc:Choice xmlns:v="urn:schemas-microsoft-com:vml" Requires="v">
                <p:oleObj spid="_x0000_s3" name="文档" r:id="rId1" imgW="5497195" imgH="5949315" progId="Word.Document.12">
                  <p:embed/>
                </p:oleObj>
              </mc:Choice>
              <mc:Fallback>
                <p:oleObj name="文档" r:id="rId1" imgW="5497195" imgH="5949315" progId="Word.Document.12">
                  <p:embed/>
                  <p:pic>
                    <p:nvPicPr>
                      <p:cNvPr id="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903032"/>
                        <a:ext cx="7596188" cy="4333014"/>
                      </a:xfrm>
                      <a:prstGeom prst="rect">
                        <a:avLst/>
                      </a:prstGeom>
                      <a:noFill/>
                      <a:ln>
                        <a:noFill/>
                      </a:ln>
                    </p:spPr>
                  </p:pic>
                </p:oleObj>
              </mc:Fallback>
            </mc:AlternateContent>
          </a:graphicData>
        </a:graphic>
      </p:graphicFrame>
      <p:sp>
        <p:nvSpPr>
          <p:cNvPr id="4" name="标题 1"/>
          <p:cNvSpPr txBox="1"/>
          <p:nvPr/>
        </p:nvSpPr>
        <p:spPr>
          <a:xfrm>
            <a:off x="1691680" y="1"/>
            <a:ext cx="7452320" cy="759016"/>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zh-CN" altLang="en-US" sz="2400" dirty="0"/>
              <a:t>语言学规律 </a:t>
            </a:r>
            <a:r>
              <a:rPr lang="en-US" altLang="zh-CN" dirty="0"/>
              <a:t>—— </a:t>
            </a:r>
            <a:r>
              <a:rPr lang="zh-CN" altLang="en-US" sz="2400" dirty="0"/>
              <a:t>频率特征</a:t>
            </a:r>
            <a:endParaRPr lang="zh-CN" altLang="en-US" dirty="0"/>
          </a:p>
          <a:p>
            <a:pPr algn="ctr">
              <a:lnSpc>
                <a:spcPct val="150000"/>
              </a:lnSpc>
              <a:buFontTx/>
            </a:pP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17440" y="992798"/>
            <a:ext cx="7200800" cy="1938992"/>
          </a:xfrm>
          <a:prstGeom prst="rect">
            <a:avLst/>
          </a:prstGeom>
        </p:spPr>
        <p:txBody>
          <a:bodyPr wrap="square">
            <a:spAutoFit/>
          </a:bodyPr>
          <a:lstStyle/>
          <a:p>
            <a:pPr marL="342900" lvl="0" indent="-342900" algn="just">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连接特征：</a:t>
            </a:r>
            <a:r>
              <a:rPr lang="zh-CN" altLang="zh-CN" sz="2000" dirty="0">
                <a:latin typeface="微软雅黑" panose="020B0503020204020204" pitchFamily="34" charset="-122"/>
                <a:ea typeface="微软雅黑" panose="020B0503020204020204" pitchFamily="34" charset="-122"/>
              </a:rPr>
              <a:t>包括语言学中的后连接（如字母</a:t>
            </a:r>
            <a:r>
              <a:rPr lang="en-US" altLang="zh-CN" sz="2000" dirty="0">
                <a:latin typeface="微软雅黑" panose="020B0503020204020204" pitchFamily="34" charset="-122"/>
                <a:ea typeface="微软雅黑" panose="020B0503020204020204" pitchFamily="34" charset="-122"/>
              </a:rPr>
              <a:t>“q”</a:t>
            </a:r>
            <a:r>
              <a:rPr lang="zh-CN" altLang="zh-CN" sz="2000" dirty="0">
                <a:latin typeface="微软雅黑" panose="020B0503020204020204" pitchFamily="34" charset="-122"/>
                <a:ea typeface="微软雅黑" panose="020B0503020204020204" pitchFamily="34" charset="-122"/>
              </a:rPr>
              <a:t>后总是</a:t>
            </a:r>
            <a:r>
              <a:rPr lang="en-US" altLang="zh-CN" sz="2000" dirty="0">
                <a:latin typeface="微软雅黑" panose="020B0503020204020204" pitchFamily="34" charset="-122"/>
                <a:ea typeface="微软雅黑" panose="020B0503020204020204" pitchFamily="34" charset="-122"/>
              </a:rPr>
              <a:t>“u”</a:t>
            </a:r>
            <a:r>
              <a:rPr lang="zh-CN" altLang="zh-CN" sz="2000" dirty="0">
                <a:latin typeface="微软雅黑" panose="020B0503020204020204" pitchFamily="34" charset="-122"/>
                <a:ea typeface="微软雅黑" panose="020B0503020204020204" pitchFamily="34" charset="-122"/>
              </a:rPr>
              <a:t>）、前连接（如字母</a:t>
            </a:r>
            <a:r>
              <a:rPr lang="en-US" altLang="zh-CN" sz="2000" dirty="0">
                <a:latin typeface="微软雅黑" panose="020B0503020204020204" pitchFamily="34" charset="-122"/>
                <a:ea typeface="微软雅黑" panose="020B0503020204020204" pitchFamily="34" charset="-122"/>
              </a:rPr>
              <a:t>“x”</a:t>
            </a:r>
            <a:r>
              <a:rPr lang="zh-CN" altLang="zh-CN" sz="2000" dirty="0">
                <a:latin typeface="微软雅黑" panose="020B0503020204020204" pitchFamily="34" charset="-122"/>
                <a:ea typeface="微软雅黑" panose="020B0503020204020204" pitchFamily="34" charset="-122"/>
              </a:rPr>
              <a:t>的前面总是字母</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，字母</a:t>
            </a:r>
            <a:r>
              <a:rPr lang="en-US" altLang="zh-CN" sz="2000" dirty="0">
                <a:latin typeface="微软雅黑" panose="020B0503020204020204" pitchFamily="34" charset="-122"/>
                <a:ea typeface="微软雅黑" panose="020B0503020204020204" pitchFamily="34" charset="-122"/>
              </a:rPr>
              <a:t>“e”</a:t>
            </a:r>
            <a:r>
              <a:rPr lang="zh-CN" altLang="zh-CN" sz="2000" dirty="0">
                <a:latin typeface="微软雅黑" panose="020B0503020204020204" pitchFamily="34" charset="-122"/>
                <a:ea typeface="微软雅黑" panose="020B0503020204020204" pitchFamily="34" charset="-122"/>
              </a:rPr>
              <a:t>很少与</a:t>
            </a:r>
            <a:r>
              <a:rPr lang="en-US" altLang="zh-CN" sz="2000" dirty="0">
                <a:latin typeface="微软雅黑" panose="020B0503020204020204" pitchFamily="34" charset="-122"/>
                <a:ea typeface="微软雅黑" panose="020B0503020204020204" pitchFamily="34" charset="-122"/>
              </a:rPr>
              <a:t>“o”</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“a”</a:t>
            </a:r>
            <a:r>
              <a:rPr lang="zh-CN" altLang="zh-CN" sz="2000" dirty="0">
                <a:latin typeface="微软雅黑" panose="020B0503020204020204" pitchFamily="34" charset="-122"/>
                <a:ea typeface="微软雅黑" panose="020B0503020204020204" pitchFamily="34" charset="-122"/>
              </a:rPr>
              <a:t>连接）以及间断连接（如在</a:t>
            </a:r>
            <a:r>
              <a:rPr lang="en-US" altLang="zh-CN" sz="2000" dirty="0">
                <a:latin typeface="微软雅黑" panose="020B0503020204020204" pitchFamily="34" charset="-122"/>
                <a:ea typeface="微软雅黑" panose="020B0503020204020204" pitchFamily="34" charset="-122"/>
              </a:rPr>
              <a:t>“e”</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“e”</a:t>
            </a:r>
            <a:r>
              <a:rPr lang="zh-CN" altLang="zh-CN" sz="2000" dirty="0">
                <a:latin typeface="微软雅黑" panose="020B0503020204020204" pitchFamily="34" charset="-122"/>
                <a:ea typeface="微软雅黑" panose="020B0503020204020204" pitchFamily="34" charset="-122"/>
              </a:rPr>
              <a:t>之间，</a:t>
            </a:r>
            <a:r>
              <a:rPr lang="en-US" altLang="zh-CN" sz="2000" dirty="0">
                <a:latin typeface="微软雅黑" panose="020B0503020204020204" pitchFamily="34" charset="-122"/>
                <a:ea typeface="微软雅黑" panose="020B0503020204020204" pitchFamily="34" charset="-122"/>
              </a:rPr>
              <a:t>“r”</a:t>
            </a:r>
            <a:r>
              <a:rPr lang="zh-CN" altLang="zh-CN" sz="2000" dirty="0">
                <a:latin typeface="微软雅黑" panose="020B0503020204020204" pitchFamily="34" charset="-122"/>
                <a:ea typeface="微软雅黑" panose="020B0503020204020204" pitchFamily="34" charset="-122"/>
              </a:rPr>
              <a:t>的出现频率最高）</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p:txBody>
      </p:sp>
      <p:sp>
        <p:nvSpPr>
          <p:cNvPr id="6" name="标题 1"/>
          <p:cNvSpPr txBox="1"/>
          <p:nvPr/>
        </p:nvSpPr>
        <p:spPr>
          <a:xfrm>
            <a:off x="1691680" y="1"/>
            <a:ext cx="7452320" cy="759016"/>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zh-CN" altLang="en-US" sz="2400" dirty="0"/>
              <a:t>连接特征、重复特征</a:t>
            </a:r>
            <a:endParaRPr lang="zh-CN" altLang="en-US" dirty="0"/>
          </a:p>
        </p:txBody>
      </p:sp>
      <p:sp>
        <p:nvSpPr>
          <p:cNvPr id="5" name="矩形 4"/>
          <p:cNvSpPr/>
          <p:nvPr/>
        </p:nvSpPr>
        <p:spPr>
          <a:xfrm>
            <a:off x="1871446" y="3075806"/>
            <a:ext cx="7092788" cy="1477328"/>
          </a:xfrm>
          <a:prstGeom prst="rect">
            <a:avLst/>
          </a:prstGeom>
        </p:spPr>
        <p:txBody>
          <a:bodyPr wrap="square">
            <a:spAutoFit/>
          </a:bodyPr>
          <a:lstStyle/>
          <a:p>
            <a:pPr marL="342900" lvl="0" indent="-342900" algn="just">
              <a:lnSpc>
                <a:spcPct val="15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重复特征：</a:t>
            </a:r>
            <a:r>
              <a:rPr lang="zh-CN" altLang="zh-CN" sz="2000" dirty="0">
                <a:latin typeface="微软雅黑" panose="020B0503020204020204" pitchFamily="34" charset="-122"/>
                <a:ea typeface="微软雅黑" panose="020B0503020204020204" pitchFamily="34" charset="-122"/>
              </a:rPr>
              <a:t>两个字符以上的字符串重复出现的现象，叫做语言的重复特征。例如在英文中字符串</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th</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tion</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tious</a:t>
            </a:r>
            <a:r>
              <a:rPr lang="en-US" altLang="zh-CN"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的重复率很高。</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720080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zh-CN" altLang="en-US" sz="2400" dirty="0">
                <a:latin typeface="+mj-ea"/>
              </a:rPr>
              <a:t>数据的分布特征</a:t>
            </a:r>
            <a:endParaRPr lang="zh-CN" sz="2400" dirty="0">
              <a:latin typeface="+mj-ea"/>
            </a:endParaRPr>
          </a:p>
        </p:txBody>
      </p:sp>
      <p:sp>
        <p:nvSpPr>
          <p:cNvPr id="3" name="内容占位符 2"/>
          <p:cNvSpPr txBox="1"/>
          <p:nvPr/>
        </p:nvSpPr>
        <p:spPr bwMode="auto">
          <a:xfrm>
            <a:off x="1907704" y="915566"/>
            <a:ext cx="6552728"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度量数据的中心趋势：</a:t>
            </a:r>
            <a:endParaRPr lang="en-US" sz="2000" dirty="0">
              <a:latin typeface="微软雅黑" panose="020B0503020204020204" pitchFamily="34" charset="-122"/>
              <a:ea typeface="微软雅黑" panose="020B0503020204020204" pitchFamily="34" charset="-122"/>
            </a:endParaRPr>
          </a:p>
          <a:p>
            <a:r>
              <a:rPr lang="zh-CN" altLang="en-US" sz="2000" b="0" dirty="0">
                <a:latin typeface="微软雅黑" panose="020B0503020204020204" pitchFamily="34" charset="-122"/>
                <a:ea typeface="微软雅黑" panose="020B0503020204020204" pitchFamily="34" charset="-122"/>
              </a:rPr>
              <a:t>       均值、中位数、众数</a:t>
            </a:r>
            <a:endParaRPr lang="en-US" sz="2000" b="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度量数据的离散程度：</a:t>
            </a:r>
            <a:endParaRPr lang="en-US" sz="2000" dirty="0">
              <a:latin typeface="微软雅黑" panose="020B0503020204020204" pitchFamily="34" charset="-122"/>
              <a:ea typeface="微软雅黑" panose="020B0503020204020204" pitchFamily="34" charset="-122"/>
            </a:endParaRPr>
          </a:p>
          <a:p>
            <a:r>
              <a:rPr lang="zh-CN" altLang="en-US" sz="2000" b="0" dirty="0">
                <a:latin typeface="微软雅黑" panose="020B0503020204020204" pitchFamily="34" charset="-122"/>
                <a:ea typeface="微软雅黑" panose="020B0503020204020204" pitchFamily="34" charset="-122"/>
              </a:rPr>
              <a:t>     方差，四分位数、四分位数极差</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400" dirty="0">
                <a:latin typeface="+mj-ea"/>
              </a:rPr>
              <a:t>中心趋势度量</a:t>
            </a:r>
            <a:endParaRPr lang="zh-CN" sz="2400" dirty="0">
              <a:latin typeface="+mj-ea"/>
            </a:endParaRPr>
          </a:p>
        </p:txBody>
      </p:sp>
      <p:sp>
        <p:nvSpPr>
          <p:cNvPr id="4" name="内容占位符 2"/>
          <p:cNvSpPr txBox="1"/>
          <p:nvPr/>
        </p:nvSpPr>
        <p:spPr bwMode="auto">
          <a:xfrm>
            <a:off x="2937872" y="1419622"/>
            <a:ext cx="5162520"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r>
              <a:rPr lang="zh-CN" altLang="en-US" sz="2400" b="0" dirty="0">
                <a:latin typeface="+mj-ea"/>
                <a:ea typeface="+mj-ea"/>
              </a:rPr>
              <a:t>算术平均值：</a:t>
            </a:r>
            <a:endParaRPr lang="en-US" altLang="zh-CN" sz="2400" b="0" dirty="0">
              <a:latin typeface="+mj-ea"/>
              <a:ea typeface="+mj-ea"/>
            </a:endParaRPr>
          </a:p>
          <a:p>
            <a:endParaRPr lang="en-US" altLang="zh-CN" sz="2600" b="0" dirty="0">
              <a:latin typeface="+mj-ea"/>
              <a:ea typeface="+mj-ea"/>
            </a:endParaRPr>
          </a:p>
          <a:p>
            <a:endParaRPr lang="en-US" altLang="zh-CN" sz="2600" b="0" dirty="0">
              <a:latin typeface="+mj-ea"/>
              <a:ea typeface="+mj-ea"/>
            </a:endParaRPr>
          </a:p>
          <a:p>
            <a:r>
              <a:rPr lang="zh-CN" altLang="en-US" sz="2400" b="0" dirty="0">
                <a:latin typeface="+mj-ea"/>
                <a:ea typeface="+mj-ea"/>
              </a:rPr>
              <a:t>加权算术平均：</a:t>
            </a:r>
            <a:endParaRPr lang="en-US" sz="2400" b="0" dirty="0">
              <a:latin typeface="+mj-ea"/>
              <a:ea typeface="+mj-ea"/>
            </a:endParaRPr>
          </a:p>
        </p:txBody>
      </p:sp>
      <p:graphicFrame>
        <p:nvGraphicFramePr>
          <p:cNvPr id="5" name="对象 4"/>
          <p:cNvGraphicFramePr>
            <a:graphicFrameLocks noChangeAspect="1"/>
          </p:cNvGraphicFramePr>
          <p:nvPr/>
        </p:nvGraphicFramePr>
        <p:xfrm>
          <a:off x="5004048" y="1244000"/>
          <a:ext cx="1746736" cy="838434"/>
        </p:xfrm>
        <a:graphic>
          <a:graphicData uri="http://schemas.openxmlformats.org/presentationml/2006/ole">
            <mc:AlternateContent xmlns:mc="http://schemas.openxmlformats.org/markup-compatibility/2006">
              <mc:Choice xmlns:v="urn:schemas-microsoft-com:vml" Requires="v">
                <p:oleObj spid="_x0000_s3" name="" r:id="rId1" imgW="713105" imgH="433070" progId="Equation.3">
                  <p:embed/>
                </p:oleObj>
              </mc:Choice>
              <mc:Fallback>
                <p:oleObj name="" r:id="rId1" imgW="713105" imgH="43307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244000"/>
                        <a:ext cx="1746736" cy="838434"/>
                      </a:xfrm>
                      <a:prstGeom prst="rect">
                        <a:avLst/>
                      </a:prstGeom>
                      <a:noFill/>
                      <a:ln>
                        <a:noFill/>
                      </a:ln>
                      <a:effectLst/>
                    </p:spPr>
                  </p:pic>
                </p:oleObj>
              </mc:Fallback>
            </mc:AlternateContent>
          </a:graphicData>
        </a:graphic>
      </p:graphicFrame>
      <p:graphicFrame>
        <p:nvGraphicFramePr>
          <p:cNvPr id="6" name="对象 5"/>
          <p:cNvGraphicFramePr>
            <a:graphicFrameLocks noChangeAspect="1"/>
          </p:cNvGraphicFramePr>
          <p:nvPr/>
        </p:nvGraphicFramePr>
        <p:xfrm>
          <a:off x="5256076" y="2396128"/>
          <a:ext cx="2448272" cy="1683326"/>
        </p:xfrm>
        <a:graphic>
          <a:graphicData uri="http://schemas.openxmlformats.org/presentationml/2006/ole">
            <mc:AlternateContent xmlns:mc="http://schemas.openxmlformats.org/markup-compatibility/2006">
              <mc:Choice xmlns:v="urn:schemas-microsoft-com:vml" Requires="v">
                <p:oleObj spid="_x0000_s7" name="" r:id="rId3" imgW="751840" imgH="840740" progId="Equation.3">
                  <p:embed/>
                </p:oleObj>
              </mc:Choice>
              <mc:Fallback>
                <p:oleObj name="" r:id="rId3" imgW="751840" imgH="8407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076" y="2396128"/>
                        <a:ext cx="2448272" cy="1683326"/>
                      </a:xfrm>
                      <a:prstGeom prst="rect">
                        <a:avLst/>
                      </a:prstGeom>
                      <a:noFill/>
                      <a:ln>
                        <a:noFill/>
                      </a:ln>
                      <a:effec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716832" y="771550"/>
            <a:ext cx="7427168" cy="3600400"/>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20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截断均值：</a:t>
            </a:r>
            <a:r>
              <a:rPr lang="zh-CN" altLang="en-US" sz="2400" b="0" dirty="0">
                <a:latin typeface="微软雅黑" panose="020B0503020204020204" pitchFamily="34" charset="-122"/>
                <a:ea typeface="微软雅黑" panose="020B0503020204020204" pitchFamily="34" charset="-122"/>
              </a:rPr>
              <a:t>去掉高、低极端值得到的均值</a:t>
            </a:r>
            <a:endParaRPr lang="en-US" sz="2400" b="0" dirty="0">
              <a:latin typeface="微软雅黑" panose="020B0503020204020204" pitchFamily="34" charset="-122"/>
              <a:ea typeface="微软雅黑" panose="020B0503020204020204" pitchFamily="34" charset="-122"/>
            </a:endParaRPr>
          </a:p>
          <a:p>
            <a:pPr>
              <a:lnSpc>
                <a:spcPct val="150000"/>
              </a:lnSpc>
              <a:spcBef>
                <a:spcPts val="0"/>
              </a:spcBef>
            </a:pPr>
            <a:r>
              <a:rPr lang="zh-CN" altLang="en-US" sz="2200" b="1" dirty="0">
                <a:latin typeface="微软雅黑" panose="020B0503020204020204" pitchFamily="34" charset="-122"/>
                <a:ea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rPr>
              <a:t>例</a:t>
            </a:r>
            <a:r>
              <a:rPr lang="en-US" altLang="zh-CN" sz="2200" b="0" dirty="0">
                <a:latin typeface="微软雅黑" panose="020B0503020204020204" pitchFamily="34" charset="-122"/>
                <a:ea typeface="微软雅黑" panose="020B0503020204020204" pitchFamily="34" charset="-122"/>
              </a:rPr>
              <a:t>: </a:t>
            </a:r>
            <a:r>
              <a:rPr lang="zh-CN" altLang="en-US" sz="2200" b="0" dirty="0">
                <a:latin typeface="微软雅黑" panose="020B0503020204020204" pitchFamily="34" charset="-122"/>
                <a:ea typeface="微软雅黑" panose="020B0503020204020204" pitchFamily="34" charset="-122"/>
              </a:rPr>
              <a:t>计算平均工资时，可以截掉上下各</a:t>
            </a:r>
            <a:r>
              <a:rPr lang="en-US" sz="2200" b="0" dirty="0">
                <a:latin typeface="微软雅黑" panose="020B0503020204020204" pitchFamily="34" charset="-122"/>
                <a:ea typeface="微软雅黑" panose="020B0503020204020204" pitchFamily="34" charset="-122"/>
              </a:rPr>
              <a:t>2</a:t>
            </a:r>
            <a:r>
              <a:rPr lang="zh-CN" altLang="en-US" sz="2200" b="0" dirty="0">
                <a:latin typeface="微软雅黑" panose="020B0503020204020204" pitchFamily="34" charset="-122"/>
                <a:ea typeface="微软雅黑" panose="020B0503020204020204" pitchFamily="34" charset="-122"/>
              </a:rPr>
              <a:t>％的值后计算均值，以抵消少数极端值的影响</a:t>
            </a:r>
            <a:endParaRPr lang="en-US" sz="2200" b="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中位数：</a:t>
            </a:r>
            <a:r>
              <a:rPr lang="zh-CN" altLang="en-US" sz="2400" b="0" dirty="0">
                <a:latin typeface="微软雅黑" panose="020B0503020204020204" pitchFamily="34" charset="-122"/>
                <a:ea typeface="微软雅黑" panose="020B0503020204020204" pitchFamily="34" charset="-122"/>
              </a:rPr>
              <a:t>有序集的中间值或者中间两个值平均</a:t>
            </a:r>
            <a:endParaRPr lang="en-US" altLang="zh-CN" sz="2400" b="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众数：</a:t>
            </a:r>
            <a:r>
              <a:rPr lang="zh-CN" altLang="en-US" sz="2400" b="0" dirty="0">
                <a:latin typeface="微软雅黑" panose="020B0503020204020204" pitchFamily="34" charset="-122"/>
                <a:ea typeface="微软雅黑" panose="020B0503020204020204" pitchFamily="34" charset="-122"/>
              </a:rPr>
              <a:t>集合中出现频率最高的数</a:t>
            </a:r>
            <a:endParaRPr lang="en-US" sz="2400" b="0"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400" dirty="0">
                <a:latin typeface="+mj-ea"/>
              </a:rPr>
              <a:t>中心趋势度量</a:t>
            </a:r>
            <a:endParaRPr lang="zh-CN" sz="24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bwMode="auto">
          <a:xfrm>
            <a:off x="1800944" y="843558"/>
            <a:ext cx="3312368"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buFont typeface="Wingdings" panose="05000000000000000000" pitchFamily="2" charset="2"/>
              <a:buChar char="l"/>
            </a:pPr>
            <a:r>
              <a:rPr lang="zh-CN" sz="2000" b="0" dirty="0">
                <a:latin typeface="微软雅黑" panose="020B0503020204020204" pitchFamily="34" charset="-122"/>
                <a:ea typeface="微软雅黑" panose="020B0503020204020204" pitchFamily="34" charset="-122"/>
              </a:rPr>
              <a:t>对称与正倾斜、负倾斜数据的中位数、均值和众数</a:t>
            </a:r>
            <a:r>
              <a:rPr lang="zh-CN" altLang="en-US" sz="2000" b="0" dirty="0">
                <a:latin typeface="微软雅黑" panose="020B0503020204020204" pitchFamily="34" charset="-122"/>
                <a:ea typeface="微软雅黑" panose="020B0503020204020204" pitchFamily="34" charset="-122"/>
              </a:rPr>
              <a:t>。</a:t>
            </a:r>
            <a:endParaRPr lang="zh-CN" sz="2000" b="0" dirty="0">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7704" y="2355726"/>
            <a:ext cx="2969368"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600" dirty="0">
                <a:latin typeface="+mj-ea"/>
              </a:rPr>
              <a:t>中心趋势度量</a:t>
            </a:r>
            <a:endParaRPr lang="zh-CN" sz="2600" dirty="0">
              <a:latin typeface="+mj-ea"/>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901514"/>
            <a:ext cx="2952328" cy="146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366367"/>
            <a:ext cx="2952328" cy="148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对象 1"/>
          <p:cNvGraphicFramePr>
            <a:graphicFrameLocks noChangeAspect="1"/>
          </p:cNvGraphicFramePr>
          <p:nvPr/>
        </p:nvGraphicFramePr>
        <p:xfrm>
          <a:off x="5478152" y="4778507"/>
          <a:ext cx="3156248" cy="297938"/>
        </p:xfrm>
        <a:graphic>
          <a:graphicData uri="http://schemas.openxmlformats.org/presentationml/2006/ole">
            <mc:AlternateContent xmlns:mc="http://schemas.openxmlformats.org/markup-compatibility/2006">
              <mc:Choice xmlns:v="urn:schemas-microsoft-com:vml" Requires="v">
                <p:oleObj spid="_x0000_s3" name="" r:id="rId4" imgW="2195830" imgH="203200" progId="Equation.3">
                  <p:embed/>
                </p:oleObj>
              </mc:Choice>
              <mc:Fallback>
                <p:oleObj name="" r:id="rId4" imgW="2195830" imgH="203200" progId="Equation.3">
                  <p:embed/>
                  <p:pic>
                    <p:nvPicPr>
                      <p:cNvPr id="0"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8152" y="4778507"/>
                        <a:ext cx="3156248" cy="297938"/>
                      </a:xfrm>
                      <a:prstGeom prst="rect">
                        <a:avLst/>
                      </a:prstGeom>
                      <a:noFill/>
                      <a:ln>
                        <a:noFill/>
                      </a:ln>
                      <a:effectLst/>
                    </p:spPr>
                  </p:pic>
                </p:oleObj>
              </mc:Fallback>
            </mc:AlternateContent>
          </a:graphicData>
        </a:graphic>
      </p:graphicFrame>
      <p:sp>
        <p:nvSpPr>
          <p:cNvPr id="9" name="矩形 8"/>
          <p:cNvSpPr/>
          <p:nvPr/>
        </p:nvSpPr>
        <p:spPr>
          <a:xfrm>
            <a:off x="5148064" y="3993326"/>
            <a:ext cx="3744416" cy="738664"/>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对于适度倾斜（非对称的）的单峰频率曲线，可以使用以下经验公式计算众数：</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Rectangle 2"/>
              <p:cNvSpPr txBox="1">
                <a:spLocks noChangeArrowheads="1"/>
              </p:cNvSpPr>
              <p:nvPr/>
            </p:nvSpPr>
            <p:spPr>
              <a:xfrm>
                <a:off x="1763688" y="843558"/>
                <a:ext cx="7200800" cy="1409197"/>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pPr>
                <a:r>
                  <a:rPr lang="zh-CN" altLang="en-US" sz="2000" dirty="0">
                    <a:latin typeface="微软雅黑" panose="020B0503020204020204" pitchFamily="34" charset="-122"/>
                    <a:ea typeface="微软雅黑" panose="020B0503020204020204" pitchFamily="34" charset="-122"/>
                  </a:rPr>
                  <a:t>方差和标准差</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b="0" dirty="0">
                    <a:latin typeface="微软雅黑" panose="020B0503020204020204" pitchFamily="34" charset="-122"/>
                    <a:ea typeface="微软雅黑" panose="020B0503020204020204" pitchFamily="34" charset="-122"/>
                  </a:rPr>
                  <a:t>    方差</a:t>
                </a:r>
                <a14:m>
                  <m:oMath xmlns:m="http://schemas.openxmlformats.org/officeDocument/2006/math">
                    <m:sSup>
                      <m:sSupPr>
                        <m:ctrlPr>
                          <a:rPr lang="en-US" altLang="zh-CN" sz="2000" b="0" i="1" smtClean="0">
                            <a:latin typeface="Cambria Math" panose="02040503050406030204" pitchFamily="18" charset="0"/>
                            <a:ea typeface="幼圆" panose="02010509060101010101" pitchFamily="49" charset="-122"/>
                          </a:rPr>
                        </m:ctrlPr>
                      </m:sSupPr>
                      <m:e>
                        <m:r>
                          <a:rPr lang="en-US" altLang="zh-CN" sz="2000" b="0" i="1" smtClean="0">
                            <a:latin typeface="Cambria Math" panose="02040503050406030204"/>
                            <a:ea typeface="幼圆" panose="02010509060101010101" pitchFamily="49" charset="-122"/>
                          </a:rPr>
                          <m:t>𝑆</m:t>
                        </m:r>
                      </m:e>
                      <m:sup>
                        <m:r>
                          <a:rPr lang="en-US" altLang="zh-CN" sz="2000" b="0" i="1" smtClean="0">
                            <a:latin typeface="Cambria Math" panose="02040503050406030204"/>
                            <a:ea typeface="幼圆" panose="02010509060101010101" pitchFamily="49" charset="-122"/>
                          </a:rPr>
                          <m:t>2</m:t>
                        </m:r>
                      </m:sup>
                    </m:sSup>
                  </m:oMath>
                </a14:m>
                <a:r>
                  <a:rPr lang="zh-CN" altLang="en-US" sz="2000" b="0" dirty="0">
                    <a:latin typeface="微软雅黑" panose="020B0503020204020204" pitchFamily="34" charset="-122"/>
                    <a:ea typeface="微软雅黑" panose="020B0503020204020204" pitchFamily="34" charset="-122"/>
                  </a:rPr>
                  <a:t>：</a:t>
                </a:r>
                <a14:m>
                  <m:oMath xmlns:m="http://schemas.openxmlformats.org/officeDocument/2006/math">
                    <m:r>
                      <a:rPr lang="en-US" altLang="zh-CN" sz="2000" b="0" i="0" dirty="0" smtClean="0">
                        <a:latin typeface="Cambria Math" panose="02040503050406030204"/>
                        <a:ea typeface="幼圆" panose="02010509060101010101" pitchFamily="49" charset="-122"/>
                      </a:rPr>
                      <m:t> </m:t>
                    </m:r>
                    <m:r>
                      <a:rPr lang="en-US" altLang="zh-CN" sz="2000" b="0" i="1" dirty="0" smtClean="0">
                        <a:latin typeface="Cambria Math" panose="02040503050406030204"/>
                        <a:ea typeface="幼圆" panose="02010509060101010101" pitchFamily="49" charset="-122"/>
                      </a:rPr>
                      <m:t>𝑛</m:t>
                    </m:r>
                    <m:r>
                      <a:rPr lang="en-US" altLang="zh-CN" sz="2000" b="0" i="1" dirty="0" smtClean="0">
                        <a:latin typeface="Cambria Math" panose="02040503050406030204"/>
                        <a:ea typeface="幼圆" panose="02010509060101010101" pitchFamily="49" charset="-122"/>
                      </a:rPr>
                      <m:t> </m:t>
                    </m:r>
                  </m:oMath>
                </a14:m>
                <a:r>
                  <a:rPr lang="zh-CN" altLang="en-US" sz="2000" b="0" dirty="0">
                    <a:latin typeface="微软雅黑" panose="020B0503020204020204" pitchFamily="34" charset="-122"/>
                    <a:ea typeface="微软雅黑" panose="020B0503020204020204" pitchFamily="34" charset="-122"/>
                  </a:rPr>
                  <a:t>个观测之 </a:t>
                </a:r>
                <a:r>
                  <a:rPr lang="en-US" sz="2000" b="0" i="1" dirty="0">
                    <a:latin typeface="Times New Roman" panose="02020603050405020304" pitchFamily="18" charset="0"/>
                    <a:ea typeface="微软雅黑" panose="020B0503020204020204" pitchFamily="34" charset="-122"/>
                    <a:cs typeface="Times New Roman" panose="02020603050405020304" pitchFamily="18" charset="0"/>
                  </a:rPr>
                  <a:t>x</a:t>
                </a:r>
                <a:r>
                  <a:rPr lang="en-US" sz="2000" b="0"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sz="2000" b="0" i="1" dirty="0">
                    <a:latin typeface="Times New Roman" panose="02020603050405020304" pitchFamily="18" charset="0"/>
                    <a:ea typeface="微软雅黑" panose="020B0503020204020204" pitchFamily="34" charset="-122"/>
                    <a:cs typeface="Times New Roman" panose="02020603050405020304" pitchFamily="18" charset="0"/>
                  </a:rPr>
                  <a:t>  x</a:t>
                </a:r>
                <a:r>
                  <a:rPr lang="en-US" sz="2000" b="0" baseline="-25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000" b="0"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0"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en-US" sz="2000" b="0" i="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000" b="0" i="1" dirty="0">
                    <a:latin typeface="Times New Roman" panose="02020603050405020304" pitchFamily="18" charset="0"/>
                    <a:ea typeface="微软雅黑" panose="020B0503020204020204" pitchFamily="34" charset="-122"/>
                    <a:cs typeface="Times New Roman" panose="02020603050405020304" pitchFamily="18" charset="0"/>
                  </a:rPr>
                  <a:t> </a:t>
                </a:r>
                <a:r>
                  <a:rPr lang="en-US" sz="2000" b="0" i="1" dirty="0" err="1">
                    <a:latin typeface="Times New Roman" panose="02020603050405020304" pitchFamily="18" charset="0"/>
                    <a:ea typeface="微软雅黑" panose="020B0503020204020204" pitchFamily="34" charset="-122"/>
                    <a:cs typeface="Times New Roman" panose="02020603050405020304" pitchFamily="18" charset="0"/>
                  </a:rPr>
                  <a:t>x</a:t>
                </a:r>
                <a:r>
                  <a:rPr lang="en-US" sz="2000" b="0" i="1" baseline="-25000" dirty="0" err="1">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000" b="0" i="1" baseline="-25000" dirty="0">
                    <a:latin typeface="Times New Roman" panose="02020603050405020304" pitchFamily="18" charset="0"/>
                    <a:ea typeface="微软雅黑" panose="020B0503020204020204" pitchFamily="34" charset="-122"/>
                    <a:cs typeface="Times New Roman" panose="02020603050405020304" pitchFamily="18" charset="0"/>
                  </a:rPr>
                  <a:t> </a:t>
                </a:r>
                <a:endParaRPr lang="zh-CN" altLang="en-US" sz="2400" b="0" dirty="0">
                  <a:latin typeface="微软雅黑" panose="020B0503020204020204" pitchFamily="34" charset="-122"/>
                  <a:ea typeface="微软雅黑" panose="020B0503020204020204" pitchFamily="34" charset="-122"/>
                </a:endParaRPr>
              </a:p>
            </p:txBody>
          </p:sp>
        </mc:Choice>
        <mc:Fallback>
          <p:sp>
            <p:nvSpPr>
              <p:cNvPr id="4" name="Rectangle 2"/>
              <p:cNvSpPr txBox="1">
                <a:spLocks noRot="1" noChangeAspect="1" noMove="1" noResize="1" noEditPoints="1" noAdjustHandles="1" noChangeArrowheads="1" noChangeShapeType="1" noTextEdit="1"/>
              </p:cNvSpPr>
              <p:nvPr/>
            </p:nvSpPr>
            <p:spPr>
              <a:xfrm>
                <a:off x="1763688" y="843558"/>
                <a:ext cx="7200800" cy="1409197"/>
              </a:xfrm>
              <a:prstGeom prst="rect">
                <a:avLst/>
              </a:prstGeom>
              <a:blipFill rotWithShape="1">
                <a:blip r:embed="rId1"/>
                <a:stretch>
                  <a:fillRect l="-4" t="-20" r="3" b="29"/>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nvGraphicFramePr>
        <p:xfrm>
          <a:off x="2339752" y="2139702"/>
          <a:ext cx="5112568" cy="648072"/>
        </p:xfrm>
        <a:graphic>
          <a:graphicData uri="http://schemas.openxmlformats.org/presentationml/2006/ole">
            <mc:AlternateContent xmlns:mc="http://schemas.openxmlformats.org/markup-compatibility/2006">
              <mc:Choice xmlns:v="urn:schemas-microsoft-com:vml" Requires="v">
                <p:oleObj spid="_x0000_s2" name="" r:id="rId2" imgW="2589530" imgH="431800" progId="Equation.3">
                  <p:embed/>
                </p:oleObj>
              </mc:Choice>
              <mc:Fallback>
                <p:oleObj name="" r:id="rId2" imgW="2589530" imgH="4318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139702"/>
                        <a:ext cx="5112568" cy="648072"/>
                      </a:xfrm>
                      <a:prstGeom prst="rect">
                        <a:avLst/>
                      </a:prstGeom>
                      <a:noFill/>
                      <a:ln>
                        <a:noFill/>
                      </a:ln>
                      <a:effectLst/>
                    </p:spPr>
                  </p:pic>
                </p:oleObj>
              </mc:Fallback>
            </mc:AlternateContent>
          </a:graphicData>
        </a:graphic>
      </p:graphicFrame>
      <p:sp>
        <p:nvSpPr>
          <p:cNvPr id="6" name="矩形 5"/>
          <p:cNvSpPr/>
          <p:nvPr/>
        </p:nvSpPr>
        <p:spPr>
          <a:xfrm>
            <a:off x="1830931" y="3291830"/>
            <a:ext cx="6989541" cy="830997"/>
          </a:xfrm>
          <a:prstGeom prst="rect">
            <a:avLst/>
          </a:prstGeom>
        </p:spPr>
        <p:txBody>
          <a:bodyPr wrap="square">
            <a:spAutoFit/>
          </a:bodyPr>
          <a:lstStyle/>
          <a:p>
            <a:pPr marL="342900" indent="-342900">
              <a:lnSpc>
                <a:spcPct val="120000"/>
              </a:lnSpc>
              <a:buFont typeface="Wingdings" panose="05000000000000000000" pitchFamily="2" charset="2"/>
              <a:buChar char="Ø"/>
            </a:pPr>
            <a:r>
              <a:rPr lang="zh-CN" altLang="en-US" sz="2000" dirty="0">
                <a:latin typeface="+mj-ea"/>
                <a:ea typeface="+mj-ea"/>
              </a:rPr>
              <a:t>标准差</a:t>
            </a:r>
            <a:r>
              <a:rPr lang="en-US" altLang="zh-CN" sz="2000" dirty="0">
                <a:latin typeface="+mj-ea"/>
                <a:ea typeface="+mj-ea"/>
              </a:rPr>
              <a:t>s</a:t>
            </a:r>
            <a:r>
              <a:rPr lang="zh-CN" altLang="en-US" sz="2000" dirty="0">
                <a:latin typeface="+mj-ea"/>
                <a:ea typeface="+mj-ea"/>
              </a:rPr>
              <a:t>是关于平均值的离散的度量，因此仅当选平均值做中心度量时使用有观测值相同则 </a:t>
            </a:r>
            <a:r>
              <a:rPr lang="en-US" altLang="zh-CN" sz="2000" dirty="0">
                <a:latin typeface="+mj-ea"/>
                <a:ea typeface="+mj-ea"/>
              </a:rPr>
              <a:t>s</a:t>
            </a:r>
            <a:r>
              <a:rPr lang="zh-CN" altLang="en-US" sz="2000" dirty="0">
                <a:latin typeface="+mj-ea"/>
                <a:ea typeface="+mj-ea"/>
              </a:rPr>
              <a:t>＝</a:t>
            </a:r>
            <a:r>
              <a:rPr lang="en-US" altLang="zh-CN" sz="2000" dirty="0">
                <a:latin typeface="+mj-ea"/>
                <a:ea typeface="+mj-ea"/>
              </a:rPr>
              <a:t>0</a:t>
            </a:r>
            <a:r>
              <a:rPr lang="zh-CN" altLang="en-US" sz="2000" dirty="0">
                <a:latin typeface="+mj-ea"/>
                <a:ea typeface="+mj-ea"/>
              </a:rPr>
              <a:t>，否则 </a:t>
            </a:r>
            <a:r>
              <a:rPr lang="en-US" altLang="zh-CN" sz="2000" dirty="0">
                <a:latin typeface="+mj-ea"/>
                <a:ea typeface="+mj-ea"/>
              </a:rPr>
              <a:t>s&gt;0</a:t>
            </a:r>
            <a:endParaRPr lang="en-US" altLang="zh-CN" sz="2000" dirty="0">
              <a:latin typeface="+mj-ea"/>
              <a:ea typeface="+mj-ea"/>
            </a:endParaRPr>
          </a:p>
        </p:txBody>
      </p:sp>
      <p:sp>
        <p:nvSpPr>
          <p:cNvPr id="8"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600" dirty="0">
                <a:latin typeface="+mj-ea"/>
              </a:rPr>
              <a:t>离散程度度量</a:t>
            </a:r>
            <a:endParaRPr lang="zh-CN" sz="26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txBox="1">
            <a:spLocks noChangeArrowheads="1"/>
          </p:cNvSpPr>
          <p:nvPr/>
        </p:nvSpPr>
        <p:spPr>
          <a:xfrm>
            <a:off x="1907704" y="781101"/>
            <a:ext cx="6873362" cy="638522"/>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pPr>
            <a:r>
              <a:rPr lang="zh-CN" altLang="en-US" sz="2000" dirty="0">
                <a:latin typeface="微软雅黑" panose="020B0503020204020204" pitchFamily="34" charset="-122"/>
                <a:ea typeface="微软雅黑" panose="020B0503020204020204" pitchFamily="34" charset="-122"/>
              </a:rPr>
              <a:t>正态分布函数曲线 </a:t>
            </a:r>
            <a:r>
              <a:rPr lang="en-US" altLang="zh-CN" sz="2000" dirty="0">
                <a:latin typeface="幼圆" panose="02010509060101010101" pitchFamily="49" charset="-122"/>
                <a:ea typeface="幼圆" panose="02010509060101010101" pitchFamily="49" charset="-122"/>
              </a:rPr>
              <a:t>(</a:t>
            </a:r>
            <a:r>
              <a:rPr lang="el-GR" altLang="en-US" sz="2000" dirty="0">
                <a:ea typeface="幼圆" panose="02010509060101010101" pitchFamily="49" charset="-122"/>
              </a:rPr>
              <a:t>μ</a:t>
            </a:r>
            <a:r>
              <a:rPr lang="en-US" altLang="zh-CN" sz="2000" dirty="0">
                <a:latin typeface="幼圆" panose="02010509060101010101" pitchFamily="49" charset="-122"/>
                <a:ea typeface="幼圆" panose="02010509060101010101" pitchFamily="49" charset="-122"/>
              </a:rPr>
              <a:t>, </a:t>
            </a:r>
            <a:r>
              <a:rPr lang="el-GR" altLang="en-US" sz="2000" dirty="0">
                <a:ea typeface="幼圆" panose="02010509060101010101" pitchFamily="49" charset="-122"/>
              </a:rPr>
              <a:t>σ</a:t>
            </a:r>
            <a:r>
              <a:rPr lang="en-US" altLang="zh-CN" sz="2000" dirty="0">
                <a:latin typeface="幼圆" panose="02010509060101010101" pitchFamily="49" charset="-122"/>
                <a:ea typeface="幼圆" panose="02010509060101010101" pitchFamily="49" charset="-122"/>
              </a:rPr>
              <a:t>)</a:t>
            </a:r>
            <a:endParaRPr lang="zh-CN" altLang="en-US" sz="2000" dirty="0">
              <a:latin typeface="幼圆" panose="02010509060101010101" pitchFamily="49" charset="-122"/>
              <a:ea typeface="幼圆" panose="02010509060101010101" pitchFamily="49" charset="-122"/>
            </a:endParaRPr>
          </a:p>
        </p:txBody>
      </p:sp>
      <p:pic>
        <p:nvPicPr>
          <p:cNvPr id="6" name="Picture 3" descr="normal1-6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772143" y="1275606"/>
            <a:ext cx="2448219" cy="1999184"/>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4" descr="normal1-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903" y="1275204"/>
            <a:ext cx="2396812" cy="1978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normal1-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309697" y="1286234"/>
            <a:ext cx="2274093" cy="1978410"/>
          </a:xfrm>
          <a:prstGeom prst="rect">
            <a:avLst/>
          </a:prstGeom>
          <a:noFill/>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400" dirty="0">
                <a:latin typeface="+mj-ea"/>
              </a:rPr>
              <a:t>离散程度度量</a:t>
            </a:r>
            <a:endParaRPr lang="zh-CN" sz="2400" dirty="0">
              <a:latin typeface="+mj-ea"/>
            </a:endParaRPr>
          </a:p>
        </p:txBody>
      </p:sp>
      <p:sp>
        <p:nvSpPr>
          <p:cNvPr id="3" name="TextBox 2"/>
          <p:cNvSpPr txBox="1"/>
          <p:nvPr/>
        </p:nvSpPr>
        <p:spPr>
          <a:xfrm>
            <a:off x="1774847" y="3579862"/>
            <a:ext cx="7235753" cy="923330"/>
          </a:xfrm>
          <a:prstGeom prst="rect">
            <a:avLst/>
          </a:prstGeom>
          <a:noFill/>
        </p:spPr>
        <p:txBody>
          <a:bodyPr wrap="square" rtlCol="0">
            <a:spAutoFit/>
          </a:bodyPr>
          <a:lstStyle/>
          <a:p>
            <a:pPr>
              <a:lnSpc>
                <a:spcPct val="150000"/>
              </a:lnSpc>
            </a:pPr>
            <a:r>
              <a:rPr lang="en-US" altLang="zh-CN" b="1" dirty="0">
                <a:latin typeface="微软雅黑" panose="020B0503020204020204" pitchFamily="34" charset="-122"/>
                <a:ea typeface="微软雅黑" panose="020B0503020204020204" pitchFamily="34" charset="-122"/>
              </a:rPr>
              <a:t>3</a:t>
            </a:r>
            <a:r>
              <a:rPr lang="el-GR" altLang="en-US" b="1" dirty="0">
                <a:latin typeface="微软雅黑" panose="020B0503020204020204" pitchFamily="34" charset="-122"/>
                <a:ea typeface="微软雅黑" panose="020B0503020204020204" pitchFamily="34" charset="-122"/>
              </a:rPr>
              <a:t> σ</a:t>
            </a:r>
            <a:r>
              <a:rPr lang="en-US" altLang="en-US"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原则：</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如果数据服从正态分布，异常值为测定值中超过</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倍标准差的值。</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691680" y="771550"/>
            <a:ext cx="7200800" cy="3507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4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极差</a:t>
            </a:r>
            <a:r>
              <a:rPr lang="zh-CN" altLang="en-US" sz="2000" b="0" dirty="0">
                <a:latin typeface="微软雅黑" panose="020B0503020204020204" pitchFamily="34" charset="-122"/>
                <a:ea typeface="微软雅黑" panose="020B0503020204020204" pitchFamily="34" charset="-122"/>
              </a:rPr>
              <a:t>：数据集的最大值和最小值之差</a:t>
            </a:r>
            <a:endParaRPr lang="en-US" sz="2000" b="0" dirty="0">
              <a:latin typeface="微软雅黑" panose="020B0503020204020204" pitchFamily="34" charset="-122"/>
              <a:ea typeface="微软雅黑" panose="020B0503020204020204" pitchFamily="34" charset="-122"/>
            </a:endParaRPr>
          </a:p>
          <a:p>
            <a:pPr>
              <a:lnSpc>
                <a:spcPct val="14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百分位数</a:t>
            </a:r>
            <a:r>
              <a:rPr lang="zh-CN" altLang="en-US" sz="2000" b="0" dirty="0">
                <a:latin typeface="微软雅黑" panose="020B0503020204020204" pitchFamily="34" charset="-122"/>
                <a:ea typeface="微软雅黑" panose="020B0503020204020204" pitchFamily="34" charset="-122"/>
              </a:rPr>
              <a:t>：</a:t>
            </a:r>
            <a:endParaRPr lang="en-US" altLang="zh-CN" sz="2000" b="0" dirty="0">
              <a:latin typeface="微软雅黑" panose="020B0503020204020204" pitchFamily="34" charset="-122"/>
              <a:ea typeface="微软雅黑" panose="020B0503020204020204" pitchFamily="34" charset="-122"/>
            </a:endParaRPr>
          </a:p>
          <a:p>
            <a:pPr marL="0" indent="0">
              <a:lnSpc>
                <a:spcPct val="140000"/>
              </a:lnSpc>
            </a:pPr>
            <a:r>
              <a:rPr lang="en-US" altLang="zh-CN" sz="2000" b="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第</a:t>
            </a:r>
            <a:r>
              <a:rPr lang="en-US" sz="2000" b="0" dirty="0">
                <a:latin typeface="微软雅黑" panose="020B0503020204020204" pitchFamily="34" charset="-122"/>
                <a:ea typeface="微软雅黑" panose="020B0503020204020204" pitchFamily="34" charset="-122"/>
              </a:rPr>
              <a:t>k</a:t>
            </a:r>
            <a:r>
              <a:rPr lang="zh-CN" altLang="en-US" sz="2000" b="0" dirty="0">
                <a:latin typeface="微软雅黑" panose="020B0503020204020204" pitchFamily="34" charset="-122"/>
                <a:ea typeface="微软雅黑" panose="020B0503020204020204" pitchFamily="34" charset="-122"/>
              </a:rPr>
              <a:t>个百分位数是具有如下性质的值</a:t>
            </a:r>
            <a:r>
              <a:rPr lang="en-US" sz="2000" b="0" dirty="0">
                <a:latin typeface="微软雅黑" panose="020B0503020204020204" pitchFamily="34" charset="-122"/>
                <a:ea typeface="微软雅黑" panose="020B0503020204020204" pitchFamily="34" charset="-122"/>
              </a:rPr>
              <a:t>x</a:t>
            </a:r>
            <a:r>
              <a:rPr lang="zh-CN" altLang="en-US" sz="2000" b="0" dirty="0">
                <a:latin typeface="微软雅黑" panose="020B0503020204020204" pitchFamily="34" charset="-122"/>
                <a:ea typeface="微软雅黑" panose="020B0503020204020204" pitchFamily="34" charset="-122"/>
              </a:rPr>
              <a:t>：</a:t>
            </a:r>
            <a:r>
              <a:rPr lang="en-US" sz="2000" b="0" dirty="0">
                <a:latin typeface="微软雅黑" panose="020B0503020204020204" pitchFamily="34" charset="-122"/>
                <a:ea typeface="微软雅黑" panose="020B0503020204020204" pitchFamily="34" charset="-122"/>
              </a:rPr>
              <a:t>k%</a:t>
            </a:r>
            <a:r>
              <a:rPr lang="zh-CN" altLang="en-US" sz="2000" b="0" dirty="0">
                <a:latin typeface="微软雅黑" panose="020B0503020204020204" pitchFamily="34" charset="-122"/>
                <a:ea typeface="微软雅黑" panose="020B0503020204020204" pitchFamily="34" charset="-122"/>
              </a:rPr>
              <a:t>的数据项位于或低于</a:t>
            </a:r>
            <a:r>
              <a:rPr lang="en-US" sz="2000" b="0" dirty="0">
                <a:latin typeface="微软雅黑" panose="020B0503020204020204" pitchFamily="34" charset="-122"/>
                <a:ea typeface="微软雅黑" panose="020B0503020204020204" pitchFamily="34" charset="-122"/>
              </a:rPr>
              <a:t>x</a:t>
            </a:r>
            <a:r>
              <a:rPr lang="zh-CN" altLang="en-US" sz="2000" b="0" dirty="0">
                <a:latin typeface="微软雅黑" panose="020B0503020204020204" pitchFamily="34" charset="-122"/>
                <a:ea typeface="微软雅黑" panose="020B0503020204020204" pitchFamily="34" charset="-122"/>
              </a:rPr>
              <a:t>，中位数就是第</a:t>
            </a:r>
            <a:r>
              <a:rPr lang="en-US" sz="2000" b="0" dirty="0">
                <a:latin typeface="微软雅黑" panose="020B0503020204020204" pitchFamily="34" charset="-122"/>
                <a:ea typeface="微软雅黑" panose="020B0503020204020204" pitchFamily="34" charset="-122"/>
              </a:rPr>
              <a:t>50</a:t>
            </a:r>
            <a:r>
              <a:rPr lang="zh-CN" altLang="en-US" sz="2000" b="0" dirty="0">
                <a:latin typeface="微软雅黑" panose="020B0503020204020204" pitchFamily="34" charset="-122"/>
                <a:ea typeface="微软雅黑" panose="020B0503020204020204" pitchFamily="34" charset="-122"/>
              </a:rPr>
              <a:t>个百分位数</a:t>
            </a:r>
            <a:endParaRPr lang="en-US" sz="2000" b="0" dirty="0">
              <a:latin typeface="微软雅黑" panose="020B0503020204020204" pitchFamily="34" charset="-122"/>
              <a:ea typeface="微软雅黑" panose="020B0503020204020204" pitchFamily="34" charset="-122"/>
            </a:endParaRPr>
          </a:p>
          <a:p>
            <a:pPr>
              <a:lnSpc>
                <a:spcPct val="14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 四分位数：</a:t>
            </a:r>
            <a:endParaRPr lang="en-US" altLang="zh-CN" sz="2000" dirty="0">
              <a:latin typeface="微软雅黑" panose="020B0503020204020204" pitchFamily="34" charset="-122"/>
              <a:ea typeface="微软雅黑" panose="020B0503020204020204" pitchFamily="34" charset="-122"/>
            </a:endParaRPr>
          </a:p>
          <a:p>
            <a:pPr marL="0" indent="0">
              <a:lnSpc>
                <a:spcPct val="140000"/>
              </a:lnSpc>
            </a:pPr>
            <a:r>
              <a:rPr lang="en-US" sz="2400" b="0" i="1" dirty="0">
                <a:latin typeface="微软雅黑" panose="020B0503020204020204" pitchFamily="34" charset="-122"/>
                <a:ea typeface="微软雅黑" panose="020B0503020204020204" pitchFamily="34" charset="-122"/>
              </a:rPr>
              <a:t>       </a:t>
            </a:r>
            <a:r>
              <a:rPr lang="en-US" sz="1800" b="0" dirty="0">
                <a:latin typeface="微软雅黑" panose="020B0503020204020204" pitchFamily="34" charset="-122"/>
                <a:ea typeface="微软雅黑" panose="020B0503020204020204" pitchFamily="34" charset="-122"/>
              </a:rPr>
              <a:t>Q</a:t>
            </a:r>
            <a:r>
              <a:rPr lang="en-US" sz="1800" b="0" baseline="-25000" dirty="0">
                <a:latin typeface="微软雅黑" panose="020B0503020204020204" pitchFamily="34" charset="-122"/>
                <a:ea typeface="微软雅黑" panose="020B0503020204020204" pitchFamily="34" charset="-122"/>
              </a:rPr>
              <a:t>1</a:t>
            </a:r>
            <a:r>
              <a:rPr lang="en-US" sz="1800" b="0" dirty="0">
                <a:latin typeface="微软雅黑" panose="020B0503020204020204" pitchFamily="34" charset="-122"/>
                <a:ea typeface="微软雅黑" panose="020B0503020204020204" pitchFamily="34" charset="-122"/>
              </a:rPr>
              <a:t> (25</a:t>
            </a:r>
            <a:r>
              <a:rPr lang="en-US" sz="1800" b="0" baseline="30000" dirty="0">
                <a:latin typeface="微软雅黑" panose="020B0503020204020204" pitchFamily="34" charset="-122"/>
                <a:ea typeface="微软雅黑" panose="020B0503020204020204" pitchFamily="34" charset="-122"/>
              </a:rPr>
              <a:t>th</a:t>
            </a:r>
            <a:r>
              <a:rPr lang="en-US" sz="1800" b="0" dirty="0">
                <a:latin typeface="微软雅黑" panose="020B0503020204020204" pitchFamily="34" charset="-122"/>
                <a:ea typeface="微软雅黑" panose="020B0503020204020204" pitchFamily="34" charset="-122"/>
              </a:rPr>
              <a:t> percentile), Q</a:t>
            </a:r>
            <a:r>
              <a:rPr lang="en-US" sz="1800" b="0" baseline="-25000" dirty="0">
                <a:latin typeface="微软雅黑" panose="020B0503020204020204" pitchFamily="34" charset="-122"/>
                <a:ea typeface="微软雅黑" panose="020B0503020204020204" pitchFamily="34" charset="-122"/>
              </a:rPr>
              <a:t>3</a:t>
            </a:r>
            <a:r>
              <a:rPr lang="en-US" sz="1800" b="0" dirty="0">
                <a:latin typeface="微软雅黑" panose="020B0503020204020204" pitchFamily="34" charset="-122"/>
                <a:ea typeface="微软雅黑" panose="020B0503020204020204" pitchFamily="34" charset="-122"/>
              </a:rPr>
              <a:t> (75</a:t>
            </a:r>
            <a:r>
              <a:rPr lang="en-US" sz="1800" b="0" baseline="30000" dirty="0">
                <a:latin typeface="微软雅黑" panose="020B0503020204020204" pitchFamily="34" charset="-122"/>
                <a:ea typeface="微软雅黑" panose="020B0503020204020204" pitchFamily="34" charset="-122"/>
              </a:rPr>
              <a:t>th</a:t>
            </a:r>
            <a:r>
              <a:rPr lang="en-US" sz="1800" b="0" dirty="0">
                <a:latin typeface="微软雅黑" panose="020B0503020204020204" pitchFamily="34" charset="-122"/>
                <a:ea typeface="微软雅黑" panose="020B0503020204020204" pitchFamily="34" charset="-122"/>
              </a:rPr>
              <a:t> percentile)</a:t>
            </a:r>
            <a:endParaRPr lang="en-US" sz="1800" b="0" dirty="0">
              <a:latin typeface="微软雅黑" panose="020B0503020204020204" pitchFamily="34" charset="-122"/>
              <a:ea typeface="微软雅黑" panose="020B0503020204020204" pitchFamily="34" charset="-122"/>
            </a:endParaRPr>
          </a:p>
        </p:txBody>
      </p:sp>
      <p:sp>
        <p:nvSpPr>
          <p:cNvPr id="6"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600" dirty="0">
                <a:latin typeface="+mj-ea"/>
              </a:rPr>
              <a:t>离散程度度量</a:t>
            </a:r>
            <a:endParaRPr lang="zh-CN" sz="2600" dirty="0">
              <a:latin typeface="+mj-ea"/>
            </a:endParaRPr>
          </a:p>
        </p:txBody>
      </p:sp>
      <p:sp>
        <p:nvSpPr>
          <p:cNvPr id="3" name="矩形 2"/>
          <p:cNvSpPr/>
          <p:nvPr/>
        </p:nvSpPr>
        <p:spPr>
          <a:xfrm>
            <a:off x="1763688" y="4049246"/>
            <a:ext cx="6840760" cy="615040"/>
          </a:xfrm>
          <a:prstGeom prst="rect">
            <a:avLst/>
          </a:prstGeom>
        </p:spPr>
        <p:txBody>
          <a:bodyPr wrap="square">
            <a:spAutoFit/>
          </a:bodyPr>
          <a:lstStyle/>
          <a:p>
            <a:pPr marL="285750" indent="-285750">
              <a:lnSpc>
                <a:spcPct val="200000"/>
              </a:lnSpc>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中间四分位数极差</a:t>
            </a:r>
            <a:r>
              <a:rPr lang="en-US" altLang="zh-CN" dirty="0">
                <a:latin typeface="+mj-ea"/>
              </a:rPr>
              <a:t>(IQR)</a:t>
            </a:r>
            <a:r>
              <a:rPr lang="zh-CN" altLang="en-US" dirty="0">
                <a:latin typeface="+mj-ea"/>
              </a:rPr>
              <a:t>： </a:t>
            </a:r>
            <a:r>
              <a:rPr lang="en-US" altLang="zh-CN" dirty="0"/>
              <a:t>IQR = Q</a:t>
            </a:r>
            <a:r>
              <a:rPr lang="en-US" altLang="zh-CN" baseline="-25000" dirty="0"/>
              <a:t>3 </a:t>
            </a:r>
            <a:r>
              <a:rPr lang="en-US" altLang="zh-CN" dirty="0">
                <a:latin typeface="Tahoma" panose="020B0604030504040204" pitchFamily="34" charset="0"/>
              </a:rPr>
              <a:t>–</a:t>
            </a:r>
            <a:r>
              <a:rPr lang="en-US" altLang="zh-CN" baseline="-25000" dirty="0"/>
              <a:t> </a:t>
            </a:r>
            <a:r>
              <a:rPr lang="en-US" altLang="zh-CN" dirty="0"/>
              <a:t>Q</a:t>
            </a:r>
            <a:r>
              <a:rPr lang="en-US" altLang="zh-CN" baseline="-25000" dirty="0"/>
              <a:t>1 </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0809" y="843558"/>
            <a:ext cx="7335687" cy="1107996"/>
          </a:xfrm>
          <a:prstGeom prst="rect">
            <a:avLst/>
          </a:prstGeom>
        </p:spPr>
        <p:txBody>
          <a:bodyPr wrap="square">
            <a:spAutoFit/>
          </a:bodyPr>
          <a:lstStyle/>
          <a:p>
            <a:pPr marL="342900" indent="-342900">
              <a:lnSpc>
                <a:spcPct val="150000"/>
              </a:lnSpc>
              <a:spcBef>
                <a:spcPct val="5000"/>
              </a:spcBef>
              <a:buFont typeface="Wingdings" panose="05000000000000000000" pitchFamily="2" charset="2"/>
              <a:buChar char="l"/>
            </a:pPr>
            <a:r>
              <a:rPr lang="zh-CN" altLang="en-US" sz="2200" b="1" dirty="0">
                <a:latin typeface="+mj-ea"/>
                <a:ea typeface="+mj-ea"/>
              </a:rPr>
              <a:t> 脏数据问题</a:t>
            </a:r>
            <a:r>
              <a:rPr lang="en-US" altLang="zh-CN" sz="2200" b="1" dirty="0">
                <a:latin typeface="+mj-ea"/>
                <a:ea typeface="+mj-ea"/>
              </a:rPr>
              <a:t>——</a:t>
            </a:r>
            <a:r>
              <a:rPr lang="zh-CN" altLang="en-US" sz="2200" b="1" dirty="0">
                <a:latin typeface="+mj-ea"/>
                <a:ea typeface="+mj-ea"/>
              </a:rPr>
              <a:t>不完整：</a:t>
            </a:r>
            <a:r>
              <a:rPr lang="zh-CN" altLang="en-US" sz="2200" b="1" dirty="0">
                <a:latin typeface="仿宋" panose="02010609060101010101" pitchFamily="49" charset="-122"/>
                <a:ea typeface="仿宋" panose="02010609060101010101" pitchFamily="49" charset="-122"/>
              </a:rPr>
              <a:t>缺少数据值；缺乏某些重要属性；仅包含汇总数据；例如：</a:t>
            </a:r>
            <a:r>
              <a:rPr lang="en-US" altLang="zh-CN" sz="2200" b="1" dirty="0">
                <a:latin typeface="仿宋" panose="02010609060101010101" pitchFamily="49" charset="-122"/>
                <a:ea typeface="仿宋" panose="02010609060101010101" pitchFamily="49" charset="-122"/>
              </a:rPr>
              <a:t>occupation=</a:t>
            </a:r>
            <a:r>
              <a:rPr lang="zh-CN" altLang="en-US" sz="2200" b="1" dirty="0">
                <a:latin typeface="仿宋" panose="02010609060101010101" pitchFamily="49" charset="-122"/>
                <a:ea typeface="仿宋" panose="02010609060101010101" pitchFamily="49" charset="-122"/>
              </a:rPr>
              <a:t>“   ”</a:t>
            </a:r>
            <a:endParaRPr lang="zh-CN" altLang="en-US" sz="2200" b="1" dirty="0">
              <a:latin typeface="仿宋" panose="02010609060101010101" pitchFamily="49" charset="-122"/>
              <a:ea typeface="仿宋" panose="02010609060101010101" pitchFamily="49" charset="-122"/>
            </a:endParaRPr>
          </a:p>
        </p:txBody>
      </p:sp>
      <p:sp>
        <p:nvSpPr>
          <p:cNvPr id="3" name="矩形 2"/>
          <p:cNvSpPr/>
          <p:nvPr/>
        </p:nvSpPr>
        <p:spPr>
          <a:xfrm>
            <a:off x="1700809" y="32886"/>
            <a:ext cx="7443191" cy="662554"/>
          </a:xfrm>
          <a:prstGeom prst="rect">
            <a:avLst/>
          </a:prstGeom>
        </p:spPr>
        <p:txBody>
          <a:bodyPr wrap="square">
            <a:spAutoFit/>
          </a:bodyPr>
          <a:lstStyle/>
          <a:p>
            <a:pPr algn="ctr">
              <a:lnSpc>
                <a:spcPct val="150000"/>
              </a:lnSpc>
              <a:spcBef>
                <a:spcPct val="5000"/>
              </a:spcBef>
            </a:pPr>
            <a:r>
              <a:rPr lang="en-US" altLang="zh-CN" sz="2800" dirty="0">
                <a:latin typeface="+mj-ea"/>
                <a:ea typeface="+mj-ea"/>
              </a:rPr>
              <a:t>1.1 </a:t>
            </a:r>
            <a:r>
              <a:rPr lang="zh-CN" altLang="en-US" sz="2800" dirty="0">
                <a:latin typeface="+mj-ea"/>
                <a:ea typeface="+mj-ea"/>
              </a:rPr>
              <a:t>数据预处理背景</a:t>
            </a:r>
            <a:endParaRPr lang="en-US" altLang="zh-CN" sz="2800" dirty="0">
              <a:latin typeface="+mj-ea"/>
              <a:ea typeface="+mj-ea"/>
            </a:endParaRPr>
          </a:p>
        </p:txBody>
      </p:sp>
      <p:sp>
        <p:nvSpPr>
          <p:cNvPr id="5" name="内容占位符 2"/>
          <p:cNvSpPr txBox="1"/>
          <p:nvPr/>
        </p:nvSpPr>
        <p:spPr bwMode="auto">
          <a:xfrm>
            <a:off x="2198032" y="2550546"/>
            <a:ext cx="6614892" cy="2397468"/>
          </a:xfrm>
          <a:prstGeom prst="rect">
            <a:avLst/>
          </a:prstGeom>
          <a:noFill/>
          <a:ln w="9525">
            <a:solidFill>
              <a:srgbClr val="000000"/>
            </a:solidFill>
            <a:prstDash val="dash"/>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buFont typeface="Wingdings" panose="05000000000000000000" pitchFamily="2" charset="2"/>
              <a:buChar char="ü"/>
            </a:pPr>
            <a:r>
              <a:rPr lang="zh-CN" altLang="en-US" sz="2200" b="0" dirty="0">
                <a:latin typeface="微软雅黑 Light" panose="020B0502040204020203" pitchFamily="34" charset="-122"/>
                <a:ea typeface="微软雅黑 Light" panose="020B0502040204020203" pitchFamily="34" charset="-122"/>
              </a:rPr>
              <a:t>数据收集的时候就缺乏合适的值；</a:t>
            </a:r>
            <a:endParaRPr lang="zh-CN" altLang="en-US" sz="2200" b="0" dirty="0">
              <a:latin typeface="微软雅黑 Light" panose="020B0502040204020203" pitchFamily="34" charset="-122"/>
              <a:ea typeface="微软雅黑 Light" panose="020B0502040204020203" pitchFamily="34" charset="-122"/>
            </a:endParaRPr>
          </a:p>
          <a:p>
            <a:pPr>
              <a:lnSpc>
                <a:spcPct val="150000"/>
              </a:lnSpc>
              <a:buFont typeface="Wingdings" panose="05000000000000000000" pitchFamily="2" charset="2"/>
              <a:buChar char="ü"/>
            </a:pPr>
            <a:r>
              <a:rPr lang="zh-CN" altLang="en-US" sz="2200" b="0" dirty="0">
                <a:latin typeface="微软雅黑 Light" panose="020B0502040204020203" pitchFamily="34" charset="-122"/>
                <a:ea typeface="微软雅黑 Light" panose="020B0502040204020203" pitchFamily="34" charset="-122"/>
              </a:rPr>
              <a:t>数据收集时和数据分析时的不同考虑因素；</a:t>
            </a:r>
            <a:endParaRPr lang="zh-CN" altLang="en-US" sz="2200" b="0" dirty="0">
              <a:latin typeface="微软雅黑 Light" panose="020B0502040204020203" pitchFamily="34" charset="-122"/>
              <a:ea typeface="微软雅黑 Light" panose="020B0502040204020203" pitchFamily="34" charset="-122"/>
            </a:endParaRPr>
          </a:p>
          <a:p>
            <a:pPr>
              <a:lnSpc>
                <a:spcPct val="150000"/>
              </a:lnSpc>
              <a:buFont typeface="Wingdings" panose="05000000000000000000" pitchFamily="2" charset="2"/>
              <a:buChar char="ü"/>
            </a:pPr>
            <a:r>
              <a:rPr lang="zh-CN" altLang="en-US" sz="2200" b="0" dirty="0">
                <a:latin typeface="微软雅黑 Light" panose="020B0502040204020203" pitchFamily="34" charset="-122"/>
                <a:ea typeface="微软雅黑 Light" panose="020B0502040204020203" pitchFamily="34" charset="-122"/>
              </a:rPr>
              <a:t>人为</a:t>
            </a:r>
            <a:r>
              <a:rPr lang="en-US" sz="2200" b="0" dirty="0">
                <a:latin typeface="微软雅黑 Light" panose="020B0502040204020203" pitchFamily="34" charset="-122"/>
                <a:ea typeface="微软雅黑 Light" panose="020B0502040204020203" pitchFamily="34" charset="-122"/>
              </a:rPr>
              <a:t>/</a:t>
            </a:r>
            <a:r>
              <a:rPr lang="zh-CN" altLang="en-US" sz="2200" b="0" dirty="0">
                <a:latin typeface="微软雅黑 Light" panose="020B0502040204020203" pitchFamily="34" charset="-122"/>
                <a:ea typeface="微软雅黑 Light" panose="020B0502040204020203" pitchFamily="34" charset="-122"/>
              </a:rPr>
              <a:t>硬件</a:t>
            </a:r>
            <a:r>
              <a:rPr lang="en-US" sz="2200" b="0" dirty="0">
                <a:latin typeface="微软雅黑 Light" panose="020B0502040204020203" pitchFamily="34" charset="-122"/>
                <a:ea typeface="微软雅黑 Light" panose="020B0502040204020203" pitchFamily="34" charset="-122"/>
              </a:rPr>
              <a:t>/</a:t>
            </a:r>
            <a:r>
              <a:rPr lang="zh-CN" altLang="en-US" sz="2200" b="0" dirty="0">
                <a:latin typeface="微软雅黑 Light" panose="020B0502040204020203" pitchFamily="34" charset="-122"/>
                <a:ea typeface="微软雅黑 Light" panose="020B0502040204020203" pitchFamily="34" charset="-122"/>
              </a:rPr>
              <a:t>软件 问题；</a:t>
            </a:r>
            <a:endParaRPr lang="en-US" altLang="zh-CN" sz="2200" b="0" dirty="0">
              <a:latin typeface="微软雅黑 Light" panose="020B0502040204020203" pitchFamily="34" charset="-122"/>
              <a:ea typeface="微软雅黑 Light" panose="020B0502040204020203" pitchFamily="34" charset="-122"/>
            </a:endParaRPr>
          </a:p>
          <a:p>
            <a:pPr>
              <a:lnSpc>
                <a:spcPct val="150000"/>
              </a:lnSpc>
              <a:buFont typeface="Wingdings" panose="05000000000000000000" pitchFamily="2" charset="2"/>
              <a:buChar char="ü"/>
            </a:pPr>
            <a:r>
              <a:rPr lang="en-US" altLang="zh-CN" sz="2200" b="0" dirty="0">
                <a:latin typeface="+mj-ea"/>
                <a:ea typeface="+mj-ea"/>
              </a:rPr>
              <a:t>……</a:t>
            </a:r>
            <a:endParaRPr lang="zh-CN" altLang="en-US" sz="2200" b="0" dirty="0">
              <a:latin typeface="+mj-ea"/>
              <a:ea typeface="+mj-ea"/>
            </a:endParaRPr>
          </a:p>
        </p:txBody>
      </p:sp>
      <p:sp>
        <p:nvSpPr>
          <p:cNvPr id="4" name="箭头: 五边形 3"/>
          <p:cNvSpPr/>
          <p:nvPr/>
        </p:nvSpPr>
        <p:spPr>
          <a:xfrm>
            <a:off x="2195736" y="1986728"/>
            <a:ext cx="1208315" cy="563818"/>
          </a:xfrm>
          <a:prstGeom prst="homePlat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j-ea"/>
              </a:rPr>
              <a:t>成因：</a:t>
            </a:r>
            <a:endParaRPr lang="zh-CN" altLang="en-US" sz="24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600" dirty="0">
                <a:latin typeface="+mj-ea"/>
              </a:rPr>
              <a:t>离散程度度量：盒图</a:t>
            </a:r>
            <a:endParaRPr lang="zh-CN" sz="2600" dirty="0">
              <a:latin typeface="+mj-ea"/>
            </a:endParaRPr>
          </a:p>
        </p:txBody>
      </p:sp>
      <p:sp>
        <p:nvSpPr>
          <p:cNvPr id="4" name="矩形 3"/>
          <p:cNvSpPr/>
          <p:nvPr/>
        </p:nvSpPr>
        <p:spPr>
          <a:xfrm>
            <a:off x="4173824" y="1633932"/>
            <a:ext cx="582631" cy="432048"/>
          </a:xfrm>
          <a:prstGeom prst="rect">
            <a:avLst/>
          </a:prstGeom>
          <a:ln w="12700">
            <a:solidFill>
              <a:schemeClr val="tx1"/>
            </a:solidFill>
          </a:ln>
        </p:spPr>
        <p:txBody>
          <a:bodyPr wrap="square" rtlCol="0" anchor="ctr">
            <a:spAutoFit/>
          </a:bodyPr>
          <a:lstStyle/>
          <a:p>
            <a:pPr algn="ctr" eaLnBrk="1" hangingPunct="1">
              <a:buClr>
                <a:srgbClr val="003366"/>
              </a:buClr>
            </a:pPr>
            <a:endParaRPr lang="zh-CN" altLang="en-US" sz="2000" b="1" dirty="0">
              <a:solidFill>
                <a:srgbClr val="003366"/>
              </a:solidFill>
            </a:endParaRPr>
          </a:p>
        </p:txBody>
      </p:sp>
      <p:sp>
        <p:nvSpPr>
          <p:cNvPr id="5" name="矩形 4"/>
          <p:cNvSpPr/>
          <p:nvPr/>
        </p:nvSpPr>
        <p:spPr>
          <a:xfrm>
            <a:off x="4777219" y="1633932"/>
            <a:ext cx="768773" cy="432048"/>
          </a:xfrm>
          <a:prstGeom prst="rect">
            <a:avLst/>
          </a:prstGeom>
          <a:ln w="12700">
            <a:solidFill>
              <a:schemeClr val="tx1"/>
            </a:solidFill>
          </a:ln>
        </p:spPr>
        <p:txBody>
          <a:bodyPr wrap="square" rtlCol="0" anchor="ctr">
            <a:spAutoFit/>
          </a:bodyPr>
          <a:lstStyle/>
          <a:p>
            <a:pPr algn="ctr" eaLnBrk="1" hangingPunct="1">
              <a:buClr>
                <a:srgbClr val="003366"/>
              </a:buClr>
            </a:pPr>
            <a:endParaRPr lang="zh-CN" altLang="en-US" sz="2000" b="1" dirty="0">
              <a:solidFill>
                <a:srgbClr val="003366"/>
              </a:solidFill>
            </a:endParaRPr>
          </a:p>
        </p:txBody>
      </p:sp>
      <p:cxnSp>
        <p:nvCxnSpPr>
          <p:cNvPr id="7" name="直接连接符 6"/>
          <p:cNvCxnSpPr>
            <a:endCxn id="4" idx="1"/>
          </p:cNvCxnSpPr>
          <p:nvPr/>
        </p:nvCxnSpPr>
        <p:spPr>
          <a:xfrm>
            <a:off x="3408592" y="1849956"/>
            <a:ext cx="765232"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408592" y="1747468"/>
            <a:ext cx="0" cy="21602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3"/>
          </p:cNvCxnSpPr>
          <p:nvPr/>
        </p:nvCxnSpPr>
        <p:spPr>
          <a:xfrm>
            <a:off x="5545992" y="1849956"/>
            <a:ext cx="293201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481671" y="1753776"/>
            <a:ext cx="0" cy="21602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57800" y="2513990"/>
            <a:ext cx="468052" cy="338554"/>
          </a:xfrm>
          <a:prstGeom prst="rect">
            <a:avLst/>
          </a:prstGeom>
          <a:noFill/>
        </p:spPr>
        <p:txBody>
          <a:bodyPr wrap="square" rtlCol="0">
            <a:spAutoFit/>
          </a:bodyPr>
          <a:lstStyle/>
          <a:p>
            <a:r>
              <a:rPr lang="en-US" altLang="zh-CN" sz="1600" b="1" dirty="0"/>
              <a:t>Q1</a:t>
            </a:r>
            <a:endParaRPr lang="zh-CN" altLang="en-US" sz="1600" b="1" dirty="0"/>
          </a:p>
        </p:txBody>
      </p:sp>
      <p:sp>
        <p:nvSpPr>
          <p:cNvPr id="21" name="TextBox 20"/>
          <p:cNvSpPr txBox="1"/>
          <p:nvPr/>
        </p:nvSpPr>
        <p:spPr>
          <a:xfrm>
            <a:off x="5332519" y="2499742"/>
            <a:ext cx="468052" cy="338554"/>
          </a:xfrm>
          <a:prstGeom prst="rect">
            <a:avLst/>
          </a:prstGeom>
          <a:noFill/>
        </p:spPr>
        <p:txBody>
          <a:bodyPr wrap="square" rtlCol="0">
            <a:spAutoFit/>
          </a:bodyPr>
          <a:lstStyle/>
          <a:p>
            <a:r>
              <a:rPr lang="en-US" altLang="zh-CN" sz="1600" b="1" dirty="0"/>
              <a:t>Q3</a:t>
            </a:r>
            <a:endParaRPr lang="zh-CN" altLang="en-US" sz="1600" b="1" dirty="0"/>
          </a:p>
        </p:txBody>
      </p:sp>
      <p:sp>
        <p:nvSpPr>
          <p:cNvPr id="22" name="TextBox 21"/>
          <p:cNvSpPr txBox="1"/>
          <p:nvPr/>
        </p:nvSpPr>
        <p:spPr>
          <a:xfrm>
            <a:off x="3100271" y="2513990"/>
            <a:ext cx="616642" cy="338554"/>
          </a:xfrm>
          <a:prstGeom prst="rect">
            <a:avLst/>
          </a:prstGeom>
          <a:noFill/>
        </p:spPr>
        <p:txBody>
          <a:bodyPr wrap="square" rtlCol="0">
            <a:spAutoFit/>
          </a:bodyPr>
          <a:lstStyle/>
          <a:p>
            <a:r>
              <a:rPr lang="en-US" altLang="zh-CN" sz="1600" b="1" dirty="0"/>
              <a:t>min</a:t>
            </a:r>
            <a:endParaRPr lang="zh-CN" altLang="en-US" sz="1600" b="1" dirty="0"/>
          </a:p>
        </p:txBody>
      </p:sp>
      <p:sp>
        <p:nvSpPr>
          <p:cNvPr id="23" name="TextBox 22"/>
          <p:cNvSpPr txBox="1"/>
          <p:nvPr/>
        </p:nvSpPr>
        <p:spPr>
          <a:xfrm>
            <a:off x="8203830" y="2417026"/>
            <a:ext cx="616642" cy="338554"/>
          </a:xfrm>
          <a:prstGeom prst="rect">
            <a:avLst/>
          </a:prstGeom>
          <a:noFill/>
        </p:spPr>
        <p:txBody>
          <a:bodyPr wrap="square" rtlCol="0">
            <a:spAutoFit/>
          </a:bodyPr>
          <a:lstStyle/>
          <a:p>
            <a:r>
              <a:rPr lang="en-US" altLang="zh-CN" sz="1600" b="1" dirty="0"/>
              <a:t>max</a:t>
            </a:r>
            <a:endParaRPr lang="zh-CN" altLang="en-US" sz="1600" b="1" dirty="0"/>
          </a:p>
        </p:txBody>
      </p:sp>
      <p:sp>
        <p:nvSpPr>
          <p:cNvPr id="24" name="TextBox 23"/>
          <p:cNvSpPr txBox="1"/>
          <p:nvPr/>
        </p:nvSpPr>
        <p:spPr>
          <a:xfrm>
            <a:off x="4396415" y="2513990"/>
            <a:ext cx="864096" cy="338554"/>
          </a:xfrm>
          <a:prstGeom prst="rect">
            <a:avLst/>
          </a:prstGeom>
          <a:noFill/>
        </p:spPr>
        <p:txBody>
          <a:bodyPr wrap="square" rtlCol="0">
            <a:spAutoFit/>
          </a:bodyPr>
          <a:lstStyle/>
          <a:p>
            <a:pPr algn="ctr"/>
            <a:r>
              <a:rPr lang="zh-CN" altLang="en-US" sz="1600" b="1" dirty="0"/>
              <a:t>中位数</a:t>
            </a:r>
            <a:endParaRPr lang="zh-CN" altLang="en-US" sz="1600" b="1" dirty="0"/>
          </a:p>
        </p:txBody>
      </p:sp>
      <p:cxnSp>
        <p:nvCxnSpPr>
          <p:cNvPr id="26" name="直接箭头连接符 25"/>
          <p:cNvCxnSpPr>
            <a:stCxn id="22" idx="0"/>
          </p:cNvCxnSpPr>
          <p:nvPr/>
        </p:nvCxnSpPr>
        <p:spPr>
          <a:xfrm flipV="1">
            <a:off x="3408592" y="2162944"/>
            <a:ext cx="0" cy="351046"/>
          </a:xfrm>
          <a:prstGeom prst="straightConnector1">
            <a:avLst/>
          </a:prstGeom>
          <a:ln>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4173824" y="2162944"/>
            <a:ext cx="0" cy="351046"/>
          </a:xfrm>
          <a:prstGeom prst="straightConnector1">
            <a:avLst/>
          </a:prstGeom>
          <a:ln>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4800079" y="2162944"/>
            <a:ext cx="0" cy="351046"/>
          </a:xfrm>
          <a:prstGeom prst="straightConnector1">
            <a:avLst/>
          </a:prstGeom>
          <a:ln>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V="1">
            <a:off x="5547897" y="2189887"/>
            <a:ext cx="0" cy="351046"/>
          </a:xfrm>
          <a:prstGeom prst="straightConnector1">
            <a:avLst/>
          </a:prstGeom>
          <a:ln>
            <a:solidFill>
              <a:srgbClr val="0099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8490912" y="2110641"/>
            <a:ext cx="0" cy="351046"/>
          </a:xfrm>
          <a:prstGeom prst="straightConnector1">
            <a:avLst/>
          </a:prstGeom>
          <a:ln>
            <a:solidFill>
              <a:srgbClr val="0099FF"/>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82996" y="915566"/>
            <a:ext cx="381642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利用四分位数进行异常值检测</a:t>
            </a:r>
            <a:endParaRPr lang="zh-CN" altLang="en-US" dirty="0">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4191826" y="2838295"/>
            <a:ext cx="0" cy="527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566545" y="2838296"/>
            <a:ext cx="0" cy="527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4191826" y="3147814"/>
            <a:ext cx="1374719"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7564767" y="2884257"/>
            <a:ext cx="0" cy="335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5568852" y="3148568"/>
            <a:ext cx="199591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612439" y="3148568"/>
            <a:ext cx="595035" cy="369332"/>
          </a:xfrm>
          <a:prstGeom prst="rect">
            <a:avLst/>
          </a:prstGeom>
          <a:noFill/>
        </p:spPr>
        <p:txBody>
          <a:bodyPr wrap="none" rtlCol="0">
            <a:spAutoFit/>
          </a:bodyPr>
          <a:lstStyle/>
          <a:p>
            <a:r>
              <a:rPr lang="en-US" altLang="zh-CN" dirty="0"/>
              <a:t>IQR</a:t>
            </a:r>
            <a:endParaRPr lang="zh-CN" altLang="en-US" dirty="0"/>
          </a:p>
        </p:txBody>
      </p:sp>
      <p:sp>
        <p:nvSpPr>
          <p:cNvPr id="48" name="TextBox 47"/>
          <p:cNvSpPr txBox="1"/>
          <p:nvPr/>
        </p:nvSpPr>
        <p:spPr>
          <a:xfrm>
            <a:off x="6124607" y="3148568"/>
            <a:ext cx="1146468" cy="369332"/>
          </a:xfrm>
          <a:prstGeom prst="rect">
            <a:avLst/>
          </a:prstGeom>
          <a:noFill/>
        </p:spPr>
        <p:txBody>
          <a:bodyPr wrap="none" rtlCol="0">
            <a:spAutoFit/>
          </a:bodyPr>
          <a:lstStyle/>
          <a:p>
            <a:r>
              <a:rPr lang="en-US" altLang="zh-CN" dirty="0"/>
              <a:t>1.5×IQR</a:t>
            </a:r>
            <a:endParaRPr lang="zh-CN" altLang="en-US" dirty="0"/>
          </a:p>
        </p:txBody>
      </p:sp>
      <p:cxnSp>
        <p:nvCxnSpPr>
          <p:cNvPr id="50" name="直接箭头连接符 49"/>
          <p:cNvCxnSpPr/>
          <p:nvPr/>
        </p:nvCxnSpPr>
        <p:spPr>
          <a:xfrm>
            <a:off x="2195911" y="3150076"/>
            <a:ext cx="1995915"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195911" y="2931790"/>
            <a:ext cx="0" cy="527113"/>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2811332" y="3178016"/>
            <a:ext cx="1146468" cy="369332"/>
          </a:xfrm>
          <a:prstGeom prst="rect">
            <a:avLst/>
          </a:prstGeom>
          <a:noFill/>
        </p:spPr>
        <p:txBody>
          <a:bodyPr wrap="none" rtlCol="0">
            <a:spAutoFit/>
          </a:bodyPr>
          <a:lstStyle/>
          <a:p>
            <a:r>
              <a:rPr lang="en-US" altLang="zh-CN" dirty="0"/>
              <a:t>1.5×IQR</a:t>
            </a:r>
            <a:endParaRPr lang="zh-CN" altLang="en-US" dirty="0"/>
          </a:p>
        </p:txBody>
      </p:sp>
      <p:cxnSp>
        <p:nvCxnSpPr>
          <p:cNvPr id="53" name="直接连接符 52"/>
          <p:cNvCxnSpPr>
            <a:endCxn id="54" idx="2"/>
          </p:cNvCxnSpPr>
          <p:nvPr/>
        </p:nvCxnSpPr>
        <p:spPr>
          <a:xfrm>
            <a:off x="8512151" y="2870633"/>
            <a:ext cx="1" cy="349190"/>
          </a:xfrm>
          <a:prstGeom prst="line">
            <a:avLst/>
          </a:prstGeom>
        </p:spPr>
        <p:style>
          <a:lnRef idx="1">
            <a:schemeClr val="accent1"/>
          </a:lnRef>
          <a:fillRef idx="0">
            <a:schemeClr val="accent1"/>
          </a:fillRef>
          <a:effectRef idx="0">
            <a:schemeClr val="accent1"/>
          </a:effectRef>
          <a:fontRef idx="minor">
            <a:schemeClr val="tx1"/>
          </a:fontRef>
        </p:style>
      </p:cxnSp>
      <p:sp>
        <p:nvSpPr>
          <p:cNvPr id="54" name="左大括号 53"/>
          <p:cNvSpPr/>
          <p:nvPr/>
        </p:nvSpPr>
        <p:spPr>
          <a:xfrm rot="16200000">
            <a:off x="7949347" y="2852823"/>
            <a:ext cx="195805" cy="929805"/>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TextBox 54"/>
          <p:cNvSpPr txBox="1"/>
          <p:nvPr/>
        </p:nvSpPr>
        <p:spPr>
          <a:xfrm>
            <a:off x="7596336" y="3458903"/>
            <a:ext cx="1008112"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异常值</a:t>
            </a:r>
            <a:endParaRPr lang="zh-CN" altLang="en-US" sz="1400" dirty="0">
              <a:latin typeface="微软雅黑" panose="020B0503020204020204" pitchFamily="34" charset="-122"/>
              <a:ea typeface="微软雅黑" panose="020B0503020204020204" pitchFamily="34" charset="-122"/>
            </a:endParaRPr>
          </a:p>
        </p:txBody>
      </p:sp>
      <p:sp>
        <p:nvSpPr>
          <p:cNvPr id="56" name="矩形 55"/>
          <p:cNvSpPr/>
          <p:nvPr/>
        </p:nvSpPr>
        <p:spPr>
          <a:xfrm>
            <a:off x="1763688" y="4024684"/>
            <a:ext cx="7305176" cy="923330"/>
          </a:xfrm>
          <a:prstGeom prst="rect">
            <a:avLst/>
          </a:prstGeom>
        </p:spPr>
        <p:txBody>
          <a:bodyPr wrap="square">
            <a:spAutoFit/>
          </a:bodyPr>
          <a:lstStyle/>
          <a:p>
            <a:pPr>
              <a:lnSpc>
                <a:spcPct val="150000"/>
              </a:lnSpc>
            </a:pPr>
            <a:r>
              <a:rPr lang="zh-CN" altLang="en-US" b="1" dirty="0">
                <a:latin typeface="+mj-ea"/>
                <a:ea typeface="+mj-ea"/>
              </a:rPr>
              <a:t>异常值：</a:t>
            </a:r>
            <a:r>
              <a:rPr lang="zh-CN" altLang="en-US" dirty="0">
                <a:latin typeface="+mj-ea"/>
                <a:ea typeface="+mj-ea"/>
              </a:rPr>
              <a:t>通常我们认为：挑出落在至少高于第三个四分位数或低于第一</a:t>
            </a:r>
            <a:endParaRPr lang="en-US" altLang="zh-CN" dirty="0">
              <a:latin typeface="+mj-ea"/>
              <a:ea typeface="+mj-ea"/>
            </a:endParaRPr>
          </a:p>
          <a:p>
            <a:pPr>
              <a:lnSpc>
                <a:spcPct val="150000"/>
              </a:lnSpc>
            </a:pPr>
            <a:r>
              <a:rPr lang="en-US" altLang="zh-CN" dirty="0">
                <a:latin typeface="+mj-ea"/>
                <a:ea typeface="+mj-ea"/>
              </a:rPr>
              <a:t>              </a:t>
            </a:r>
            <a:r>
              <a:rPr lang="zh-CN" altLang="en-US" dirty="0">
                <a:latin typeface="+mj-ea"/>
                <a:ea typeface="+mj-ea"/>
              </a:rPr>
              <a:t>个四分位数 </a:t>
            </a:r>
            <a:r>
              <a:rPr lang="en-US" altLang="zh-CN" i="1" dirty="0">
                <a:latin typeface="+mj-ea"/>
                <a:ea typeface="+mj-ea"/>
              </a:rPr>
              <a:t>1.5×IQR </a:t>
            </a:r>
            <a:r>
              <a:rPr lang="zh-CN" altLang="en-US" dirty="0">
                <a:latin typeface="+mj-ea"/>
                <a:ea typeface="+mj-ea"/>
              </a:rPr>
              <a:t>处的值</a:t>
            </a:r>
            <a:endParaRPr lang="zh-CN" altLang="en-US" dirty="0">
              <a:latin typeface="+mj-ea"/>
              <a:ea typeface="+mj-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763688" y="925390"/>
            <a:ext cx="3600400" cy="2942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gn="just">
              <a:lnSpc>
                <a:spcPct val="150000"/>
              </a:lnSpc>
              <a:buFont typeface="Wingdings" panose="05000000000000000000" pitchFamily="2" charset="2"/>
              <a:buChar char="u"/>
            </a:pPr>
            <a:r>
              <a:rPr lang="zh-CN" altLang="en-US" sz="1800" b="0" dirty="0">
                <a:latin typeface="微软雅黑" panose="020B0503020204020204" pitchFamily="34" charset="-122"/>
                <a:ea typeface="微软雅黑" panose="020B0503020204020204" pitchFamily="34" charset="-122"/>
              </a:rPr>
              <a:t>五数概括</a:t>
            </a:r>
            <a:r>
              <a:rPr lang="en-US" sz="1800" b="0" dirty="0">
                <a:latin typeface="微软雅黑" panose="020B0503020204020204" pitchFamily="34" charset="-122"/>
                <a:ea typeface="微软雅黑" panose="020B0503020204020204" pitchFamily="34" charset="-122"/>
              </a:rPr>
              <a:t>:  </a:t>
            </a:r>
            <a:r>
              <a:rPr lang="en-US" sz="1800" b="0" i="1" dirty="0">
                <a:latin typeface="Times New Roman" panose="02020603050405020304" pitchFamily="18" charset="0"/>
                <a:ea typeface="微软雅黑" panose="020B0503020204020204" pitchFamily="34" charset="-122"/>
                <a:cs typeface="Times New Roman" panose="02020603050405020304" pitchFamily="18" charset="0"/>
              </a:rPr>
              <a:t>min,  Q</a:t>
            </a:r>
            <a:r>
              <a:rPr lang="en-US" sz="1800" b="0" i="1" baseline="-25000" dirty="0">
                <a:latin typeface="Times New Roman" panose="02020603050405020304" pitchFamily="18" charset="0"/>
                <a:ea typeface="微软雅黑" panose="020B0503020204020204" pitchFamily="34" charset="-122"/>
                <a:cs typeface="Times New Roman" panose="02020603050405020304" pitchFamily="18" charset="0"/>
              </a:rPr>
              <a:t>1</a:t>
            </a:r>
            <a:r>
              <a:rPr lang="en-US" sz="1800" b="0" i="1" dirty="0">
                <a:latin typeface="Times New Roman" panose="02020603050405020304" pitchFamily="18" charset="0"/>
                <a:ea typeface="微软雅黑" panose="020B0503020204020204" pitchFamily="34" charset="-122"/>
                <a:cs typeface="Times New Roman" panose="02020603050405020304" pitchFamily="18" charset="0"/>
              </a:rPr>
              <a:t>, Median,</a:t>
            </a:r>
            <a:r>
              <a:rPr lang="en-US" sz="1800" b="0" i="1" baseline="-25000" dirty="0">
                <a:latin typeface="Times New Roman" panose="02020603050405020304" pitchFamily="18" charset="0"/>
                <a:ea typeface="微软雅黑" panose="020B0503020204020204" pitchFamily="34" charset="-122"/>
                <a:cs typeface="Times New Roman" panose="02020603050405020304" pitchFamily="18" charset="0"/>
              </a:rPr>
              <a:t>  </a:t>
            </a:r>
            <a:r>
              <a:rPr lang="en-US" sz="1800" b="0" i="1" dirty="0">
                <a:latin typeface="Times New Roman" panose="02020603050405020304" pitchFamily="18" charset="0"/>
                <a:ea typeface="微软雅黑" panose="020B0503020204020204" pitchFamily="34" charset="-122"/>
                <a:cs typeface="Times New Roman" panose="02020603050405020304" pitchFamily="18" charset="0"/>
              </a:rPr>
              <a:t>Q</a:t>
            </a:r>
            <a:r>
              <a:rPr lang="en-US" sz="1800" b="0" i="1" baseline="-25000" dirty="0">
                <a:latin typeface="Times New Roman" panose="02020603050405020304" pitchFamily="18" charset="0"/>
                <a:ea typeface="微软雅黑" panose="020B0503020204020204" pitchFamily="34" charset="-122"/>
                <a:cs typeface="Times New Roman" panose="02020603050405020304" pitchFamily="18" charset="0"/>
              </a:rPr>
              <a:t>3</a:t>
            </a:r>
            <a:r>
              <a:rPr lang="en-US" sz="1800" b="0" i="1" dirty="0">
                <a:latin typeface="Times New Roman" panose="02020603050405020304" pitchFamily="18" charset="0"/>
                <a:ea typeface="微软雅黑" panose="020B0503020204020204" pitchFamily="34" charset="-122"/>
                <a:cs typeface="Times New Roman" panose="02020603050405020304" pitchFamily="18" charset="0"/>
              </a:rPr>
              <a:t>,   max</a:t>
            </a:r>
            <a:endParaRPr lang="en-US" sz="1800" b="0" i="1"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buFont typeface="Arial" panose="020B0604020202020204" pitchFamily="34" charset="0"/>
              <a:buChar char="•"/>
            </a:pPr>
            <a:r>
              <a:rPr lang="zh-CN" altLang="en-US" sz="1800" b="0" dirty="0">
                <a:latin typeface="微软雅黑" panose="020B0503020204020204" pitchFamily="34" charset="-122"/>
                <a:ea typeface="微软雅黑" panose="020B0503020204020204" pitchFamily="34" charset="-122"/>
              </a:rPr>
              <a:t>端点在四分位数上，使得盒图的长度是 </a:t>
            </a:r>
            <a:r>
              <a:rPr lang="en-US" sz="1800" b="0" i="1" dirty="0">
                <a:latin typeface="Times New Roman" panose="02020603050405020304" pitchFamily="18" charset="0"/>
                <a:ea typeface="微软雅黑" panose="020B0503020204020204" pitchFamily="34" charset="-122"/>
                <a:cs typeface="Times New Roman" panose="02020603050405020304" pitchFamily="18" charset="0"/>
              </a:rPr>
              <a:t>IQR</a:t>
            </a:r>
            <a:r>
              <a:rPr lang="zh-CN" altLang="en-US" sz="1800" b="0" i="1" dirty="0">
                <a:latin typeface="微软雅黑" panose="020B0503020204020204" pitchFamily="34" charset="-122"/>
                <a:ea typeface="微软雅黑" panose="020B0503020204020204" pitchFamily="34" charset="-122"/>
              </a:rPr>
              <a:t>；</a:t>
            </a:r>
            <a:endParaRPr lang="en-US" sz="1800" b="0" i="1" dirty="0">
              <a:latin typeface="微软雅黑" panose="020B0503020204020204" pitchFamily="34" charset="-122"/>
              <a:ea typeface="微软雅黑" panose="020B0503020204020204" pitchFamily="34" charset="-122"/>
            </a:endParaRPr>
          </a:p>
          <a:p>
            <a:pPr algn="just">
              <a:lnSpc>
                <a:spcPct val="150000"/>
              </a:lnSpc>
              <a:buFont typeface="Arial" panose="020B0604020202020204" pitchFamily="34" charset="0"/>
              <a:buChar char="•"/>
            </a:pPr>
            <a:r>
              <a:rPr lang="zh-CN" altLang="en-US" sz="1800" b="0" dirty="0">
                <a:latin typeface="微软雅黑" panose="020B0503020204020204" pitchFamily="34" charset="-122"/>
                <a:ea typeface="微软雅黑" panose="020B0503020204020204" pitchFamily="34" charset="-122"/>
              </a:rPr>
              <a:t>中位数</a:t>
            </a:r>
            <a:r>
              <a:rPr lang="en-US" sz="1800" b="0" i="1" dirty="0">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1800" b="0" dirty="0">
                <a:latin typeface="微软雅黑" panose="020B0503020204020204" pitchFamily="34" charset="-122"/>
                <a:ea typeface="微软雅黑" panose="020B0503020204020204" pitchFamily="34" charset="-122"/>
              </a:rPr>
              <a:t>用盒内的线标记；</a:t>
            </a:r>
            <a:endParaRPr lang="en-US" altLang="zh-CN" sz="1800" b="0" dirty="0">
              <a:latin typeface="微软雅黑" panose="020B0503020204020204" pitchFamily="34" charset="-122"/>
              <a:ea typeface="微软雅黑" panose="020B0503020204020204" pitchFamily="34" charset="-122"/>
            </a:endParaRPr>
          </a:p>
          <a:p>
            <a:pPr algn="just">
              <a:lnSpc>
                <a:spcPct val="150000"/>
              </a:lnSpc>
              <a:buFont typeface="Arial" panose="020B0604020202020204" pitchFamily="34" charset="0"/>
              <a:buChar char="•"/>
            </a:pPr>
            <a:r>
              <a:rPr lang="zh-CN" altLang="en-US" sz="1800" b="0" dirty="0">
                <a:latin typeface="微软雅黑" panose="020B0503020204020204" pitchFamily="34" charset="-122"/>
                <a:ea typeface="微软雅黑" panose="020B0503020204020204" pitchFamily="34" charset="-122"/>
              </a:rPr>
              <a:t>胡须延伸到最大最小观测值。</a:t>
            </a:r>
            <a:endParaRPr lang="zh-CN" altLang="en-US" sz="1800" b="0" dirty="0">
              <a:latin typeface="微软雅黑" panose="020B0503020204020204" pitchFamily="34" charset="-122"/>
              <a:ea typeface="微软雅黑" panose="020B0503020204020204" pitchFamily="34" charset="-122"/>
            </a:endParaRPr>
          </a:p>
        </p:txBody>
      </p:sp>
      <p:pic>
        <p:nvPicPr>
          <p:cNvPr id="5" name="Picture 5" descr="ha05f05 cop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96136" y="874332"/>
            <a:ext cx="3143112" cy="334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600" dirty="0">
                <a:latin typeface="+mj-ea"/>
              </a:rPr>
              <a:t>盒图示例</a:t>
            </a:r>
            <a:endParaRPr lang="zh-CN" sz="26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1688" y="900797"/>
            <a:ext cx="7272300" cy="1350306"/>
          </a:xfrm>
          <a:prstGeom prst="rect">
            <a:avLst/>
          </a:prstGeom>
        </p:spPr>
        <p:txBody>
          <a:bodyPr wrap="square">
            <a:spAutoFit/>
          </a:bodyPr>
          <a:lstStyle/>
          <a:p>
            <a:pPr marL="342900" indent="-342900">
              <a:lnSpc>
                <a:spcPct val="130000"/>
              </a:lnSpc>
              <a:buFont typeface="Wingdings" panose="05000000000000000000" pitchFamily="2" charset="2"/>
              <a:buChar char="l"/>
            </a:pPr>
            <a:r>
              <a:rPr lang="zh-CN" altLang="en-US" sz="2200" dirty="0">
                <a:latin typeface="幼圆" panose="02010509060101010101" pitchFamily="49" charset="-122"/>
                <a:ea typeface="幼圆" panose="02010509060101010101" pitchFamily="49" charset="-122"/>
              </a:rPr>
              <a:t>一种单变量图形表示方法，将数据分布划分成不相交的子集或桶，通常每个桶宽度一致并用一个矩形表示，其高度表示桶中数据在给定数据中出现的计数或频率。</a:t>
            </a:r>
            <a:endParaRPr lang="zh-CN" altLang="en-US" sz="2200" dirty="0">
              <a:latin typeface="幼圆" panose="02010509060101010101" pitchFamily="49" charset="-122"/>
              <a:ea typeface="幼圆" panose="02010509060101010101" pitchFamily="49" charset="-122"/>
            </a:endParaRPr>
          </a:p>
        </p:txBody>
      </p:sp>
      <p:sp>
        <p:nvSpPr>
          <p:cNvPr id="6" name="Rectangle 2"/>
          <p:cNvSpPr txBox="1">
            <a:spLocks noChangeArrowheads="1"/>
          </p:cNvSpPr>
          <p:nvPr/>
        </p:nvSpPr>
        <p:spPr>
          <a:xfrm>
            <a:off x="1691679" y="0"/>
            <a:ext cx="7452319"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600" dirty="0">
                <a:latin typeface="+mj-ea"/>
              </a:rPr>
              <a:t>直方图</a:t>
            </a:r>
            <a:endParaRPr lang="zh-CN" sz="2600" dirty="0">
              <a:latin typeface="+mj-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07904" y="2571244"/>
            <a:ext cx="3261961" cy="23363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763688" y="771550"/>
            <a:ext cx="7380312"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buFont typeface="Wingdings" panose="05000000000000000000" pitchFamily="2" charset="2"/>
              <a:buChar char="l"/>
            </a:pPr>
            <a:r>
              <a:rPr lang="zh-CN" altLang="en-US" sz="2000" dirty="0">
                <a:latin typeface="+mj-ea"/>
                <a:ea typeface="+mj-ea"/>
              </a:rPr>
              <a:t>观察单变量数据分布的简单有效方法</a:t>
            </a:r>
            <a:endParaRPr lang="en-US" altLang="zh-CN" sz="2000" dirty="0">
              <a:latin typeface="+mj-ea"/>
              <a:ea typeface="+mj-ea"/>
            </a:endParaRPr>
          </a:p>
          <a:p>
            <a:pPr>
              <a:lnSpc>
                <a:spcPct val="150000"/>
              </a:lnSpc>
              <a:buFont typeface="Wingdings" panose="05000000000000000000" pitchFamily="2" charset="2"/>
              <a:buChar char="Ø"/>
            </a:pPr>
            <a:r>
              <a:rPr lang="zh-CN" altLang="en-US" sz="2000" dirty="0">
                <a:latin typeface="+mj-ea"/>
                <a:ea typeface="+mj-ea"/>
              </a:rPr>
              <a:t>绘出了分位数信息：</a:t>
            </a:r>
            <a:r>
              <a:rPr lang="zh-CN" altLang="en-US" sz="2000" b="0" dirty="0">
                <a:latin typeface="+mj-ea"/>
                <a:ea typeface="+mj-ea"/>
              </a:rPr>
              <a:t>设</a:t>
            </a:r>
            <a:r>
              <a:rPr lang="en-US" sz="2000" b="0" i="1" dirty="0">
                <a:latin typeface="+mj-ea"/>
                <a:ea typeface="+mj-ea"/>
                <a:cs typeface="Times New Roman" panose="02020603050405020304" pitchFamily="18" charset="0"/>
              </a:rPr>
              <a:t>x</a:t>
            </a:r>
            <a:r>
              <a:rPr lang="en-US" sz="2000" b="0" i="1" baseline="-25000" dirty="0">
                <a:latin typeface="+mj-ea"/>
                <a:ea typeface="+mj-ea"/>
                <a:cs typeface="Times New Roman" panose="02020603050405020304" pitchFamily="18" charset="0"/>
              </a:rPr>
              <a:t>i </a:t>
            </a:r>
            <a:r>
              <a:rPr lang="zh-CN" altLang="en-US" sz="2000" b="0" dirty="0">
                <a:latin typeface="+mj-ea"/>
                <a:ea typeface="+mj-ea"/>
              </a:rPr>
              <a:t>是递增排序的数据，则每个</a:t>
            </a:r>
            <a:r>
              <a:rPr lang="en-US" sz="2000" b="0" i="1" dirty="0">
                <a:latin typeface="+mj-ea"/>
                <a:ea typeface="+mj-ea"/>
                <a:cs typeface="Times New Roman" panose="02020603050405020304" pitchFamily="18" charset="0"/>
              </a:rPr>
              <a:t>x</a:t>
            </a:r>
            <a:r>
              <a:rPr lang="en-US" sz="2000" b="0" i="1" baseline="-25000" dirty="0">
                <a:latin typeface="+mj-ea"/>
                <a:ea typeface="+mj-ea"/>
                <a:cs typeface="Times New Roman" panose="02020603050405020304" pitchFamily="18" charset="0"/>
              </a:rPr>
              <a:t>i</a:t>
            </a:r>
            <a:r>
              <a:rPr lang="zh-CN" altLang="en-US" sz="2000" b="0" dirty="0">
                <a:latin typeface="+mj-ea"/>
                <a:ea typeface="+mj-ea"/>
              </a:rPr>
              <a:t>都有相对应的 </a:t>
            </a:r>
            <a:r>
              <a:rPr lang="en-US" sz="2000" b="0" i="1" dirty="0">
                <a:latin typeface="+mj-ea"/>
                <a:ea typeface="+mj-ea"/>
                <a:cs typeface="Times New Roman" panose="02020603050405020304" pitchFamily="18" charset="0"/>
              </a:rPr>
              <a:t>f</a:t>
            </a:r>
            <a:r>
              <a:rPr lang="en-US" sz="2000" b="0" i="1" baseline="-25000" dirty="0">
                <a:latin typeface="+mj-ea"/>
                <a:ea typeface="+mj-ea"/>
                <a:cs typeface="Times New Roman" panose="02020603050405020304" pitchFamily="18" charset="0"/>
              </a:rPr>
              <a:t>i </a:t>
            </a:r>
            <a:r>
              <a:rPr lang="zh-CN" altLang="en-US" sz="2000" b="0" dirty="0">
                <a:latin typeface="+mj-ea"/>
                <a:ea typeface="+mj-ea"/>
              </a:rPr>
              <a:t>，指出大约有</a:t>
            </a:r>
            <a:r>
              <a:rPr lang="en-US" sz="2000" b="0" i="1" dirty="0">
                <a:latin typeface="+mj-ea"/>
                <a:ea typeface="+mj-ea"/>
                <a:cs typeface="Times New Roman" panose="02020603050405020304" pitchFamily="18" charset="0"/>
              </a:rPr>
              <a:t> f </a:t>
            </a:r>
            <a:r>
              <a:rPr lang="en-US" sz="2000" b="0" i="1" dirty="0" err="1">
                <a:latin typeface="+mj-ea"/>
                <a:ea typeface="+mj-ea"/>
                <a:cs typeface="Times New Roman" panose="02020603050405020304" pitchFamily="18" charset="0"/>
              </a:rPr>
              <a:t>i</a:t>
            </a:r>
            <a:r>
              <a:rPr lang="en-US" sz="2000" b="0" i="1" dirty="0">
                <a:latin typeface="+mj-ea"/>
                <a:ea typeface="+mj-ea"/>
                <a:cs typeface="Times New Roman" panose="02020603050405020304" pitchFamily="18" charset="0"/>
              </a:rPr>
              <a:t> </a:t>
            </a:r>
            <a:r>
              <a:rPr lang="zh-CN" altLang="en-US" sz="2000" b="0" i="1" dirty="0">
                <a:latin typeface="+mj-ea"/>
                <a:ea typeface="+mj-ea"/>
                <a:cs typeface="Times New Roman" panose="02020603050405020304" pitchFamily="18" charset="0"/>
              </a:rPr>
              <a:t>％</a:t>
            </a:r>
            <a:r>
              <a:rPr lang="zh-CN" altLang="en-US" sz="2000" b="0" dirty="0">
                <a:latin typeface="+mj-ea"/>
                <a:ea typeface="+mj-ea"/>
              </a:rPr>
              <a:t>的数据小于等于 </a:t>
            </a:r>
            <a:r>
              <a:rPr lang="en-US" sz="2000" b="0" i="1" dirty="0">
                <a:latin typeface="+mj-ea"/>
                <a:ea typeface="+mj-ea"/>
                <a:cs typeface="Times New Roman" panose="02020603050405020304" pitchFamily="18" charset="0"/>
              </a:rPr>
              <a:t>x</a:t>
            </a:r>
            <a:r>
              <a:rPr lang="en-US" sz="2000" b="0" i="1" baseline="-25000" dirty="0">
                <a:latin typeface="+mj-ea"/>
                <a:ea typeface="+mj-ea"/>
                <a:cs typeface="Times New Roman" panose="02020603050405020304" pitchFamily="18" charset="0"/>
              </a:rPr>
              <a:t>i</a:t>
            </a:r>
            <a:endParaRPr lang="en-US" sz="2000" b="0" i="1" baseline="-25000" dirty="0">
              <a:latin typeface="+mj-ea"/>
              <a:ea typeface="+mj-ea"/>
              <a:cs typeface="Times New Roman" panose="02020603050405020304" pitchFamily="18" charset="0"/>
            </a:endParaRPr>
          </a:p>
        </p:txBody>
      </p:sp>
      <p:sp>
        <p:nvSpPr>
          <p:cNvPr id="5"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dirty="0">
                <a:latin typeface="+mj-ea"/>
              </a:rPr>
              <a:t>分位数图</a:t>
            </a:r>
            <a:endParaRPr lang="zh-CN" dirty="0">
              <a:latin typeface="+mj-ea"/>
            </a:endParaRPr>
          </a:p>
        </p:txBody>
      </p:sp>
      <p:pic>
        <p:nvPicPr>
          <p:cNvPr id="10242" name="Picture 2" descr="C:\Users\DELL\Documents\Tencent Files\165598236\nt_qq\nt_data\Pic\2024-10\Ori\7c8a610fd2546b0ce8148e2db9e3cd8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59903" y="2643758"/>
            <a:ext cx="3915873" cy="19911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691680" y="771550"/>
            <a:ext cx="7452320" cy="1296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40000"/>
              </a:lnSpc>
              <a:buFont typeface="Wingdings" panose="05000000000000000000" pitchFamily="2" charset="2"/>
              <a:buChar char="Ø"/>
            </a:pPr>
            <a:r>
              <a:rPr lang="zh-CN" sz="2000" b="0" dirty="0">
                <a:latin typeface="微软雅黑" panose="020B0503020204020204" pitchFamily="34" charset="-122"/>
                <a:ea typeface="微软雅黑" panose="020B0503020204020204" pitchFamily="34" charset="-122"/>
              </a:rPr>
              <a:t>确定两个量化的变量之间看上去是否有联系、模式或者趋势的最有效的图形方法之一</a:t>
            </a:r>
            <a:r>
              <a:rPr lang="zh-CN" altLang="en-US" sz="2000" b="0" dirty="0">
                <a:latin typeface="微软雅黑" panose="020B0503020204020204" pitchFamily="34" charset="-122"/>
                <a:ea typeface="微软雅黑" panose="020B0503020204020204" pitchFamily="34" charset="-122"/>
              </a:rPr>
              <a:t>，</a:t>
            </a:r>
            <a:r>
              <a:rPr lang="zh-CN" sz="2000" b="0" dirty="0">
                <a:latin typeface="微软雅黑" panose="020B0503020204020204" pitchFamily="34" charset="-122"/>
                <a:ea typeface="微软雅黑" panose="020B0503020204020204" pitchFamily="34" charset="-122"/>
              </a:rPr>
              <a:t>每个值</a:t>
            </a:r>
            <a:r>
              <a:rPr lang="zh-CN" altLang="en-US" sz="2000" b="0" dirty="0">
                <a:latin typeface="微软雅黑" panose="020B0503020204020204" pitchFamily="34" charset="-122"/>
                <a:ea typeface="微软雅黑" panose="020B0503020204020204" pitchFamily="34" charset="-122"/>
              </a:rPr>
              <a:t>对</a:t>
            </a:r>
            <a:r>
              <a:rPr lang="zh-CN" sz="2000" b="0" dirty="0">
                <a:latin typeface="微软雅黑" panose="020B0503020204020204" pitchFamily="34" charset="-122"/>
                <a:ea typeface="微软雅黑" panose="020B0503020204020204" pitchFamily="34" charset="-122"/>
              </a:rPr>
              <a:t>都被视作代数坐标对，作为一个点画在平面上</a:t>
            </a:r>
            <a:r>
              <a:rPr lang="zh-CN" altLang="en-US" sz="2000" b="0" dirty="0">
                <a:latin typeface="微软雅黑" panose="020B0503020204020204" pitchFamily="34" charset="-122"/>
                <a:ea typeface="微软雅黑" panose="020B0503020204020204" pitchFamily="34" charset="-122"/>
              </a:rPr>
              <a:t>，</a:t>
            </a:r>
            <a:r>
              <a:rPr lang="zh-CN" sz="2000" b="0" dirty="0">
                <a:latin typeface="微软雅黑" panose="020B0503020204020204" pitchFamily="34" charset="-122"/>
                <a:ea typeface="微软雅黑" panose="020B0503020204020204" pitchFamily="34" charset="-122"/>
              </a:rPr>
              <a:t>易于观察双变量数据在平面上的分布</a:t>
            </a:r>
            <a:r>
              <a:rPr lang="zh-CN" altLang="en-US" sz="2000" b="0" dirty="0">
                <a:latin typeface="微软雅黑" panose="020B0503020204020204" pitchFamily="34" charset="-122"/>
                <a:ea typeface="微软雅黑" panose="020B0503020204020204" pitchFamily="34" charset="-122"/>
              </a:rPr>
              <a:t>。</a:t>
            </a:r>
            <a:endParaRPr lang="zh-CN" sz="2000" b="0" dirty="0">
              <a:latin typeface="微软雅黑" panose="020B0503020204020204" pitchFamily="34" charset="-122"/>
              <a:ea typeface="微软雅黑" panose="020B0503020204020204" pitchFamily="34" charset="-122"/>
            </a:endParaRPr>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12392" y="2294756"/>
            <a:ext cx="3711037" cy="2471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600" dirty="0">
                <a:latin typeface="+mj-ea"/>
              </a:rPr>
              <a:t>散布图</a:t>
            </a:r>
            <a:endParaRPr lang="zh-CN" sz="2600" dirty="0">
              <a:latin typeface="+mj-ea"/>
            </a:endParaRPr>
          </a:p>
        </p:txBody>
      </p:sp>
      <p:sp>
        <p:nvSpPr>
          <p:cNvPr id="2" name="TextBox 1"/>
          <p:cNvSpPr txBox="1"/>
          <p:nvPr/>
        </p:nvSpPr>
        <p:spPr>
          <a:xfrm>
            <a:off x="6156176" y="4774168"/>
            <a:ext cx="2376264"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商品单价和销售量（</a:t>
            </a:r>
            <a:r>
              <a:rPr lang="en-US" altLang="zh-CN" sz="1400" dirty="0">
                <a:latin typeface="微软雅黑" panose="020B0503020204020204" pitchFamily="34" charset="-122"/>
                <a:ea typeface="微软雅黑" panose="020B0503020204020204" pitchFamily="34" charset="-122"/>
              </a:rPr>
              <a:t>x, y</a:t>
            </a:r>
            <a:r>
              <a:rPr lang="zh-CN" altLang="en-US"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grpSp>
        <p:nvGrpSpPr>
          <p:cNvPr id="23" name="组合 22"/>
          <p:cNvGrpSpPr/>
          <p:nvPr/>
        </p:nvGrpSpPr>
        <p:grpSpPr>
          <a:xfrm>
            <a:off x="2123728" y="2651049"/>
            <a:ext cx="2667922" cy="2224957"/>
            <a:chOff x="2123728" y="2651049"/>
            <a:chExt cx="2667922" cy="2224957"/>
          </a:xfrm>
        </p:grpSpPr>
        <p:sp>
          <p:nvSpPr>
            <p:cNvPr id="14" name="Oval 38"/>
            <p:cNvSpPr/>
            <p:nvPr/>
          </p:nvSpPr>
          <p:spPr>
            <a:xfrm>
              <a:off x="2728612" y="4259337"/>
              <a:ext cx="99540" cy="83442"/>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5" name="Oval 39"/>
            <p:cNvSpPr/>
            <p:nvPr/>
          </p:nvSpPr>
          <p:spPr>
            <a:xfrm>
              <a:off x="3027278" y="3814263"/>
              <a:ext cx="99540" cy="83442"/>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6" name="Oval 40"/>
            <p:cNvSpPr/>
            <p:nvPr/>
          </p:nvSpPr>
          <p:spPr>
            <a:xfrm>
              <a:off x="3359116" y="3424825"/>
              <a:ext cx="99540" cy="83442"/>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7" name="Oval 41"/>
            <p:cNvSpPr/>
            <p:nvPr/>
          </p:nvSpPr>
          <p:spPr>
            <a:xfrm>
              <a:off x="3790495" y="3202288"/>
              <a:ext cx="99540" cy="83442"/>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8" name="Oval 42"/>
            <p:cNvSpPr/>
            <p:nvPr/>
          </p:nvSpPr>
          <p:spPr>
            <a:xfrm>
              <a:off x="4454171" y="3174462"/>
              <a:ext cx="99540" cy="83442"/>
            </a:xfrm>
            <a:prstGeom prst="ellipse">
              <a:avLst/>
            </a:prstGeom>
            <a:solidFill>
              <a:srgbClr val="3BBC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9" name="Freeform 15"/>
            <p:cNvSpPr/>
            <p:nvPr/>
          </p:nvSpPr>
          <p:spPr>
            <a:xfrm>
              <a:off x="2791139" y="3163394"/>
              <a:ext cx="1870976" cy="1277461"/>
            </a:xfrm>
            <a:custGeom>
              <a:avLst/>
              <a:gdLst>
                <a:gd name="connsiteX0" fmla="*/ 0 w 2104373"/>
                <a:gd name="connsiteY0" fmla="*/ 1653435 h 1653435"/>
                <a:gd name="connsiteX1" fmla="*/ 576197 w 2104373"/>
                <a:gd name="connsiteY1" fmla="*/ 438410 h 1653435"/>
                <a:gd name="connsiteX2" fmla="*/ 2104373 w 2104373"/>
                <a:gd name="connsiteY2" fmla="*/ 0 h 1653435"/>
              </a:gdLst>
              <a:ahLst/>
              <a:cxnLst>
                <a:cxn ang="0">
                  <a:pos x="connsiteX0" y="connsiteY0"/>
                </a:cxn>
                <a:cxn ang="0">
                  <a:pos x="connsiteX1" y="connsiteY1"/>
                </a:cxn>
                <a:cxn ang="0">
                  <a:pos x="connsiteX2" y="connsiteY2"/>
                </a:cxn>
              </a:cxnLst>
              <a:rect l="l" t="t" r="r" b="b"/>
              <a:pathLst>
                <a:path w="2104373" h="1653435">
                  <a:moveTo>
                    <a:pt x="0" y="1653435"/>
                  </a:moveTo>
                  <a:cubicBezTo>
                    <a:pt x="112734" y="1183708"/>
                    <a:pt x="225468" y="713982"/>
                    <a:pt x="576197" y="438410"/>
                  </a:cubicBezTo>
                  <a:cubicBezTo>
                    <a:pt x="926926" y="162838"/>
                    <a:pt x="1791222" y="62630"/>
                    <a:pt x="2104373" y="0"/>
                  </a:cubicBezTo>
                </a:path>
              </a:pathLst>
            </a:custGeom>
            <a:noFill/>
            <a:ln w="31750">
              <a:solidFill>
                <a:srgbClr val="94202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500">
                <a:latin typeface="微软雅黑" panose="020B0503020204020204" pitchFamily="34" charset="-122"/>
                <a:ea typeface="微软雅黑" panose="020B0503020204020204" pitchFamily="34" charset="-122"/>
              </a:endParaRPr>
            </a:p>
          </p:txBody>
        </p:sp>
        <p:sp>
          <p:nvSpPr>
            <p:cNvPr id="10" name="Rectangle 45"/>
            <p:cNvSpPr/>
            <p:nvPr/>
          </p:nvSpPr>
          <p:spPr>
            <a:xfrm>
              <a:off x="2123728" y="3337391"/>
              <a:ext cx="321491" cy="530915"/>
            </a:xfrm>
            <a:prstGeom prst="rect">
              <a:avLst/>
            </a:prstGeom>
          </p:spPr>
          <p:txBody>
            <a:bodyPr wrap="square" lIns="68580" tIns="34290" rIns="68580" bIns="34290">
              <a:spAutoFit/>
            </a:bodyPr>
            <a:lstStyle/>
            <a:p>
              <a:r>
                <a:rPr lang="zh-CN" altLang="en-US" sz="1500" dirty="0">
                  <a:latin typeface="微软雅黑 Light" panose="020B0502040204020203" pitchFamily="34" charset="-122"/>
                  <a:ea typeface="微软雅黑 Light" panose="020B0502040204020203" pitchFamily="34" charset="-122"/>
                  <a:cs typeface="微软雅黑 Light" panose="020B0502040204020203" pitchFamily="34" charset="-122"/>
                </a:rPr>
                <a:t>房价</a:t>
              </a:r>
              <a:endParaRPr lang="zh-CN" altLang="en-US" sz="15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11" name="Rectangle 43"/>
            <p:cNvSpPr/>
            <p:nvPr/>
          </p:nvSpPr>
          <p:spPr>
            <a:xfrm>
              <a:off x="3027278" y="4566876"/>
              <a:ext cx="928563" cy="309130"/>
            </a:xfrm>
            <a:prstGeom prst="rect">
              <a:avLst/>
            </a:prstGeom>
          </p:spPr>
          <p:txBody>
            <a:bodyPr wrap="square" lIns="68580" tIns="34290" rIns="68580" bIns="34290">
              <a:spAutoFit/>
            </a:bodyPr>
            <a:lstStyle/>
            <a:p>
              <a:r>
                <a:rPr lang="zh-CN" altLang="en-US" sz="1500" dirty="0">
                  <a:latin typeface="微软雅黑 Light" panose="020B0502040204020203" pitchFamily="34" charset="-122"/>
                  <a:ea typeface="微软雅黑 Light" panose="020B0502040204020203" pitchFamily="34" charset="-122"/>
                  <a:cs typeface="微软雅黑 Light" panose="020B0502040204020203" pitchFamily="34" charset="-122"/>
                </a:rPr>
                <a:t>房屋面积</a:t>
              </a:r>
              <a:endParaRPr lang="zh-CN" altLang="en-US" sz="1500"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cxnSp>
          <p:nvCxnSpPr>
            <p:cNvPr id="19" name="直接箭头连接符 18"/>
            <p:cNvCxnSpPr/>
            <p:nvPr/>
          </p:nvCxnSpPr>
          <p:spPr>
            <a:xfrm>
              <a:off x="2446707" y="4565315"/>
              <a:ext cx="2344943" cy="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2446707" y="2651049"/>
              <a:ext cx="0" cy="1903600"/>
            </a:xfrm>
            <a:prstGeom prst="straightConnector1">
              <a:avLst/>
            </a:prstGeom>
            <a:ln w="158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763688" y="843558"/>
            <a:ext cx="7308304"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buFont typeface="Wingdings" panose="05000000000000000000" pitchFamily="2" charset="2"/>
              <a:buChar char="Ø"/>
            </a:pPr>
            <a:r>
              <a:rPr lang="en-US" sz="2200" b="0" dirty="0">
                <a:latin typeface="微软雅黑 Light" panose="020B0502040204020203" pitchFamily="34" charset="-122"/>
                <a:ea typeface="微软雅黑 Light" panose="020B0502040204020203" pitchFamily="34" charset="-122"/>
              </a:rPr>
              <a:t>Loess</a:t>
            </a:r>
            <a:r>
              <a:rPr lang="zh-CN" altLang="en-US" sz="2200" b="0" dirty="0">
                <a:latin typeface="微软雅黑 Light" panose="020B0502040204020203" pitchFamily="34" charset="-122"/>
                <a:ea typeface="微软雅黑 Light" panose="020B0502040204020203" pitchFamily="34" charset="-122"/>
              </a:rPr>
              <a:t>（</a:t>
            </a:r>
            <a:r>
              <a:rPr lang="en-US" altLang="zh-CN" sz="2200" b="0" dirty="0">
                <a:latin typeface="微软雅黑 Light" panose="020B0502040204020203" pitchFamily="34" charset="-122"/>
                <a:ea typeface="微软雅黑 Light" panose="020B0502040204020203" pitchFamily="34" charset="-122"/>
              </a:rPr>
              <a:t>Local regression</a:t>
            </a:r>
            <a:r>
              <a:rPr lang="zh-CN" altLang="en-US" sz="2200" b="0" dirty="0">
                <a:latin typeface="微软雅黑 Light" panose="020B0502040204020203" pitchFamily="34" charset="-122"/>
                <a:ea typeface="微软雅黑 Light" panose="020B0502040204020203" pitchFamily="34" charset="-122"/>
              </a:rPr>
              <a:t>）曲线为散布图添加一条平滑的曲线，以便更好地观察两个变量间的依赖模式；</a:t>
            </a:r>
            <a:endParaRPr lang="en-US" altLang="zh-CN" sz="2200" b="0" dirty="0">
              <a:latin typeface="微软雅黑 Light" panose="020B0502040204020203" pitchFamily="34" charset="-122"/>
              <a:ea typeface="微软雅黑 Light" panose="020B0502040204020203" pitchFamily="34" charset="-122"/>
            </a:endParaRPr>
          </a:p>
          <a:p>
            <a:pPr>
              <a:lnSpc>
                <a:spcPct val="150000"/>
              </a:lnSpc>
              <a:buFont typeface="Wingdings" panose="05000000000000000000" pitchFamily="2" charset="2"/>
              <a:buChar char="Ø"/>
            </a:pPr>
            <a:r>
              <a:rPr lang="zh-CN" altLang="en-US" sz="2200" b="0" dirty="0">
                <a:latin typeface="微软雅黑 Light" panose="020B0502040204020203" pitchFamily="34" charset="-122"/>
                <a:ea typeface="微软雅黑 Light" panose="020B0502040204020203" pitchFamily="34" charset="-122"/>
              </a:rPr>
              <a:t>需要两个参数：</a:t>
            </a:r>
            <a:endParaRPr lang="en-US" altLang="zh-CN" sz="2200" b="0" dirty="0">
              <a:latin typeface="微软雅黑 Light" panose="020B0502040204020203" pitchFamily="34" charset="-122"/>
              <a:ea typeface="微软雅黑 Light" panose="020B0502040204020203" pitchFamily="34" charset="-122"/>
            </a:endParaRPr>
          </a:p>
          <a:p>
            <a:pPr>
              <a:lnSpc>
                <a:spcPct val="150000"/>
              </a:lnSpc>
              <a:buFont typeface="Arial" panose="020B0604020202020204" pitchFamily="34" charset="0"/>
              <a:buChar char="•"/>
            </a:pPr>
            <a:r>
              <a:rPr lang="zh-CN" altLang="en-US" sz="2200" b="0" dirty="0">
                <a:latin typeface="+mj-ea"/>
                <a:ea typeface="+mj-ea"/>
              </a:rPr>
              <a:t>平滑参数 </a:t>
            </a:r>
            <a:r>
              <a:rPr lang="en-US" sz="2200" i="1" dirty="0">
                <a:latin typeface="+mj-ea"/>
                <a:ea typeface="+mj-ea"/>
              </a:rPr>
              <a:t>α</a:t>
            </a:r>
            <a:r>
              <a:rPr lang="en-US" sz="2200" b="0" dirty="0">
                <a:latin typeface="+mj-ea"/>
                <a:ea typeface="+mj-ea"/>
              </a:rPr>
              <a:t> ;</a:t>
            </a:r>
            <a:endParaRPr lang="en-US" sz="2200" b="0" dirty="0">
              <a:latin typeface="+mj-ea"/>
              <a:ea typeface="+mj-ea"/>
            </a:endParaRPr>
          </a:p>
          <a:p>
            <a:pPr>
              <a:lnSpc>
                <a:spcPct val="150000"/>
              </a:lnSpc>
              <a:buFont typeface="Arial" panose="020B0604020202020204" pitchFamily="34" charset="0"/>
              <a:buChar char="•"/>
            </a:pPr>
            <a:r>
              <a:rPr lang="zh-CN" altLang="en-US" sz="2200" b="0" dirty="0">
                <a:latin typeface="+mj-ea"/>
                <a:ea typeface="+mj-ea"/>
              </a:rPr>
              <a:t>被回归拟合的多</a:t>
            </a:r>
            <a:endParaRPr lang="en-US" altLang="zh-CN" sz="2200" b="0" dirty="0">
              <a:latin typeface="+mj-ea"/>
              <a:ea typeface="+mj-ea"/>
            </a:endParaRPr>
          </a:p>
          <a:p>
            <a:pPr marL="0" indent="0">
              <a:lnSpc>
                <a:spcPct val="150000"/>
              </a:lnSpc>
            </a:pPr>
            <a:r>
              <a:rPr lang="en-US" altLang="zh-CN" sz="2200" b="0" dirty="0">
                <a:latin typeface="+mj-ea"/>
                <a:ea typeface="+mj-ea"/>
              </a:rPr>
              <a:t>   </a:t>
            </a:r>
            <a:r>
              <a:rPr lang="zh-CN" altLang="en-US" sz="2200" b="0" dirty="0">
                <a:latin typeface="+mj-ea"/>
                <a:ea typeface="+mj-ea"/>
              </a:rPr>
              <a:t>项式的阶 </a:t>
            </a:r>
            <a:r>
              <a:rPr lang="en-US" sz="2200" dirty="0">
                <a:latin typeface="+mj-ea"/>
                <a:ea typeface="+mj-ea"/>
              </a:rPr>
              <a:t>λ</a:t>
            </a:r>
            <a:r>
              <a:rPr lang="en-US" sz="2200" b="0" dirty="0">
                <a:latin typeface="+mj-ea"/>
                <a:ea typeface="+mj-ea"/>
              </a:rPr>
              <a:t> .</a:t>
            </a:r>
            <a:endParaRPr lang="en-US" sz="2200" b="0" dirty="0">
              <a:latin typeface="+mj-ea"/>
              <a:ea typeface="+mj-ea"/>
            </a:endParaRPr>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55976" y="2571750"/>
            <a:ext cx="4522023"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400" dirty="0">
                <a:latin typeface="+mj-ea"/>
              </a:rPr>
              <a:t>局部回归曲线</a:t>
            </a:r>
            <a:endParaRPr lang="zh-CN" sz="24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1680" y="123478"/>
            <a:ext cx="7452320" cy="581057"/>
          </a:xfrm>
          <a:prstGeom prst="rect">
            <a:avLst/>
          </a:prstGeom>
          <a:noFill/>
        </p:spPr>
        <p:txBody>
          <a:bodyPr wrap="square" rtlCol="0">
            <a:spAutoFit/>
          </a:bodyPr>
          <a:lstStyle/>
          <a:p>
            <a:pPr algn="ctr">
              <a:lnSpc>
                <a:spcPct val="150000"/>
              </a:lnSpc>
            </a:pPr>
            <a:r>
              <a:rPr lang="zh-CN" altLang="en-US" sz="2400" dirty="0">
                <a:latin typeface="微软雅黑" panose="020B0503020204020204" pitchFamily="34" charset="-122"/>
                <a:ea typeface="微软雅黑" panose="020B0503020204020204" pitchFamily="34" charset="-122"/>
              </a:rPr>
              <a:t>数据可视化案例</a:t>
            </a:r>
            <a:endParaRPr lang="zh-CN" altLang="en-US" sz="2400" dirty="0">
              <a:latin typeface="微软雅黑" panose="020B0503020204020204" pitchFamily="34" charset="-122"/>
              <a:ea typeface="微软雅黑" panose="020B0503020204020204" pitchFamily="34" charset="-122"/>
            </a:endParaRPr>
          </a:p>
        </p:txBody>
      </p:sp>
      <p:sp>
        <p:nvSpPr>
          <p:cNvPr id="3" name="TextBox 2"/>
          <p:cNvSpPr txBox="1"/>
          <p:nvPr/>
        </p:nvSpPr>
        <p:spPr>
          <a:xfrm>
            <a:off x="2195736" y="1275606"/>
            <a:ext cx="2574744"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学习教材案例 </a:t>
            </a:r>
            <a:r>
              <a:rPr lang="en-US" altLang="zh-CN" sz="2000" dirty="0">
                <a:latin typeface="微软雅黑" panose="020B0503020204020204" pitchFamily="34" charset="-122"/>
                <a:ea typeface="微软雅黑" panose="020B0503020204020204" pitchFamily="34" charset="-122"/>
              </a:rPr>
              <a:t>4-1</a:t>
            </a:r>
            <a:endParaRPr lang="zh-CN" altLang="en-US" sz="2000" dirty="0">
              <a:latin typeface="微软雅黑" panose="020B0503020204020204" pitchFamily="34" charset="-122"/>
              <a:ea typeface="微软雅黑" panose="020B0503020204020204" pitchFamily="34" charset="-122"/>
            </a:endParaRPr>
          </a:p>
        </p:txBody>
      </p:sp>
      <p:sp>
        <p:nvSpPr>
          <p:cNvPr id="4" name="矩形 3"/>
          <p:cNvSpPr/>
          <p:nvPr/>
        </p:nvSpPr>
        <p:spPr>
          <a:xfrm>
            <a:off x="2151172" y="2035046"/>
            <a:ext cx="4224233" cy="400110"/>
          </a:xfrm>
          <a:prstGeom prst="rect">
            <a:avLst/>
          </a:prstGeom>
        </p:spPr>
        <p:txBody>
          <a:bodyPr wrap="none">
            <a:spAutoFit/>
          </a:bodyPr>
          <a:lstStyle/>
          <a:p>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、完成课后作业     </a:t>
            </a:r>
            <a:r>
              <a:rPr lang="en-US" altLang="zh-CN" sz="2000" b="1" dirty="0">
                <a:latin typeface="微软雅黑" panose="020B0503020204020204" pitchFamily="34" charset="-122"/>
                <a:ea typeface="微软雅黑" panose="020B0503020204020204" pitchFamily="34" charset="-122"/>
              </a:rPr>
              <a:t>P168   </a:t>
            </a:r>
            <a:r>
              <a:rPr lang="zh-CN" altLang="en-US" sz="2000" b="1" dirty="0">
                <a:latin typeface="微软雅黑" panose="020B0503020204020204" pitchFamily="34" charset="-122"/>
                <a:ea typeface="微软雅黑" panose="020B0503020204020204" pitchFamily="34" charset="-122"/>
              </a:rPr>
              <a:t>习题  </a:t>
            </a:r>
            <a:r>
              <a:rPr lang="en-US" altLang="zh-CN" sz="2000" b="1" dirty="0">
                <a:latin typeface="微软雅黑" panose="020B0503020204020204" pitchFamily="34" charset="-122"/>
                <a:ea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1840" y="548992"/>
            <a:ext cx="2884189" cy="438582"/>
            <a:chOff x="3491880" y="1016149"/>
            <a:chExt cx="2884189" cy="438582"/>
          </a:xfrm>
        </p:grpSpPr>
        <p:sp>
          <p:nvSpPr>
            <p:cNvPr id="4" name="圆角矩形 4"/>
            <p:cNvSpPr>
              <a:spLocks noChangeArrowheads="1"/>
            </p:cNvSpPr>
            <p:nvPr/>
          </p:nvSpPr>
          <p:spPr bwMode="auto">
            <a:xfrm>
              <a:off x="3491880" y="1066081"/>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1</a:t>
              </a:r>
              <a:endParaRPr lang="zh-CN" alt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5" name="矩形 5"/>
            <p:cNvSpPr>
              <a:spLocks noChangeArrowheads="1"/>
            </p:cNvSpPr>
            <p:nvPr/>
          </p:nvSpPr>
          <p:spPr bwMode="auto">
            <a:xfrm>
              <a:off x="4083134" y="1016149"/>
              <a:ext cx="229293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数据预处理概述</a:t>
              </a:r>
              <a:endParaRPr lang="zh-CN" altLang="zh-CN" sz="2400" b="1" dirty="0">
                <a:latin typeface="微软雅黑 Light" panose="020B0502040204020203" pitchFamily="34" charset="-122"/>
                <a:ea typeface="微软雅黑 Light" panose="020B0502040204020203" pitchFamily="34" charset="-122"/>
              </a:endParaRPr>
            </a:p>
          </p:txBody>
        </p:sp>
      </p:grpSp>
      <p:grpSp>
        <p:nvGrpSpPr>
          <p:cNvPr id="10" name="组合 9"/>
          <p:cNvGrpSpPr/>
          <p:nvPr/>
        </p:nvGrpSpPr>
        <p:grpSpPr>
          <a:xfrm>
            <a:off x="3131840" y="1270379"/>
            <a:ext cx="2884189" cy="438582"/>
            <a:chOff x="3491880" y="1779662"/>
            <a:chExt cx="2884189" cy="438582"/>
          </a:xfrm>
        </p:grpSpPr>
        <p:sp>
          <p:nvSpPr>
            <p:cNvPr id="6" name="圆角矩形 6"/>
            <p:cNvSpPr>
              <a:spLocks noChangeArrowheads="1"/>
            </p:cNvSpPr>
            <p:nvPr/>
          </p:nvSpPr>
          <p:spPr bwMode="auto">
            <a:xfrm>
              <a:off x="3491880" y="1833091"/>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2</a:t>
              </a:r>
              <a:endParaRPr lang="zh-CN" alt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7" name="矩形 7"/>
            <p:cNvSpPr>
              <a:spLocks noChangeArrowheads="1"/>
            </p:cNvSpPr>
            <p:nvPr/>
          </p:nvSpPr>
          <p:spPr bwMode="auto">
            <a:xfrm>
              <a:off x="4083134" y="1779662"/>
              <a:ext cx="229293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描述性数据汇总</a:t>
              </a:r>
              <a:endParaRPr lang="zh-CN" altLang="zh-CN" sz="2400" b="1" dirty="0">
                <a:latin typeface="微软雅黑 Light" panose="020B0502040204020203" pitchFamily="34" charset="-122"/>
                <a:ea typeface="微软雅黑 Light" panose="020B0502040204020203" pitchFamily="34" charset="-122"/>
              </a:endParaRPr>
            </a:p>
          </p:txBody>
        </p:sp>
      </p:grpSp>
      <p:grpSp>
        <p:nvGrpSpPr>
          <p:cNvPr id="3" name="组合 2"/>
          <p:cNvGrpSpPr/>
          <p:nvPr/>
        </p:nvGrpSpPr>
        <p:grpSpPr>
          <a:xfrm>
            <a:off x="3131840" y="1991766"/>
            <a:ext cx="1942337" cy="438582"/>
            <a:chOff x="3491880" y="2603649"/>
            <a:chExt cx="1942337" cy="438582"/>
          </a:xfrm>
        </p:grpSpPr>
        <p:sp>
          <p:nvSpPr>
            <p:cNvPr id="8"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3</a:t>
              </a:r>
              <a:endParaRPr lang="zh-CN" altLang="en-US" sz="280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9"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solidFill>
                    <a:srgbClr val="0099FF"/>
                  </a:solidFill>
                  <a:latin typeface="微软雅黑" panose="020B0503020204020204" pitchFamily="34" charset="-122"/>
                  <a:ea typeface="微软雅黑" panose="020B0503020204020204" pitchFamily="34" charset="-122"/>
                </a:rPr>
                <a:t>数据清洗</a:t>
              </a:r>
              <a:endParaRPr lang="zh-CN" altLang="en-US" sz="2400" b="1" dirty="0">
                <a:solidFill>
                  <a:srgbClr val="0099FF"/>
                </a:solidFill>
                <a:latin typeface="微软雅黑" panose="020B0503020204020204" pitchFamily="34" charset="-122"/>
                <a:ea typeface="微软雅黑" panose="020B0503020204020204" pitchFamily="34" charset="-122"/>
              </a:endParaRPr>
            </a:p>
          </p:txBody>
        </p:sp>
      </p:grpSp>
      <p:sp>
        <p:nvSpPr>
          <p:cNvPr id="14" name="矩形 33"/>
          <p:cNvSpPr>
            <a:spLocks noChangeArrowheads="1"/>
          </p:cNvSpPr>
          <p:nvPr/>
        </p:nvSpPr>
        <p:spPr bwMode="auto">
          <a:xfrm>
            <a:off x="-9525" y="1488"/>
            <a:ext cx="2790825" cy="5143500"/>
          </a:xfrm>
          <a:prstGeom prst="rect">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400">
                <a:solidFill>
                  <a:srgbClr val="FFFFFF"/>
                </a:solidFill>
                <a:latin typeface="Times New Roman" panose="02020603050405020304" pitchFamily="18" charset="0"/>
                <a:ea typeface="黑体" panose="02010609060101010101" pitchFamily="49" charset="-122"/>
                <a:sym typeface="Times New Roman" panose="02020603050405020304" pitchFamily="18" charset="0"/>
              </a:rPr>
              <a:t>          </a:t>
            </a:r>
            <a:endParaRPr lang="zh-CN" altLang="en-US">
              <a:solidFill>
                <a:srgbClr val="FFFFFF"/>
              </a:solidFill>
              <a:latin typeface="黑体" panose="02010609060101010101" pitchFamily="49" charset="-122"/>
              <a:ea typeface="黑体" panose="02010609060101010101" pitchFamily="49" charset="-122"/>
              <a:sym typeface="黑体" panose="02010609060101010101" pitchFamily="49" charset="-122"/>
            </a:endParaRPr>
          </a:p>
        </p:txBody>
      </p:sp>
      <p:sp>
        <p:nvSpPr>
          <p:cNvPr id="15" name="矩形 34"/>
          <p:cNvSpPr>
            <a:spLocks noChangeArrowheads="1"/>
          </p:cNvSpPr>
          <p:nvPr/>
        </p:nvSpPr>
        <p:spPr bwMode="auto">
          <a:xfrm>
            <a:off x="697706" y="555526"/>
            <a:ext cx="1725216"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5000" dirty="0">
                <a:solidFill>
                  <a:schemeClr val="bg1"/>
                </a:solidFill>
                <a:latin typeface="黑体" panose="02010609060101010101" pitchFamily="49" charset="-122"/>
                <a:ea typeface="黑体" panose="02010609060101010101" pitchFamily="49" charset="-122"/>
                <a:sym typeface="黑体" panose="02010609060101010101" pitchFamily="49" charset="-122"/>
              </a:rPr>
              <a:t>目 录</a:t>
            </a:r>
            <a:endParaRPr lang="zh-CN" altLang="en-US" sz="5000" dirty="0">
              <a:solidFill>
                <a:schemeClr val="bg1"/>
              </a:solidFill>
              <a:latin typeface="黑体" panose="02010609060101010101" pitchFamily="49" charset="-122"/>
              <a:ea typeface="黑体" panose="02010609060101010101" pitchFamily="49" charset="-122"/>
              <a:sym typeface="黑体" panose="02010609060101010101" pitchFamily="49" charset="-122"/>
            </a:endParaRPr>
          </a:p>
        </p:txBody>
      </p:sp>
      <p:sp>
        <p:nvSpPr>
          <p:cNvPr id="16" name="矩形 35"/>
          <p:cNvSpPr>
            <a:spLocks noChangeArrowheads="1"/>
          </p:cNvSpPr>
          <p:nvPr/>
        </p:nvSpPr>
        <p:spPr bwMode="auto">
          <a:xfrm>
            <a:off x="942975" y="1563638"/>
            <a:ext cx="1234679"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en-US" sz="2400"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Contents</a:t>
            </a:r>
            <a:endParaRPr lang="zh-CN" altLang="en-US" dirty="0"/>
          </a:p>
        </p:txBody>
      </p:sp>
      <p:grpSp>
        <p:nvGrpSpPr>
          <p:cNvPr id="17" name="组合 16"/>
          <p:cNvGrpSpPr/>
          <p:nvPr/>
        </p:nvGrpSpPr>
        <p:grpSpPr>
          <a:xfrm>
            <a:off x="3131840" y="2713153"/>
            <a:ext cx="1942337" cy="438582"/>
            <a:chOff x="3491880" y="2603649"/>
            <a:chExt cx="1942337" cy="438582"/>
          </a:xfrm>
        </p:grpSpPr>
        <p:sp>
          <p:nvSpPr>
            <p:cNvPr id="19"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4</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0"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数据集成</a:t>
              </a:r>
              <a:endParaRPr lang="zh-CN" altLang="en-US" sz="2400" b="1" dirty="0">
                <a:latin typeface="微软雅黑 Light" panose="020B0502040204020203" pitchFamily="34" charset="-122"/>
                <a:ea typeface="微软雅黑 Light" panose="020B0502040204020203" pitchFamily="34" charset="-122"/>
              </a:endParaRPr>
            </a:p>
          </p:txBody>
        </p:sp>
      </p:grpSp>
      <p:grpSp>
        <p:nvGrpSpPr>
          <p:cNvPr id="21" name="组合 20"/>
          <p:cNvGrpSpPr/>
          <p:nvPr/>
        </p:nvGrpSpPr>
        <p:grpSpPr>
          <a:xfrm>
            <a:off x="3131840" y="3434540"/>
            <a:ext cx="1942337" cy="438582"/>
            <a:chOff x="3491880" y="2603649"/>
            <a:chExt cx="1942337" cy="438582"/>
          </a:xfrm>
        </p:grpSpPr>
        <p:sp>
          <p:nvSpPr>
            <p:cNvPr id="22"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5</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3"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数据规约</a:t>
              </a:r>
              <a:endParaRPr lang="zh-CN" altLang="en-US" sz="2400" b="1" dirty="0">
                <a:latin typeface="微软雅黑 Light" panose="020B0502040204020203" pitchFamily="34" charset="-122"/>
                <a:ea typeface="微软雅黑 Light" panose="020B0502040204020203" pitchFamily="34" charset="-122"/>
              </a:endParaRPr>
            </a:p>
          </p:txBody>
        </p:sp>
      </p:grpSp>
      <p:grpSp>
        <p:nvGrpSpPr>
          <p:cNvPr id="24" name="组合 23"/>
          <p:cNvGrpSpPr/>
          <p:nvPr/>
        </p:nvGrpSpPr>
        <p:grpSpPr>
          <a:xfrm>
            <a:off x="3131840" y="4155926"/>
            <a:ext cx="1942337" cy="438582"/>
            <a:chOff x="3491880" y="2603649"/>
            <a:chExt cx="1942337" cy="438582"/>
          </a:xfrm>
        </p:grpSpPr>
        <p:sp>
          <p:nvSpPr>
            <p:cNvPr id="25"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6</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6"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数据变换</a:t>
              </a:r>
              <a:endParaRPr lang="zh-CN" altLang="en-US" sz="2400" b="1" dirty="0">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83768" y="1203598"/>
            <a:ext cx="3240360" cy="2196883"/>
          </a:xfrm>
          <a:prstGeom prst="rect">
            <a:avLst/>
          </a:prstGeom>
          <a:noFill/>
        </p:spPr>
        <p:txBody>
          <a:bodyPr wrap="square" rtlCol="0">
            <a:spAutoFit/>
          </a:bodyPr>
          <a:lstStyle/>
          <a:p>
            <a:pPr>
              <a:lnSpc>
                <a:spcPct val="200000"/>
              </a:lnSpc>
            </a:pPr>
            <a:r>
              <a:rPr lang="en-US" altLang="zh-CN" sz="2400" dirty="0">
                <a:latin typeface="微软雅黑" panose="020B0503020204020204" pitchFamily="34" charset="-122"/>
                <a:ea typeface="微软雅黑" panose="020B0503020204020204" pitchFamily="34" charset="-122"/>
              </a:rPr>
              <a:t>3.1 </a:t>
            </a:r>
            <a:r>
              <a:rPr lang="zh-CN" altLang="en-US" sz="2400" dirty="0">
                <a:latin typeface="微软雅黑" panose="020B0503020204020204" pitchFamily="34" charset="-122"/>
                <a:ea typeface="微软雅黑" panose="020B0503020204020204" pitchFamily="34" charset="-122"/>
              </a:rPr>
              <a:t>缺失值处理</a:t>
            </a:r>
            <a:endParaRPr lang="en-US" altLang="zh-CN" sz="2400" dirty="0">
              <a:latin typeface="微软雅黑" panose="020B0503020204020204" pitchFamily="34" charset="-122"/>
              <a:ea typeface="微软雅黑" panose="020B0503020204020204" pitchFamily="34" charset="-122"/>
            </a:endParaRPr>
          </a:p>
          <a:p>
            <a:pPr>
              <a:lnSpc>
                <a:spcPct val="200000"/>
              </a:lnSpc>
            </a:pPr>
            <a:r>
              <a:rPr lang="en-US" altLang="zh-CN" sz="2400" dirty="0">
                <a:latin typeface="微软雅黑" panose="020B0503020204020204" pitchFamily="34" charset="-122"/>
                <a:ea typeface="微软雅黑" panose="020B0503020204020204" pitchFamily="34" charset="-122"/>
              </a:rPr>
              <a:t>3.2 </a:t>
            </a:r>
            <a:r>
              <a:rPr lang="zh-CN" altLang="en-US" sz="2400" dirty="0">
                <a:latin typeface="微软雅黑" panose="020B0503020204020204" pitchFamily="34" charset="-122"/>
                <a:ea typeface="微软雅黑" panose="020B0503020204020204" pitchFamily="34" charset="-122"/>
              </a:rPr>
              <a:t>噪声光滑</a:t>
            </a:r>
            <a:endParaRPr lang="en-US" altLang="zh-CN" sz="2400" dirty="0">
              <a:latin typeface="微软雅黑" panose="020B0503020204020204" pitchFamily="34" charset="-122"/>
              <a:ea typeface="微软雅黑" panose="020B0503020204020204" pitchFamily="34" charset="-122"/>
            </a:endParaRPr>
          </a:p>
          <a:p>
            <a:pPr>
              <a:lnSpc>
                <a:spcPct val="200000"/>
              </a:lnSpc>
            </a:pPr>
            <a:r>
              <a:rPr lang="en-US" altLang="zh-CN" sz="2400" dirty="0">
                <a:latin typeface="微软雅黑" panose="020B0503020204020204" pitchFamily="34" charset="-122"/>
                <a:ea typeface="微软雅黑" panose="020B0503020204020204" pitchFamily="34" charset="-122"/>
              </a:rPr>
              <a:t>3.3 </a:t>
            </a:r>
            <a:r>
              <a:rPr lang="zh-CN" altLang="en-US" sz="2400" dirty="0">
                <a:latin typeface="微软雅黑" panose="020B0503020204020204" pitchFamily="34" charset="-122"/>
                <a:ea typeface="微软雅黑" panose="020B0503020204020204" pitchFamily="34" charset="-122"/>
              </a:rPr>
              <a:t>不一致性处理</a:t>
            </a:r>
            <a:endParaRPr lang="zh-CN" altLang="en-US" sz="2400" dirty="0">
              <a:latin typeface="微软雅黑" panose="020B0503020204020204" pitchFamily="34" charset="-122"/>
              <a:ea typeface="微软雅黑" panose="020B0503020204020204" pitchFamily="34" charset="-122"/>
            </a:endParaRPr>
          </a:p>
        </p:txBody>
      </p:sp>
      <p:sp>
        <p:nvSpPr>
          <p:cNvPr id="3"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en-US" altLang="zh-CN" b="1" dirty="0">
                <a:latin typeface="+mj-ea"/>
              </a:rPr>
              <a:t>3. </a:t>
            </a:r>
            <a:r>
              <a:rPr lang="zh-CN" altLang="en-US" b="1" dirty="0">
                <a:latin typeface="+mj-ea"/>
              </a:rPr>
              <a:t>数据清洗</a:t>
            </a:r>
            <a:endParaRPr lang="zh-CN" b="1" dirty="0">
              <a:latin typeface="+mj-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20129" y="1635646"/>
            <a:ext cx="6584319" cy="3302105"/>
          </a:xfrm>
          <a:prstGeom prst="rect">
            <a:avLst/>
          </a:prstGeom>
        </p:spPr>
      </p:pic>
      <p:sp>
        <p:nvSpPr>
          <p:cNvPr id="4"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zh-CN" altLang="en-US" sz="2400" b="1" dirty="0">
                <a:latin typeface="+mj-ea"/>
              </a:rPr>
              <a:t>缺失值示例</a:t>
            </a:r>
            <a:endParaRPr lang="zh-CN" sz="2400" b="1" dirty="0">
              <a:latin typeface="+mj-ea"/>
            </a:endParaRPr>
          </a:p>
        </p:txBody>
      </p:sp>
      <p:sp>
        <p:nvSpPr>
          <p:cNvPr id="2" name="矩形 1"/>
          <p:cNvSpPr/>
          <p:nvPr/>
        </p:nvSpPr>
        <p:spPr>
          <a:xfrm>
            <a:off x="3390844" y="4434038"/>
            <a:ext cx="504056" cy="216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153904" y="3335091"/>
            <a:ext cx="504056" cy="216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73424" y="699542"/>
            <a:ext cx="7363072" cy="874407"/>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dirty="0">
                <a:latin typeface="+mj-ea"/>
                <a:ea typeface="+mj-ea"/>
              </a:rPr>
              <a:t>数据缺失是指在数据采集、传输和处理等过程中，由于某些原因导致数据不完整的情况，如：</a:t>
            </a:r>
            <a:endParaRPr lang="zh-CN" altLang="en-US" dirty="0">
              <a:latin typeface="+mj-ea"/>
              <a:ea typeface="+mj-ea"/>
            </a:endParaRPr>
          </a:p>
        </p:txBody>
      </p:sp>
      <p:sp>
        <p:nvSpPr>
          <p:cNvPr id="9" name="矩形 8"/>
          <p:cNvSpPr/>
          <p:nvPr/>
        </p:nvSpPr>
        <p:spPr>
          <a:xfrm>
            <a:off x="7884368" y="3889665"/>
            <a:ext cx="504056" cy="216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077766" y="3607319"/>
            <a:ext cx="504056" cy="216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0808" y="843558"/>
            <a:ext cx="7443191" cy="1218795"/>
          </a:xfrm>
          <a:prstGeom prst="rect">
            <a:avLst/>
          </a:prstGeom>
        </p:spPr>
        <p:txBody>
          <a:bodyPr wrap="square">
            <a:spAutoFit/>
          </a:bodyPr>
          <a:lstStyle/>
          <a:p>
            <a:pPr marL="342900" indent="-342900">
              <a:lnSpc>
                <a:spcPct val="150000"/>
              </a:lnSpc>
              <a:spcBef>
                <a:spcPct val="5000"/>
              </a:spcBef>
              <a:buFont typeface="Wingdings" panose="05000000000000000000" pitchFamily="2" charset="2"/>
              <a:buChar char="l"/>
            </a:pPr>
            <a:r>
              <a:rPr lang="zh-CN" altLang="en-US" sz="2400" b="1" dirty="0">
                <a:latin typeface="+mj-ea"/>
              </a:rPr>
              <a:t>脏数据问题</a:t>
            </a:r>
            <a:r>
              <a:rPr lang="en-US" altLang="zh-CN" sz="2400" b="1" dirty="0">
                <a:latin typeface="+mj-ea"/>
              </a:rPr>
              <a:t>——</a:t>
            </a:r>
            <a:r>
              <a:rPr lang="zh-CN" altLang="en-US" sz="2400" b="1" dirty="0">
                <a:latin typeface="+mj-ea"/>
                <a:ea typeface="+mj-ea"/>
              </a:rPr>
              <a:t>有噪声：</a:t>
            </a:r>
            <a:r>
              <a:rPr lang="zh-CN" altLang="en-US" sz="2400" b="1" dirty="0">
                <a:latin typeface="仿宋" panose="02010609060101010101" pitchFamily="49" charset="-122"/>
                <a:ea typeface="仿宋" panose="02010609060101010101" pitchFamily="49" charset="-122"/>
              </a:rPr>
              <a:t>包含错误或者孤立点。</a:t>
            </a:r>
            <a:endParaRPr lang="en-US" altLang="zh-CN" sz="2400" b="1" dirty="0">
              <a:latin typeface="仿宋" panose="02010609060101010101" pitchFamily="49" charset="-122"/>
              <a:ea typeface="仿宋" panose="02010609060101010101" pitchFamily="49" charset="-122"/>
            </a:endParaRPr>
          </a:p>
          <a:p>
            <a:pPr>
              <a:lnSpc>
                <a:spcPct val="150000"/>
              </a:lnSpc>
              <a:spcBef>
                <a:spcPct val="5000"/>
              </a:spcBef>
            </a:pPr>
            <a:r>
              <a:rPr lang="en-US" altLang="zh-CN" sz="2400" b="1" dirty="0">
                <a:latin typeface="仿宋" panose="02010609060101010101" pitchFamily="49" charset="-122"/>
                <a:ea typeface="仿宋" panose="02010609060101010101" pitchFamily="49" charset="-122"/>
              </a:rPr>
              <a:t>           </a:t>
            </a:r>
            <a:r>
              <a:rPr lang="zh-CN" altLang="en-US" sz="2400" b="1" dirty="0">
                <a:latin typeface="仿宋" panose="02010609060101010101" pitchFamily="49" charset="-122"/>
                <a:ea typeface="仿宋" panose="02010609060101010101" pitchFamily="49" charset="-122"/>
              </a:rPr>
              <a:t>例如：</a:t>
            </a:r>
            <a:r>
              <a:rPr lang="en-US" altLang="zh-CN" sz="2400" b="1" dirty="0">
                <a:latin typeface="仿宋" panose="02010609060101010101" pitchFamily="49" charset="-122"/>
                <a:ea typeface="仿宋" panose="02010609060101010101" pitchFamily="49" charset="-122"/>
              </a:rPr>
              <a:t>Salary = -10</a:t>
            </a:r>
            <a:r>
              <a:rPr lang="zh-CN" altLang="en-US" sz="2400" b="1" dirty="0">
                <a:latin typeface="仿宋" panose="02010609060101010101" pitchFamily="49" charset="-122"/>
                <a:ea typeface="仿宋" panose="02010609060101010101" pitchFamily="49" charset="-122"/>
              </a:rPr>
              <a:t>；</a:t>
            </a:r>
            <a:endParaRPr lang="en-US" altLang="zh-CN" sz="2400" b="1" dirty="0">
              <a:latin typeface="仿宋" panose="02010609060101010101" pitchFamily="49" charset="-122"/>
              <a:ea typeface="仿宋" panose="02010609060101010101" pitchFamily="49" charset="-122"/>
            </a:endParaRPr>
          </a:p>
        </p:txBody>
      </p:sp>
      <p:sp>
        <p:nvSpPr>
          <p:cNvPr id="4" name="矩形 3"/>
          <p:cNvSpPr/>
          <p:nvPr/>
        </p:nvSpPr>
        <p:spPr>
          <a:xfrm>
            <a:off x="2339752" y="2571750"/>
            <a:ext cx="6552728" cy="1938992"/>
          </a:xfrm>
          <a:prstGeom prst="rect">
            <a:avLst/>
          </a:prstGeom>
          <a:ln>
            <a:solidFill>
              <a:srgbClr val="000000"/>
            </a:solidFill>
            <a:prstDash val="dashDot"/>
          </a:ln>
        </p:spPr>
        <p:txBody>
          <a:bodyPr wrap="square">
            <a:spAutoFit/>
          </a:bodyPr>
          <a:lstStyle/>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数据收集工具的问题；</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数据输入时的人为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计算机错误；</a:t>
            </a:r>
            <a:endParaRPr lang="zh-CN" altLang="en-US"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数据传输中产生的错误；</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5" name="箭头: 五边形 4"/>
          <p:cNvSpPr/>
          <p:nvPr/>
        </p:nvSpPr>
        <p:spPr>
          <a:xfrm>
            <a:off x="2326064" y="2016349"/>
            <a:ext cx="1208315" cy="563818"/>
          </a:xfrm>
          <a:prstGeom prst="homePlat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mj-ea"/>
              </a:rPr>
              <a:t>成因：</a:t>
            </a:r>
            <a:endParaRPr lang="zh-CN" altLang="en-US" sz="2800" dirty="0">
              <a:latin typeface="+mj-ea"/>
            </a:endParaRPr>
          </a:p>
        </p:txBody>
      </p:sp>
      <p:sp>
        <p:nvSpPr>
          <p:cNvPr id="6" name="矩形 5"/>
          <p:cNvSpPr/>
          <p:nvPr/>
        </p:nvSpPr>
        <p:spPr>
          <a:xfrm>
            <a:off x="1700809" y="32886"/>
            <a:ext cx="7443191" cy="662554"/>
          </a:xfrm>
          <a:prstGeom prst="rect">
            <a:avLst/>
          </a:prstGeom>
        </p:spPr>
        <p:txBody>
          <a:bodyPr wrap="square">
            <a:spAutoFit/>
          </a:bodyPr>
          <a:lstStyle/>
          <a:p>
            <a:pPr algn="ctr">
              <a:lnSpc>
                <a:spcPct val="150000"/>
              </a:lnSpc>
              <a:spcBef>
                <a:spcPct val="5000"/>
              </a:spcBef>
            </a:pPr>
            <a:r>
              <a:rPr lang="en-US" altLang="zh-CN" sz="2800" dirty="0">
                <a:latin typeface="+mj-ea"/>
                <a:ea typeface="+mj-ea"/>
              </a:rPr>
              <a:t>1.1 </a:t>
            </a:r>
            <a:r>
              <a:rPr lang="zh-CN" altLang="en-US" sz="2800" dirty="0">
                <a:latin typeface="+mj-ea"/>
                <a:ea typeface="+mj-ea"/>
              </a:rPr>
              <a:t>数据预处理背景</a:t>
            </a:r>
            <a:endParaRPr lang="en-US" altLang="zh-CN" sz="28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91680" y="868310"/>
            <a:ext cx="7380312" cy="330859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数据采集过程可能会造成数据缺失</a:t>
            </a:r>
            <a:r>
              <a:rPr lang="zh-CN" altLang="en-US" dirty="0">
                <a:latin typeface="微软雅黑" panose="020B0503020204020204" pitchFamily="34" charset="-122"/>
                <a:ea typeface="微软雅黑" panose="020B0503020204020204" pitchFamily="34" charset="-122"/>
              </a:rPr>
              <a:t>：例如在统计调查过程中，由于被调查者不愿意、不能够或者拒绝回答部分调查项目，导致调查数据存在缺失值； </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spcBef>
                <a:spcPts val="1200"/>
              </a:spcBef>
              <a:spcAft>
                <a:spcPts val="1200"/>
              </a:spcAft>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数据通过网络等渠道进行传输时可能出现数据丢失或出错</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b="1" dirty="0">
                <a:latin typeface="微软雅黑" panose="020B0503020204020204" pitchFamily="34" charset="-122"/>
                <a:ea typeface="微软雅黑" panose="020B0503020204020204" pitchFamily="34" charset="-122"/>
              </a:rPr>
              <a:t>在数据整合过程中可能引入缺失值</a:t>
            </a:r>
            <a:r>
              <a:rPr lang="zh-CN" altLang="en-US" dirty="0">
                <a:latin typeface="微软雅黑" panose="020B0503020204020204" pitchFamily="34" charset="-122"/>
                <a:ea typeface="微软雅黑" panose="020B0503020204020204" pitchFamily="34" charset="-122"/>
              </a:rPr>
              <a:t>：例如在金融领域，假设需要通过客户的贷记卡年消费额来评估客户的价值， 某客户没有贷记卡，那么该客户的贷记卡年消费额将会产生缺失值</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6"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zh-CN" altLang="en-US" sz="2600" dirty="0">
                <a:latin typeface="+mj-ea"/>
              </a:rPr>
              <a:t>数据缺失的原因分析</a:t>
            </a:r>
            <a:endParaRPr lang="zh-CN" sz="26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79712" y="915566"/>
            <a:ext cx="6624736" cy="3489545"/>
          </a:xfrm>
          <a:prstGeom prst="rect">
            <a:avLst/>
          </a:prstGeom>
        </p:spPr>
        <p:txBody>
          <a:bodyPr wrap="square">
            <a:spAutoFit/>
          </a:bodyPr>
          <a:lstStyle/>
          <a:p>
            <a:pPr marL="342900" indent="-342900">
              <a:lnSpc>
                <a:spcPct val="200000"/>
              </a:lnSpc>
              <a:buFont typeface="Wingdings" panose="05000000000000000000" pitchFamily="2" charset="2"/>
              <a:buChar char="l"/>
            </a:pPr>
            <a:r>
              <a:rPr lang="zh-CN" altLang="en-US" sz="2400" dirty="0">
                <a:latin typeface="+mj-ea"/>
                <a:ea typeface="+mj-ea"/>
              </a:rPr>
              <a:t>第一类方法是删除带有缺失值的样本或特征； </a:t>
            </a:r>
            <a:endParaRPr lang="en-US" altLang="zh-CN" sz="2400" dirty="0">
              <a:latin typeface="+mj-ea"/>
              <a:ea typeface="+mj-ea"/>
            </a:endParaRPr>
          </a:p>
          <a:p>
            <a:pPr marL="342900" indent="-342900">
              <a:lnSpc>
                <a:spcPct val="150000"/>
              </a:lnSpc>
              <a:buFont typeface="Wingdings" panose="05000000000000000000" pitchFamily="2" charset="2"/>
              <a:buChar char="l"/>
            </a:pPr>
            <a:r>
              <a:rPr lang="zh-CN" altLang="en-US" sz="2400" dirty="0">
                <a:latin typeface="+mj-ea"/>
                <a:ea typeface="+mj-ea"/>
              </a:rPr>
              <a:t>第二类方法是采用某种方法对缺失值进行填补</a:t>
            </a:r>
            <a:endParaRPr lang="en-US" altLang="zh-CN" sz="2400" dirty="0">
              <a:latin typeface="+mj-ea"/>
              <a:ea typeface="+mj-ea"/>
            </a:endParaRPr>
          </a:p>
          <a:p>
            <a:pPr marL="1371600" lvl="2" indent="-457200">
              <a:lnSpc>
                <a:spcPct val="200000"/>
              </a:lnSpc>
              <a:buFont typeface="Arial" panose="020B0604020202020204" pitchFamily="34" charset="0"/>
              <a:buChar char="•"/>
            </a:pPr>
            <a:r>
              <a:rPr lang="zh-CN" altLang="en-US" sz="2400" b="1" dirty="0">
                <a:latin typeface="+mj-ea"/>
                <a:ea typeface="+mj-ea"/>
              </a:rPr>
              <a:t>均值填补</a:t>
            </a:r>
            <a:endParaRPr lang="en-US" altLang="zh-CN" sz="2400" b="1" dirty="0">
              <a:latin typeface="+mj-ea"/>
              <a:ea typeface="+mj-ea"/>
            </a:endParaRPr>
          </a:p>
          <a:p>
            <a:pPr marL="1371600" lvl="2" indent="-457200">
              <a:lnSpc>
                <a:spcPct val="200000"/>
              </a:lnSpc>
              <a:buFont typeface="Arial" panose="020B0604020202020204" pitchFamily="34" charset="0"/>
              <a:buChar char="•"/>
            </a:pPr>
            <a:r>
              <a:rPr lang="zh-CN" altLang="en-US" sz="2400" b="1" dirty="0">
                <a:latin typeface="+mj-ea"/>
                <a:ea typeface="+mj-ea"/>
              </a:rPr>
              <a:t>随机填补</a:t>
            </a:r>
            <a:endParaRPr lang="en-US" altLang="zh-CN" sz="2400" b="1" dirty="0">
              <a:latin typeface="+mj-ea"/>
              <a:ea typeface="+mj-ea"/>
            </a:endParaRPr>
          </a:p>
          <a:p>
            <a:pPr marL="1371600" lvl="2" indent="-457200">
              <a:lnSpc>
                <a:spcPct val="200000"/>
              </a:lnSpc>
              <a:buFont typeface="Arial" panose="020B0604020202020204" pitchFamily="34" charset="0"/>
              <a:buChar char="•"/>
            </a:pPr>
            <a:r>
              <a:rPr lang="zh-CN" altLang="en-US" sz="2400" b="1" dirty="0">
                <a:latin typeface="+mj-ea"/>
                <a:ea typeface="+mj-ea"/>
              </a:rPr>
              <a:t>基于模型的填补</a:t>
            </a:r>
            <a:endParaRPr lang="zh-CN" altLang="en-US" sz="2400" b="1" dirty="0">
              <a:latin typeface="+mj-ea"/>
              <a:ea typeface="+mj-ea"/>
            </a:endParaRPr>
          </a:p>
        </p:txBody>
      </p:sp>
      <p:sp>
        <p:nvSpPr>
          <p:cNvPr id="5"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zh-CN" altLang="en-US" sz="2600" dirty="0">
                <a:latin typeface="+mj-ea"/>
              </a:rPr>
              <a:t>缺失值的处理策略</a:t>
            </a:r>
            <a:endParaRPr lang="zh-CN" sz="26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07704" y="919345"/>
            <a:ext cx="7128792" cy="3956661"/>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 删除样本：</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删除存在数据缺失的样本</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该方法适合某些样本有多个特征存在缺失值，且存在缺失值的样本占整个数据集样本数量的比例不高的情形，当缺失样本所占比例较大，删除样本会导致信息丢失；</a:t>
            </a:r>
            <a:endParaRPr lang="zh-CN" altLang="en-US"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2200" b="1" dirty="0">
                <a:latin typeface="微软雅黑" panose="020B0503020204020204" pitchFamily="34" charset="-122"/>
                <a:ea typeface="微软雅黑" panose="020B0503020204020204" pitchFamily="34" charset="-122"/>
              </a:rPr>
              <a:t> 删除特征：</a:t>
            </a:r>
            <a:endParaRPr lang="en-US" altLang="zh-CN" sz="2200" b="1" dirty="0">
              <a:latin typeface="微软雅黑" panose="020B0503020204020204" pitchFamily="34" charset="-122"/>
              <a:ea typeface="微软雅黑" panose="020B0503020204020204" pitchFamily="34" charset="-122"/>
            </a:endParaRPr>
          </a:p>
          <a:p>
            <a:pPr>
              <a:lnSpc>
                <a:spcPct val="150000"/>
              </a:lnSpc>
            </a:pPr>
            <a:r>
              <a:rPr lang="en-US" altLang="zh-CN" sz="2000" b="1"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当某个特征缺失值较多，且该特征对数据分析的目标影响不大时，可以将该特征删除</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zh-CN" altLang="en-US" sz="2600" dirty="0">
                <a:latin typeface="+mj-ea"/>
              </a:rPr>
              <a:t>删除法</a:t>
            </a:r>
            <a:endParaRPr lang="zh-CN" sz="26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35696" y="915566"/>
            <a:ext cx="7128792" cy="2153923"/>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 均值填补法首先计算该特征中非缺失值的平均值或众数，然后使用平均值或众数来代替缺失值</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对于</a:t>
            </a:r>
            <a:r>
              <a:rPr lang="zh-CN" altLang="en-US" sz="2000" b="1" dirty="0">
                <a:latin typeface="微软雅黑" panose="020B0503020204020204" pitchFamily="34" charset="-122"/>
                <a:ea typeface="微软雅黑" panose="020B0503020204020204" pitchFamily="34" charset="-122"/>
              </a:rPr>
              <a:t>连续型</a:t>
            </a:r>
            <a:r>
              <a:rPr lang="zh-CN" altLang="en-US" sz="2000" dirty="0">
                <a:latin typeface="微软雅黑" panose="020B0503020204020204" pitchFamily="34" charset="-122"/>
                <a:ea typeface="微软雅黑" panose="020B0503020204020204" pitchFamily="34" charset="-122"/>
              </a:rPr>
              <a:t>特征，通常使用</a:t>
            </a:r>
            <a:r>
              <a:rPr lang="zh-CN" altLang="en-US" sz="2000" b="1" dirty="0">
                <a:latin typeface="微软雅黑" panose="020B0503020204020204" pitchFamily="34" charset="-122"/>
                <a:ea typeface="微软雅黑" panose="020B0503020204020204" pitchFamily="34" charset="-122"/>
              </a:rPr>
              <a:t>平均值</a:t>
            </a:r>
            <a:r>
              <a:rPr lang="zh-CN" altLang="en-US" sz="2000" dirty="0">
                <a:latin typeface="微软雅黑" panose="020B0503020204020204" pitchFamily="34" charset="-122"/>
                <a:ea typeface="微软雅黑" panose="020B0503020204020204" pitchFamily="34" charset="-122"/>
              </a:rPr>
              <a:t>进行填补；</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20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对于</a:t>
            </a:r>
            <a:r>
              <a:rPr lang="zh-CN" altLang="en-US" sz="2000" b="1" dirty="0">
                <a:latin typeface="微软雅黑" panose="020B0503020204020204" pitchFamily="34" charset="-122"/>
                <a:ea typeface="微软雅黑" panose="020B0503020204020204" pitchFamily="34" charset="-122"/>
              </a:rPr>
              <a:t>离散型</a:t>
            </a:r>
            <a:r>
              <a:rPr lang="zh-CN" altLang="en-US" sz="2000" dirty="0">
                <a:latin typeface="微软雅黑" panose="020B0503020204020204" pitchFamily="34" charset="-122"/>
                <a:ea typeface="微软雅黑" panose="020B0503020204020204" pitchFamily="34" charset="-122"/>
              </a:rPr>
              <a:t>特征，则使用</a:t>
            </a:r>
            <a:r>
              <a:rPr lang="zh-CN" altLang="en-US" sz="2000" b="1" dirty="0">
                <a:latin typeface="微软雅黑" panose="020B0503020204020204" pitchFamily="34" charset="-122"/>
                <a:ea typeface="微软雅黑" panose="020B0503020204020204" pitchFamily="34" charset="-122"/>
              </a:rPr>
              <a:t>众数</a:t>
            </a:r>
            <a:r>
              <a:rPr lang="zh-CN" altLang="en-US" sz="2000" dirty="0">
                <a:latin typeface="微软雅黑" panose="020B0503020204020204" pitchFamily="34" charset="-122"/>
                <a:ea typeface="微软雅黑" panose="020B0503020204020204" pitchFamily="34" charset="-122"/>
              </a:rPr>
              <a:t>进行填补</a:t>
            </a:r>
            <a:r>
              <a:rPr lang="en-US"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defRPr/>
            </a:pPr>
            <a:r>
              <a:rPr lang="zh-CN" altLang="en-US" sz="2600" dirty="0">
                <a:latin typeface="+mj-ea"/>
              </a:rPr>
              <a:t>均值填补法</a:t>
            </a:r>
            <a:endParaRPr lang="zh-CN" sz="26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3688" y="771550"/>
            <a:ext cx="7236613" cy="3448829"/>
          </a:xfrm>
          <a:prstGeom prst="rect">
            <a:avLst/>
          </a:prstGeom>
        </p:spPr>
        <p:txBody>
          <a:bodyPr wrap="square">
            <a:spAutoFit/>
          </a:bodyPr>
          <a:lstStyle/>
          <a:p>
            <a:pPr>
              <a:lnSpc>
                <a:spcPts val="3800"/>
              </a:lnSpc>
            </a:pPr>
            <a:r>
              <a:rPr lang="zh-CN" altLang="en-US" sz="2200" b="1" dirty="0">
                <a:latin typeface="微软雅黑" panose="020B0503020204020204" pitchFamily="34" charset="-122"/>
                <a:ea typeface="微软雅黑" panose="020B0503020204020204" pitchFamily="34" charset="-122"/>
              </a:rPr>
              <a:t>缺陷：</a:t>
            </a:r>
            <a:endParaRPr lang="en-US" altLang="zh-CN" sz="2200" b="1" dirty="0">
              <a:latin typeface="微软雅黑" panose="020B0503020204020204" pitchFamily="34" charset="-122"/>
              <a:ea typeface="微软雅黑" panose="020B0503020204020204" pitchFamily="34" charset="-122"/>
            </a:endParaRPr>
          </a:p>
          <a:p>
            <a:pPr>
              <a:lnSpc>
                <a:spcPts val="3800"/>
              </a:lnSpc>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 均值填补法会使得数据过分集中在平均值或众数上，导致特征的方差被低估</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ts val="3800"/>
              </a:lnSpc>
            </a:pPr>
            <a:r>
              <a:rPr lang="en-US" altLang="zh-CN" sz="2000" dirty="0">
                <a:latin typeface="微软雅黑" panose="020B0503020204020204" pitchFamily="34" charset="-122"/>
                <a:ea typeface="微软雅黑" panose="020B0503020204020204" pitchFamily="34" charset="-122"/>
              </a:rPr>
              <a:t>    2. </a:t>
            </a:r>
            <a:r>
              <a:rPr lang="zh-CN" altLang="en-US" sz="2000" dirty="0">
                <a:latin typeface="微软雅黑" panose="020B0503020204020204" pitchFamily="34" charset="-122"/>
                <a:ea typeface="微软雅黑" panose="020B0503020204020204" pitchFamily="34" charset="-122"/>
              </a:rPr>
              <a:t>由于完全忽略特征之间的相关性，均值填补法会大大弱化特征之间的相关性</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ts val="3800"/>
              </a:lnSpc>
            </a:pPr>
            <a:r>
              <a:rPr lang="zh-CN" altLang="en-US" sz="2200" b="1" dirty="0">
                <a:latin typeface="微软雅黑" panose="020B0503020204020204" pitchFamily="34" charset="-122"/>
                <a:ea typeface="微软雅黑" panose="020B0503020204020204" pitchFamily="34" charset="-122"/>
              </a:rPr>
              <a:t>    策略：</a:t>
            </a:r>
            <a:r>
              <a:rPr lang="zh-CN" altLang="en-US" sz="2000" dirty="0">
                <a:latin typeface="微软雅黑" panose="020B0503020204020204" pitchFamily="34" charset="-122"/>
                <a:ea typeface="微软雅黑" panose="020B0503020204020204" pitchFamily="34" charset="-122"/>
              </a:rPr>
              <a:t>根据一定的辅助特征，将数据集分成多组，然后在每一组数据上分别使用均值插补</a:t>
            </a:r>
            <a:r>
              <a:rPr lang="en-US" altLang="zh-CN" sz="2000" dirty="0">
                <a:latin typeface="微软雅黑" panose="020B0503020204020204" pitchFamily="34" charset="-122"/>
                <a:ea typeface="微软雅黑" panose="020B0503020204020204" pitchFamily="34" charset="-122"/>
              </a:rPr>
              <a:t>. </a:t>
            </a:r>
            <a:endParaRPr lang="zh-CN" altLang="en-US" sz="2000" dirty="0">
              <a:latin typeface="微软雅黑" panose="020B0503020204020204" pitchFamily="34" charset="-122"/>
              <a:ea typeface="微软雅黑" panose="020B0503020204020204" pitchFamily="34" charset="-122"/>
            </a:endParaRPr>
          </a:p>
        </p:txBody>
      </p:sp>
      <p:sp>
        <p:nvSpPr>
          <p:cNvPr id="5" name="矩形 4"/>
          <p:cNvSpPr/>
          <p:nvPr/>
        </p:nvSpPr>
        <p:spPr>
          <a:xfrm>
            <a:off x="1871699" y="4299942"/>
            <a:ext cx="7020589" cy="738344"/>
          </a:xfrm>
          <a:prstGeom prst="rect">
            <a:avLst/>
          </a:prstGeom>
        </p:spPr>
        <p:txBody>
          <a:bodyPr wrap="square">
            <a:spAutoFit/>
          </a:bodyPr>
          <a:lstStyle/>
          <a:p>
            <a:pPr>
              <a:lnSpc>
                <a:spcPct val="120000"/>
              </a:lnSpc>
            </a:pPr>
            <a:r>
              <a:rPr lang="zh-CN" altLang="en-US" dirty="0">
                <a:latin typeface="华文楷体" panose="02010600040101010101" pitchFamily="2" charset="-122"/>
                <a:ea typeface="华文楷体" panose="02010600040101010101" pitchFamily="2" charset="-122"/>
              </a:rPr>
              <a:t>例如：先根据毕业年份对数据进行分组，然后使用每一个分组数据</a:t>
            </a:r>
            <a:endParaRPr lang="en-US" altLang="zh-CN" dirty="0">
              <a:latin typeface="华文楷体" panose="02010600040101010101" pitchFamily="2" charset="-122"/>
              <a:ea typeface="华文楷体" panose="02010600040101010101" pitchFamily="2" charset="-122"/>
            </a:endParaRPr>
          </a:p>
          <a:p>
            <a:pPr>
              <a:lnSpc>
                <a:spcPct val="120000"/>
              </a:lnSpc>
            </a:pPr>
            <a:r>
              <a:rPr lang="en-US" altLang="zh-CN" dirty="0">
                <a:latin typeface="华文楷体" panose="02010600040101010101" pitchFamily="2" charset="-122"/>
                <a:ea typeface="华文楷体" panose="02010600040101010101" pitchFamily="2" charset="-122"/>
              </a:rPr>
              <a:t>             </a:t>
            </a:r>
            <a:r>
              <a:rPr lang="zh-CN" altLang="en-US" dirty="0">
                <a:latin typeface="华文楷体" panose="02010600040101010101" pitchFamily="2" charset="-122"/>
                <a:ea typeface="华文楷体" panose="02010600040101010101" pitchFamily="2" charset="-122"/>
              </a:rPr>
              <a:t>中</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年龄</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特征的平均值来对缺失值进行填补</a:t>
            </a:r>
            <a:r>
              <a:rPr lang="en-US" altLang="zh-CN" dirty="0">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
        <p:nvSpPr>
          <p:cNvPr id="6" name="Rectangle 2"/>
          <p:cNvSpPr txBox="1">
            <a:spLocks noChangeArrowheads="1"/>
          </p:cNvSpPr>
          <p:nvPr/>
        </p:nvSpPr>
        <p:spPr>
          <a:xfrm>
            <a:off x="1691680" y="0"/>
            <a:ext cx="7488832"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zh-CN" altLang="en-US" sz="2600" dirty="0">
                <a:latin typeface="+mj-ea"/>
              </a:rPr>
              <a:t>均值填补法分析</a:t>
            </a:r>
            <a:endParaRPr lang="zh-CN" sz="26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19511" y="843558"/>
            <a:ext cx="7196657" cy="3077253"/>
          </a:xfrm>
          <a:prstGeom prst="rect">
            <a:avLst/>
          </a:prstGeom>
        </p:spPr>
        <p:txBody>
          <a:bodyPr wrap="square">
            <a:spAutoFit/>
          </a:bodyPr>
          <a:lstStyle/>
          <a:p>
            <a:pPr marL="342900" indent="-342900">
              <a:lnSpc>
                <a:spcPct val="200000"/>
              </a:lnSpc>
              <a:buFont typeface="Wingdings" panose="05000000000000000000" pitchFamily="2" charset="2"/>
              <a:buChar char="l"/>
            </a:pPr>
            <a:r>
              <a:rPr lang="zh-CN" altLang="en-US" sz="2000" dirty="0">
                <a:latin typeface="微软雅黑" panose="020B0503020204020204" pitchFamily="34" charset="-122"/>
                <a:ea typeface="微软雅黑" panose="020B0503020204020204" pitchFamily="34" charset="-122"/>
              </a:rPr>
              <a:t>随机填补是在均值填补的基础上加上随机项，通过增加缺失值的随机性来改善缺失值分布过于集中的缺陷；</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nSpc>
                <a:spcPct val="200000"/>
              </a:lnSpc>
            </a:pPr>
            <a:r>
              <a:rPr lang="zh-CN" altLang="en-US" sz="2000" dirty="0">
                <a:latin typeface="微软雅黑" panose="020B0503020204020204" pitchFamily="34" charset="-122"/>
                <a:ea typeface="微软雅黑" panose="020B0503020204020204" pitchFamily="34" charset="-122"/>
              </a:rPr>
              <a:t>      包括：</a:t>
            </a:r>
            <a:endParaRPr lang="en-US" altLang="zh-CN" sz="2000" dirty="0">
              <a:latin typeface="微软雅黑" panose="020B0503020204020204" pitchFamily="34" charset="-122"/>
              <a:ea typeface="微软雅黑" panose="020B0503020204020204" pitchFamily="34" charset="-122"/>
            </a:endParaRPr>
          </a:p>
          <a:p>
            <a:pPr marL="1257300" lvl="2" indent="-342900">
              <a:lnSpc>
                <a:spcPct val="200000"/>
              </a:lnSpc>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贝叶斯</a:t>
            </a:r>
            <a:r>
              <a:rPr lang="en-US" altLang="zh-CN" sz="2000" dirty="0">
                <a:latin typeface="微软雅黑" panose="020B0503020204020204" pitchFamily="34" charset="-122"/>
                <a:ea typeface="微软雅黑" panose="020B0503020204020204" pitchFamily="34" charset="-122"/>
              </a:rPr>
              <a:t>Bootstrap</a:t>
            </a:r>
            <a:r>
              <a:rPr lang="zh-CN" altLang="en-US" sz="2000" dirty="0">
                <a:latin typeface="微软雅黑" panose="020B0503020204020204" pitchFamily="34" charset="-122"/>
                <a:ea typeface="微软雅黑" panose="020B0503020204020204" pitchFamily="34" charset="-122"/>
              </a:rPr>
              <a:t>方法</a:t>
            </a:r>
            <a:endParaRPr lang="en-US" altLang="zh-CN" sz="2000" dirty="0">
              <a:latin typeface="微软雅黑" panose="020B0503020204020204" pitchFamily="34" charset="-122"/>
              <a:ea typeface="微软雅黑" panose="020B0503020204020204" pitchFamily="34" charset="-122"/>
            </a:endParaRPr>
          </a:p>
          <a:p>
            <a:pPr marL="1257300" lvl="2" indent="-342900">
              <a:lnSpc>
                <a:spcPct val="200000"/>
              </a:lnSpc>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近似贝叶斯</a:t>
            </a:r>
            <a:r>
              <a:rPr lang="en-US" altLang="zh-CN" sz="2000" dirty="0">
                <a:latin typeface="微软雅黑" panose="020B0503020204020204" pitchFamily="34" charset="-122"/>
                <a:ea typeface="微软雅黑" panose="020B0503020204020204" pitchFamily="34" charset="-122"/>
              </a:rPr>
              <a:t>Bootstrap</a:t>
            </a:r>
            <a:r>
              <a:rPr lang="zh-CN" altLang="en-US" sz="2000" dirty="0">
                <a:latin typeface="微软雅黑" panose="020B0503020204020204" pitchFamily="34" charset="-122"/>
                <a:ea typeface="微软雅黑" panose="020B0503020204020204" pitchFamily="34" charset="-122"/>
              </a:rPr>
              <a:t>方法。</a:t>
            </a:r>
            <a:endParaRPr lang="zh-CN" altLang="en-US" sz="2000"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zh-CN" altLang="en-US" sz="2600" dirty="0">
                <a:latin typeface="+mj-ea"/>
              </a:rPr>
              <a:t>随机填补法</a:t>
            </a:r>
            <a:endParaRPr lang="zh-CN" sz="26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1691680" y="771550"/>
                <a:ext cx="7416824" cy="961289"/>
              </a:xfrm>
              <a:prstGeom prst="rect">
                <a:avLst/>
              </a:prstGeom>
            </p:spPr>
            <p:txBody>
              <a:bodyPr wrap="square">
                <a:spAutoFit/>
              </a:bodyPr>
              <a:lstStyle/>
              <a:p>
                <a:pPr marL="342900" indent="-342900" algn="just">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假设数据集有</a:t>
                </a:r>
                <a14:m>
                  <m:oMath xmlns:m="http://schemas.openxmlformats.org/officeDocument/2006/math">
                    <m:r>
                      <a:rPr lang="en-US" altLang="zh-CN" sz="2000" b="0" i="0" smtClean="0">
                        <a:latin typeface="Cambria Math" panose="02040503050406030204" pitchFamily="18" charset="0"/>
                        <a:ea typeface="+mj-ea"/>
                      </a:rPr>
                      <m:t> </m:t>
                    </m:r>
                    <m:r>
                      <a:rPr lang="en-US" altLang="zh-CN" sz="2000" b="0" i="1" smtClean="0">
                        <a:latin typeface="Cambria Math" panose="02040503050406030204" pitchFamily="18" charset="0"/>
                        <a:ea typeface="+mj-ea"/>
                      </a:rPr>
                      <m:t>𝑛</m:t>
                    </m:r>
                    <m:r>
                      <a:rPr lang="en-US" altLang="zh-CN" sz="2000" b="0" i="1" smtClean="0">
                        <a:latin typeface="Cambria Math" panose="02040503050406030204" pitchFamily="18" charset="0"/>
                        <a:ea typeface="+mj-ea"/>
                      </a:rPr>
                      <m:t> </m:t>
                    </m:r>
                  </m:oMath>
                </a14:m>
                <a:r>
                  <a:rPr lang="zh-CN" altLang="en-US" sz="2000" dirty="0">
                    <a:latin typeface="微软雅黑" panose="020B0503020204020204" pitchFamily="34" charset="-122"/>
                    <a:ea typeface="微软雅黑" panose="020B0503020204020204" pitchFamily="34" charset="-122"/>
                  </a:rPr>
                  <a:t>个样本，某特征</a:t>
                </a:r>
                <a14:m>
                  <m:oMath xmlns:m="http://schemas.openxmlformats.org/officeDocument/2006/math">
                    <m:r>
                      <a:rPr lang="en-US" altLang="zh-CN" sz="2000" b="0" i="0" smtClean="0">
                        <a:latin typeface="Cambria Math" panose="02040503050406030204" pitchFamily="18" charset="0"/>
                        <a:ea typeface="+mj-ea"/>
                      </a:rPr>
                      <m:t> </m:t>
                    </m:r>
                    <m:r>
                      <a:rPr lang="en-US" altLang="zh-CN" sz="2000" b="0" i="1" smtClean="0">
                        <a:latin typeface="Cambria Math" panose="02040503050406030204" pitchFamily="18" charset="0"/>
                        <a:ea typeface="+mj-ea"/>
                      </a:rPr>
                      <m:t>𝑓</m:t>
                    </m:r>
                    <m:r>
                      <a:rPr lang="en-US" altLang="zh-CN" sz="2000" b="0" i="1" smtClean="0">
                        <a:latin typeface="Cambria Math" panose="02040503050406030204" pitchFamily="18" charset="0"/>
                        <a:ea typeface="+mj-ea"/>
                      </a:rPr>
                      <m:t> </m:t>
                    </m:r>
                  </m:oMath>
                </a14:m>
                <a:r>
                  <a:rPr lang="zh-CN" altLang="en-US" sz="2000" dirty="0">
                    <a:latin typeface="微软雅黑" panose="020B0503020204020204" pitchFamily="34" charset="-122"/>
                    <a:ea typeface="微软雅黑" panose="020B0503020204020204" pitchFamily="34" charset="-122"/>
                  </a:rPr>
                  <a:t>存在</a:t>
                </a:r>
                <a14:m>
                  <m:oMath xmlns:m="http://schemas.openxmlformats.org/officeDocument/2006/math">
                    <m:r>
                      <a:rPr lang="en-US" altLang="zh-CN" sz="2000" b="0" i="0" dirty="0" smtClean="0">
                        <a:latin typeface="Cambria Math" panose="02040503050406030204" pitchFamily="18" charset="0"/>
                        <a:ea typeface="+mj-ea"/>
                      </a:rPr>
                      <m:t> </m:t>
                    </m:r>
                    <m:r>
                      <a:rPr lang="en-US" altLang="zh-CN" sz="2000" b="0" i="1" dirty="0" smtClean="0">
                        <a:latin typeface="Cambria Math" panose="02040503050406030204" pitchFamily="18" charset="0"/>
                        <a:ea typeface="+mj-ea"/>
                      </a:rPr>
                      <m:t>𝑘</m:t>
                    </m:r>
                    <m:r>
                      <a:rPr lang="en-US" altLang="zh-CN" sz="2000" b="0" i="1" dirty="0" smtClean="0">
                        <a:latin typeface="Cambria Math" panose="02040503050406030204" pitchFamily="18" charset="0"/>
                        <a:ea typeface="+mj-ea"/>
                      </a:rPr>
                      <m:t> </m:t>
                    </m:r>
                  </m:oMath>
                </a14:m>
                <a:r>
                  <a:rPr lang="zh-CN" altLang="en-US" sz="2000" dirty="0">
                    <a:latin typeface="微软雅黑" panose="020B0503020204020204" pitchFamily="34" charset="-122"/>
                    <a:ea typeface="微软雅黑" panose="020B0503020204020204" pitchFamily="34" charset="-122"/>
                  </a:rPr>
                  <a:t>个非缺失值和 </a:t>
                </a:r>
                <a14:m>
                  <m:oMath xmlns:m="http://schemas.openxmlformats.org/officeDocument/2006/math">
                    <m:r>
                      <a:rPr lang="en-US" altLang="zh-CN" sz="2000" b="0" i="0" dirty="0" smtClean="0">
                        <a:latin typeface="Cambria Math" panose="02040503050406030204" pitchFamily="18" charset="0"/>
                        <a:ea typeface="+mj-ea"/>
                      </a:rPr>
                      <m:t> </m:t>
                    </m:r>
                    <m:d>
                      <m:dPr>
                        <m:ctrlPr>
                          <a:rPr lang="en-US" altLang="zh-CN" sz="2000" i="1" dirty="0" smtClean="0">
                            <a:latin typeface="Cambria Math" panose="02040503050406030204" pitchFamily="18" charset="0"/>
                            <a:ea typeface="+mj-ea"/>
                          </a:rPr>
                        </m:ctrlPr>
                      </m:dPr>
                      <m:e>
                        <m:r>
                          <a:rPr lang="en-US" altLang="zh-CN" sz="2000" i="1" dirty="0">
                            <a:latin typeface="Cambria Math" panose="02040503050406030204" pitchFamily="18" charset="0"/>
                            <a:ea typeface="+mj-ea"/>
                          </a:rPr>
                          <m:t>𝑛</m:t>
                        </m:r>
                        <m:r>
                          <a:rPr lang="en-US" altLang="zh-CN" sz="2000" i="1" dirty="0">
                            <a:latin typeface="Cambria Math" panose="02040503050406030204" pitchFamily="18" charset="0"/>
                            <a:ea typeface="+mj-ea"/>
                          </a:rPr>
                          <m:t>−</m:t>
                        </m:r>
                        <m:r>
                          <a:rPr lang="en-US" altLang="zh-CN" sz="2000" i="1" dirty="0">
                            <a:latin typeface="Cambria Math" panose="02040503050406030204" pitchFamily="18" charset="0"/>
                            <a:ea typeface="+mj-ea"/>
                          </a:rPr>
                          <m:t>𝑘</m:t>
                        </m:r>
                      </m:e>
                    </m:d>
                    <m:r>
                      <a:rPr lang="en-US" altLang="zh-CN" sz="2000" b="0" i="1" dirty="0" smtClean="0">
                        <a:latin typeface="Cambria Math" panose="02040503050406030204" pitchFamily="18" charset="0"/>
                        <a:ea typeface="+mj-ea"/>
                      </a:rPr>
                      <m:t> </m:t>
                    </m:r>
                  </m:oMath>
                </a14:m>
                <a:r>
                  <a:rPr lang="zh-CN" altLang="en-US" sz="2000" dirty="0">
                    <a:latin typeface="微软雅黑" panose="020B0503020204020204" pitchFamily="34" charset="-122"/>
                    <a:ea typeface="微软雅黑" panose="020B0503020204020204" pitchFamily="34" charset="-122"/>
                  </a:rPr>
                  <a:t>个缺失值，贝叶斯</a:t>
                </a:r>
                <a:r>
                  <a:rPr lang="en-US" altLang="zh-CN" sz="2000" dirty="0">
                    <a:latin typeface="微软雅黑" panose="020B0503020204020204" pitchFamily="34" charset="-122"/>
                    <a:ea typeface="微软雅黑" panose="020B0503020204020204" pitchFamily="34" charset="-122"/>
                  </a:rPr>
                  <a:t>Bootstrap</a:t>
                </a:r>
                <a:r>
                  <a:rPr lang="zh-CN" altLang="en-US" sz="2000" dirty="0">
                    <a:latin typeface="微软雅黑" panose="020B0503020204020204" pitchFamily="34" charset="-122"/>
                    <a:ea typeface="微软雅黑" panose="020B0503020204020204" pitchFamily="34" charset="-122"/>
                  </a:rPr>
                  <a:t>方法填补共有两步：</a:t>
                </a:r>
                <a:endParaRPr lang="en-US" altLang="zh-CN" sz="2000" dirty="0">
                  <a:latin typeface="微软雅黑" panose="020B0503020204020204" pitchFamily="34" charset="-122"/>
                  <a:ea typeface="微软雅黑" panose="020B0503020204020204" pitchFamily="34" charset="-122"/>
                </a:endParaRPr>
              </a:p>
            </p:txBody>
          </p:sp>
        </mc:Choice>
        <mc:Fallback>
          <p:sp>
            <p:nvSpPr>
              <p:cNvPr id="4" name="矩形 3"/>
              <p:cNvSpPr>
                <a:spLocks noRot="1" noChangeAspect="1" noMove="1" noResize="1" noEditPoints="1" noAdjustHandles="1" noChangeArrowheads="1" noChangeShapeType="1" noTextEdit="1"/>
              </p:cNvSpPr>
              <p:nvPr/>
            </p:nvSpPr>
            <p:spPr>
              <a:xfrm>
                <a:off x="1691680" y="771550"/>
                <a:ext cx="7416824" cy="961289"/>
              </a:xfrm>
              <a:prstGeom prst="rect">
                <a:avLst/>
              </a:prstGeom>
              <a:blipFill rotWithShape="1">
                <a:blip r:embed="rId1"/>
                <a:stretch>
                  <a:fillRect l="-1" t="-3" r="1" b="58"/>
                </a:stretch>
              </a:blipFill>
            </p:spPr>
            <p:txBody>
              <a:bodyPr/>
              <a:lstStyle/>
              <a:p>
                <a:r>
                  <a:rPr lang="zh-CN" altLang="en-US">
                    <a:noFill/>
                  </a:rPr>
                  <a:t> </a:t>
                </a:r>
              </a:p>
            </p:txBody>
          </p:sp>
        </mc:Fallback>
      </mc:AlternateContent>
      <p:sp>
        <p:nvSpPr>
          <p:cNvPr id="5"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en-US" altLang="zh-CN" sz="2400" dirty="0">
                <a:latin typeface="+mj-ea"/>
              </a:rPr>
              <a:t>1</a:t>
            </a:r>
            <a:r>
              <a:rPr lang="zh-CN" altLang="en-US" sz="2400" dirty="0">
                <a:latin typeface="+mj-ea"/>
              </a:rPr>
              <a:t>）贝叶斯</a:t>
            </a:r>
            <a:r>
              <a:rPr lang="en-US" altLang="zh-CN" sz="2400" dirty="0">
                <a:latin typeface="+mj-ea"/>
              </a:rPr>
              <a:t>Bootstrap</a:t>
            </a:r>
            <a:r>
              <a:rPr lang="zh-CN" altLang="en-US" sz="2400" dirty="0">
                <a:latin typeface="+mj-ea"/>
              </a:rPr>
              <a:t>方法</a:t>
            </a:r>
            <a:endParaRPr lang="zh-CN" altLang="en-US" sz="2400" dirty="0">
              <a:latin typeface="+mj-ea"/>
            </a:endParaRPr>
          </a:p>
        </p:txBody>
      </p:sp>
      <mc:AlternateContent xmlns:mc="http://schemas.openxmlformats.org/markup-compatibility/2006">
        <mc:Choice xmlns:a14="http://schemas.microsoft.com/office/drawing/2010/main" Requires="a14">
          <p:sp>
            <p:nvSpPr>
              <p:cNvPr id="2" name="矩形 1"/>
              <p:cNvSpPr/>
              <p:nvPr/>
            </p:nvSpPr>
            <p:spPr>
              <a:xfrm>
                <a:off x="2051720" y="1923678"/>
                <a:ext cx="6768752" cy="2346283"/>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000" b="1" dirty="0">
                    <a:latin typeface="+mj-ea"/>
                    <a:ea typeface="+mj-ea"/>
                  </a:rPr>
                  <a:t>第一步：</a:t>
                </a:r>
                <a:r>
                  <a:rPr lang="zh-CN" altLang="en-US" sz="2000" dirty="0">
                    <a:latin typeface="+mj-ea"/>
                    <a:ea typeface="+mj-ea"/>
                  </a:rPr>
                  <a:t>从均匀分布</a:t>
                </a:r>
                <a14:m>
                  <m:oMath xmlns:m="http://schemas.openxmlformats.org/officeDocument/2006/math">
                    <m:r>
                      <a:rPr lang="en-US" altLang="zh-CN" sz="2000" dirty="0">
                        <a:latin typeface="Cambria Math" panose="02040503050406030204" pitchFamily="18" charset="0"/>
                        <a:ea typeface="+mj-ea"/>
                      </a:rPr>
                      <m:t> </m:t>
                    </m:r>
                    <m:r>
                      <a:rPr lang="en-US" altLang="zh-CN" sz="2000" i="1" dirty="0">
                        <a:latin typeface="Cambria Math" panose="02040503050406030204" pitchFamily="18" charset="0"/>
                        <a:ea typeface="+mj-ea"/>
                      </a:rPr>
                      <m:t>𝑈</m:t>
                    </m:r>
                    <m:d>
                      <m:dPr>
                        <m:ctrlPr>
                          <a:rPr lang="en-US" altLang="zh-CN" sz="2000" i="1" dirty="0">
                            <a:latin typeface="Cambria Math" panose="02040503050406030204" pitchFamily="18" charset="0"/>
                            <a:ea typeface="+mj-ea"/>
                          </a:rPr>
                        </m:ctrlPr>
                      </m:dPr>
                      <m:e>
                        <m:r>
                          <a:rPr lang="en-US" altLang="zh-CN" sz="2000" i="1" dirty="0">
                            <a:latin typeface="Cambria Math" panose="02040503050406030204" pitchFamily="18" charset="0"/>
                            <a:ea typeface="+mj-ea"/>
                          </a:rPr>
                          <m:t>0</m:t>
                        </m:r>
                        <m:r>
                          <a:rPr lang="en-US" altLang="zh-CN" sz="2000" i="1" dirty="0">
                            <a:latin typeface="Cambria Math" panose="02040503050406030204" pitchFamily="18" charset="0"/>
                            <a:ea typeface="+mj-ea"/>
                          </a:rPr>
                          <m:t>, </m:t>
                        </m:r>
                        <m:r>
                          <a:rPr lang="en-US" altLang="zh-CN" sz="2000" i="1" dirty="0">
                            <a:latin typeface="Cambria Math" panose="02040503050406030204" pitchFamily="18" charset="0"/>
                            <a:ea typeface="+mj-ea"/>
                          </a:rPr>
                          <m:t>1</m:t>
                        </m:r>
                      </m:e>
                    </m:d>
                  </m:oMath>
                </a14:m>
                <a:r>
                  <a:rPr lang="zh-CN" altLang="en-US" sz="2000" dirty="0">
                    <a:latin typeface="+mj-ea"/>
                    <a:ea typeface="+mj-ea"/>
                  </a:rPr>
                  <a:t>中随机抽取</a:t>
                </a:r>
                <a14:m>
                  <m:oMath xmlns:m="http://schemas.openxmlformats.org/officeDocument/2006/math">
                    <m:r>
                      <a:rPr lang="en-US" altLang="zh-CN" sz="2000" dirty="0">
                        <a:latin typeface="Cambria Math" panose="02040503050406030204" pitchFamily="18" charset="0"/>
                        <a:ea typeface="+mj-ea"/>
                      </a:rPr>
                      <m:t> </m:t>
                    </m:r>
                    <m:r>
                      <a:rPr lang="en-US" altLang="zh-CN" sz="2000" i="1" dirty="0">
                        <a:latin typeface="Cambria Math" panose="02040503050406030204" pitchFamily="18" charset="0"/>
                        <a:ea typeface="+mj-ea"/>
                      </a:rPr>
                      <m:t>𝑘</m:t>
                    </m:r>
                    <m:r>
                      <a:rPr lang="en-US" altLang="zh-CN" sz="2000" i="1" dirty="0">
                        <a:latin typeface="Cambria Math" panose="02040503050406030204" pitchFamily="18" charset="0"/>
                        <a:ea typeface="+mj-ea"/>
                      </a:rPr>
                      <m:t>−</m:t>
                    </m:r>
                    <m:r>
                      <a:rPr lang="en-US" altLang="zh-CN" sz="2000" i="1" dirty="0">
                        <a:latin typeface="Cambria Math" panose="02040503050406030204" pitchFamily="18" charset="0"/>
                        <a:ea typeface="+mj-ea"/>
                      </a:rPr>
                      <m:t>1</m:t>
                    </m:r>
                  </m:oMath>
                </a14:m>
                <a:r>
                  <a:rPr lang="zh-CN" altLang="en-US" sz="2000" dirty="0">
                    <a:latin typeface="+mj-ea"/>
                    <a:ea typeface="+mj-ea"/>
                  </a:rPr>
                  <a:t>个随机数，并进行升序排序记为</a:t>
                </a:r>
                <a14:m>
                  <m:oMath xmlns:m="http://schemas.openxmlformats.org/officeDocument/2006/math">
                    <m:sSub>
                      <m:sSubPr>
                        <m:ctrlPr>
                          <a:rPr lang="en-US" altLang="zh-CN" sz="2000" i="1" dirty="0">
                            <a:latin typeface="Cambria Math" panose="02040503050406030204" pitchFamily="18" charset="0"/>
                            <a:ea typeface="+mj-ea"/>
                          </a:rPr>
                        </m:ctrlPr>
                      </m:sSubPr>
                      <m:e>
                        <m:r>
                          <a:rPr lang="en-US" altLang="zh-CN" sz="2000" b="0" i="1" dirty="0" smtClean="0">
                            <a:latin typeface="Cambria Math" panose="02040503050406030204" pitchFamily="18" charset="0"/>
                            <a:ea typeface="+mj-ea"/>
                          </a:rPr>
                          <m:t>{</m:t>
                        </m:r>
                        <m:r>
                          <a:rPr lang="en-US" altLang="zh-CN" sz="2000" b="0" i="1" dirty="0" smtClean="0">
                            <a:latin typeface="Cambria Math" panose="02040503050406030204" pitchFamily="18" charset="0"/>
                            <a:ea typeface="+mj-ea"/>
                          </a:rPr>
                          <m:t>0</m:t>
                        </m:r>
                        <m:r>
                          <a:rPr lang="en-US" altLang="zh-CN" sz="2000" b="0" i="1" dirty="0" smtClean="0">
                            <a:latin typeface="Cambria Math" panose="02040503050406030204" pitchFamily="18" charset="0"/>
                            <a:ea typeface="+mj-ea"/>
                          </a:rPr>
                          <m:t>,</m:t>
                        </m:r>
                        <m:r>
                          <a:rPr lang="en-US" altLang="zh-CN" sz="2000" i="1" dirty="0">
                            <a:latin typeface="Cambria Math" panose="02040503050406030204" pitchFamily="18" charset="0"/>
                            <a:ea typeface="+mj-ea"/>
                          </a:rPr>
                          <m:t> </m:t>
                        </m:r>
                        <m:r>
                          <a:rPr lang="en-US" altLang="zh-CN" sz="2000" i="1" dirty="0">
                            <a:latin typeface="Cambria Math" panose="02040503050406030204" pitchFamily="18" charset="0"/>
                            <a:ea typeface="+mj-ea"/>
                          </a:rPr>
                          <m:t>𝑎</m:t>
                        </m:r>
                      </m:e>
                      <m:sub>
                        <m:r>
                          <a:rPr lang="en-US" altLang="zh-CN" sz="2000" i="1" dirty="0">
                            <a:latin typeface="Cambria Math" panose="02040503050406030204" pitchFamily="18" charset="0"/>
                            <a:ea typeface="+mj-ea"/>
                          </a:rPr>
                          <m:t>1</m:t>
                        </m:r>
                      </m:sub>
                    </m:sSub>
                    <m:r>
                      <a:rPr lang="en-US" altLang="zh-CN" sz="2000" i="1" dirty="0">
                        <a:latin typeface="Cambria Math" panose="02040503050406030204" pitchFamily="18" charset="0"/>
                        <a:ea typeface="+mj-ea"/>
                      </a:rPr>
                      <m:t>,</m:t>
                    </m:r>
                    <m:sSub>
                      <m:sSubPr>
                        <m:ctrlPr>
                          <a:rPr lang="en-US" altLang="zh-CN" sz="2000" i="1" dirty="0">
                            <a:latin typeface="Cambria Math" panose="02040503050406030204" pitchFamily="18" charset="0"/>
                            <a:ea typeface="+mj-ea"/>
                          </a:rPr>
                        </m:ctrlPr>
                      </m:sSubPr>
                      <m:e>
                        <m:r>
                          <a:rPr lang="en-US" altLang="zh-CN" sz="2000" i="1" dirty="0">
                            <a:latin typeface="Cambria Math" panose="02040503050406030204" pitchFamily="18" charset="0"/>
                            <a:ea typeface="+mj-ea"/>
                          </a:rPr>
                          <m:t>𝑎</m:t>
                        </m:r>
                      </m:e>
                      <m:sub>
                        <m:r>
                          <a:rPr lang="en-US" altLang="zh-CN" sz="2000" i="1" dirty="0">
                            <a:latin typeface="Cambria Math" panose="02040503050406030204" pitchFamily="18" charset="0"/>
                            <a:ea typeface="+mj-ea"/>
                          </a:rPr>
                          <m:t>2</m:t>
                        </m:r>
                      </m:sub>
                    </m:sSub>
                    <m:r>
                      <a:rPr lang="en-US" altLang="zh-CN" sz="2000" i="1" dirty="0">
                        <a:latin typeface="Cambria Math" panose="02040503050406030204" pitchFamily="18" charset="0"/>
                        <a:ea typeface="+mj-ea"/>
                      </a:rPr>
                      <m:t>, …,</m:t>
                    </m:r>
                    <m:sSub>
                      <m:sSubPr>
                        <m:ctrlPr>
                          <a:rPr lang="en-US" altLang="zh-CN" sz="2000" i="1" dirty="0">
                            <a:latin typeface="Cambria Math" panose="02040503050406030204" pitchFamily="18" charset="0"/>
                            <a:ea typeface="+mj-ea"/>
                          </a:rPr>
                        </m:ctrlPr>
                      </m:sSubPr>
                      <m:e>
                        <m:r>
                          <a:rPr lang="en-US" altLang="zh-CN" sz="2000" i="1" dirty="0">
                            <a:latin typeface="Cambria Math" panose="02040503050406030204" pitchFamily="18" charset="0"/>
                            <a:ea typeface="+mj-ea"/>
                          </a:rPr>
                          <m:t>𝑎</m:t>
                        </m:r>
                      </m:e>
                      <m:sub>
                        <m:r>
                          <a:rPr lang="en-US" altLang="zh-CN" sz="2000" i="1" dirty="0">
                            <a:latin typeface="Cambria Math" panose="02040503050406030204" pitchFamily="18" charset="0"/>
                            <a:ea typeface="+mj-ea"/>
                          </a:rPr>
                          <m:t>𝑘</m:t>
                        </m:r>
                        <m:r>
                          <a:rPr lang="en-US" altLang="zh-CN" sz="2000" i="1" dirty="0">
                            <a:latin typeface="Cambria Math" panose="02040503050406030204" pitchFamily="18" charset="0"/>
                            <a:ea typeface="+mj-ea"/>
                          </a:rPr>
                          <m:t>−</m:t>
                        </m:r>
                        <m:r>
                          <a:rPr lang="en-US" altLang="zh-CN" sz="2000" i="1" dirty="0">
                            <a:latin typeface="Cambria Math" panose="02040503050406030204" pitchFamily="18" charset="0"/>
                            <a:ea typeface="+mj-ea"/>
                          </a:rPr>
                          <m:t>1</m:t>
                        </m:r>
                      </m:sub>
                    </m:sSub>
                    <m:r>
                      <a:rPr lang="en-US" altLang="zh-CN" sz="2000" b="0" i="1" dirty="0" smtClean="0">
                        <a:latin typeface="Cambria Math" panose="02040503050406030204" pitchFamily="18" charset="0"/>
                        <a:ea typeface="+mj-ea"/>
                      </a:rPr>
                      <m:t>, </m:t>
                    </m:r>
                    <m:r>
                      <a:rPr lang="en-US" altLang="zh-CN" sz="2000" b="0" i="1" dirty="0" smtClean="0">
                        <a:latin typeface="Cambria Math" panose="02040503050406030204" pitchFamily="18" charset="0"/>
                        <a:ea typeface="+mj-ea"/>
                      </a:rPr>
                      <m:t>1</m:t>
                    </m:r>
                    <m:r>
                      <a:rPr lang="en-US" altLang="zh-CN" sz="2000" b="0" i="1" dirty="0" smtClean="0">
                        <a:latin typeface="Cambria Math" panose="02040503050406030204" pitchFamily="18" charset="0"/>
                        <a:ea typeface="+mj-ea"/>
                      </a:rPr>
                      <m:t>}</m:t>
                    </m:r>
                  </m:oMath>
                </a14:m>
                <a:r>
                  <a:rPr lang="zh-CN" altLang="en-US" sz="2000" dirty="0">
                    <a:latin typeface="+mj-ea"/>
                    <a:ea typeface="+mj-ea"/>
                  </a:rPr>
                  <a:t>；</a:t>
                </a:r>
                <a:endParaRPr lang="en-US" altLang="zh-CN" sz="2000" dirty="0">
                  <a:latin typeface="+mj-ea"/>
                  <a:ea typeface="+mj-ea"/>
                </a:endParaRPr>
              </a:p>
              <a:p>
                <a:pPr marL="342900" indent="-342900" algn="just">
                  <a:lnSpc>
                    <a:spcPct val="150000"/>
                  </a:lnSpc>
                  <a:buFont typeface="Wingdings" panose="05000000000000000000" pitchFamily="2" charset="2"/>
                  <a:buChar char="Ø"/>
                </a:pPr>
                <a:r>
                  <a:rPr lang="zh-CN" altLang="en-US" sz="2000" b="1" dirty="0">
                    <a:latin typeface="+mj-ea"/>
                    <a:ea typeface="+mj-ea"/>
                  </a:rPr>
                  <a:t>第二步：</a:t>
                </a:r>
                <a:r>
                  <a:rPr lang="zh-CN" altLang="en-US" sz="2000" dirty="0">
                    <a:latin typeface="+mj-ea"/>
                    <a:ea typeface="+mj-ea"/>
                  </a:rPr>
                  <a:t>对</a:t>
                </a:r>
                <a14:m>
                  <m:oMath xmlns:m="http://schemas.openxmlformats.org/officeDocument/2006/math">
                    <m:r>
                      <a:rPr lang="en-US" altLang="zh-CN" sz="2000" b="0" i="0" dirty="0" smtClean="0">
                        <a:latin typeface="Cambria Math" panose="02040503050406030204" pitchFamily="18" charset="0"/>
                        <a:ea typeface="+mj-ea"/>
                      </a:rPr>
                      <m:t> </m:t>
                    </m:r>
                    <m:d>
                      <m:dPr>
                        <m:ctrlPr>
                          <a:rPr lang="en-US" altLang="zh-CN" sz="2000" i="1" dirty="0">
                            <a:latin typeface="Cambria Math" panose="02040503050406030204" pitchFamily="18" charset="0"/>
                            <a:ea typeface="+mj-ea"/>
                          </a:rPr>
                        </m:ctrlPr>
                      </m:dPr>
                      <m:e>
                        <m:r>
                          <a:rPr lang="en-US" altLang="zh-CN" sz="2000" i="1" dirty="0">
                            <a:latin typeface="Cambria Math" panose="02040503050406030204" pitchFamily="18" charset="0"/>
                            <a:ea typeface="+mj-ea"/>
                          </a:rPr>
                          <m:t>𝑛</m:t>
                        </m:r>
                        <m:r>
                          <a:rPr lang="en-US" altLang="zh-CN" sz="2000" i="1" dirty="0">
                            <a:latin typeface="Cambria Math" panose="02040503050406030204" pitchFamily="18" charset="0"/>
                            <a:ea typeface="+mj-ea"/>
                          </a:rPr>
                          <m:t>−</m:t>
                        </m:r>
                        <m:r>
                          <a:rPr lang="en-US" altLang="zh-CN" sz="2000" i="1" dirty="0">
                            <a:latin typeface="Cambria Math" panose="02040503050406030204" pitchFamily="18" charset="0"/>
                            <a:ea typeface="+mj-ea"/>
                          </a:rPr>
                          <m:t>𝑘</m:t>
                        </m:r>
                      </m:e>
                    </m:d>
                    <m:r>
                      <a:rPr lang="en-US" altLang="zh-CN" sz="2000" b="0" i="1" dirty="0" smtClean="0">
                        <a:latin typeface="Cambria Math" panose="02040503050406030204" pitchFamily="18" charset="0"/>
                        <a:ea typeface="+mj-ea"/>
                      </a:rPr>
                      <m:t> </m:t>
                    </m:r>
                  </m:oMath>
                </a14:m>
                <a:r>
                  <a:rPr lang="zh-CN" altLang="en-US" sz="2000" dirty="0">
                    <a:latin typeface="+mj-ea"/>
                    <a:ea typeface="+mj-ea"/>
                  </a:rPr>
                  <a:t>个缺失值，分别从非缺失值</a:t>
                </a:r>
                <a14:m>
                  <m:oMath xmlns:m="http://schemas.openxmlformats.org/officeDocument/2006/math">
                    <m:r>
                      <a:rPr lang="en-US" altLang="zh-CN" sz="2000" b="0" i="0" dirty="0" smtClean="0">
                        <a:latin typeface="Cambria Math" panose="02040503050406030204" pitchFamily="18" charset="0"/>
                        <a:ea typeface="+mj-ea"/>
                      </a:rPr>
                      <m:t> </m:t>
                    </m:r>
                    <m:r>
                      <a:rPr lang="en-US" altLang="zh-CN" sz="2000" i="1" dirty="0">
                        <a:latin typeface="Cambria Math" panose="02040503050406030204" pitchFamily="18" charset="0"/>
                        <a:ea typeface="+mj-ea"/>
                      </a:rPr>
                      <m:t>{</m:t>
                    </m:r>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𝑓</m:t>
                        </m:r>
                      </m:e>
                      <m:sub>
                        <m:r>
                          <a:rPr lang="en-US" altLang="zh-CN" sz="2000" i="1">
                            <a:latin typeface="Cambria Math" panose="02040503050406030204" pitchFamily="18" charset="0"/>
                            <a:ea typeface="+mj-ea"/>
                          </a:rPr>
                          <m:t>1</m:t>
                        </m:r>
                      </m:sub>
                    </m:sSub>
                  </m:oMath>
                </a14:m>
                <a:r>
                  <a:rPr lang="en-US" altLang="zh-CN" sz="2000" dirty="0">
                    <a:latin typeface="+mj-ea"/>
                    <a:ea typeface="+mj-ea"/>
                  </a:rPr>
                  <a:t>, </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𝑓</m:t>
                        </m:r>
                      </m:e>
                      <m:sub>
                        <m:r>
                          <a:rPr lang="en-US" altLang="zh-CN" sz="2000" i="1">
                            <a:latin typeface="Cambria Math" panose="02040503050406030204" pitchFamily="18" charset="0"/>
                            <a:ea typeface="+mj-ea"/>
                          </a:rPr>
                          <m:t>2</m:t>
                        </m:r>
                      </m:sub>
                    </m:sSub>
                  </m:oMath>
                </a14:m>
                <a:r>
                  <a:rPr lang="en-US" altLang="zh-CN" sz="2000" dirty="0">
                    <a:latin typeface="+mj-ea"/>
                    <a:ea typeface="+mj-ea"/>
                  </a:rPr>
                  <a:t>,… , </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pitchFamily="18" charset="0"/>
                            <a:ea typeface="+mj-ea"/>
                          </a:rPr>
                          <m:t>𝑓</m:t>
                        </m:r>
                      </m:e>
                      <m:sub>
                        <m:r>
                          <a:rPr lang="en-US" altLang="zh-CN" sz="2000" i="1">
                            <a:latin typeface="Cambria Math" panose="02040503050406030204" pitchFamily="18" charset="0"/>
                            <a:ea typeface="+mj-ea"/>
                          </a:rPr>
                          <m:t>𝑘</m:t>
                        </m:r>
                      </m:sub>
                    </m:sSub>
                    <m:r>
                      <a:rPr lang="en-US" altLang="zh-CN" sz="2000" i="1">
                        <a:latin typeface="Cambria Math" panose="02040503050406030204" pitchFamily="18" charset="0"/>
                        <a:ea typeface="+mj-ea"/>
                      </a:rPr>
                      <m:t>}</m:t>
                    </m:r>
                  </m:oMath>
                </a14:m>
                <a:r>
                  <a:rPr lang="zh-CN" altLang="en-US" sz="2000" dirty="0">
                    <a:latin typeface="+mj-ea"/>
                    <a:ea typeface="+mj-ea"/>
                  </a:rPr>
                  <a:t> 中以概率</a:t>
                </a:r>
                <a14:m>
                  <m:oMath xmlns:m="http://schemas.openxmlformats.org/officeDocument/2006/math">
                    <m:sSub>
                      <m:sSubPr>
                        <m:ctrlPr>
                          <a:rPr lang="en-US" altLang="zh-CN" sz="2000" i="1" dirty="0">
                            <a:latin typeface="Cambria Math" panose="02040503050406030204" pitchFamily="18" charset="0"/>
                            <a:ea typeface="+mj-ea"/>
                          </a:rPr>
                        </m:ctrlPr>
                      </m:sSubPr>
                      <m:e>
                        <m:r>
                          <a:rPr lang="en-US" altLang="zh-CN" sz="2000" b="0" i="1" dirty="0" smtClean="0">
                            <a:latin typeface="Cambria Math" panose="02040503050406030204" pitchFamily="18" charset="0"/>
                            <a:ea typeface="+mj-ea"/>
                          </a:rPr>
                          <m:t> </m:t>
                        </m:r>
                        <m:r>
                          <a:rPr lang="en-US" altLang="zh-CN" sz="2000" i="1" dirty="0">
                            <a:latin typeface="Cambria Math" panose="02040503050406030204" pitchFamily="18" charset="0"/>
                            <a:ea typeface="+mj-ea"/>
                          </a:rPr>
                          <m:t>𝑎</m:t>
                        </m:r>
                      </m:e>
                      <m:sub>
                        <m:r>
                          <a:rPr lang="en-US" altLang="zh-CN" sz="2000" i="1" dirty="0">
                            <a:latin typeface="Cambria Math" panose="02040503050406030204" pitchFamily="18" charset="0"/>
                            <a:ea typeface="+mj-ea"/>
                          </a:rPr>
                          <m:t>1</m:t>
                        </m:r>
                      </m:sub>
                    </m:sSub>
                    <m:r>
                      <a:rPr lang="en-US" altLang="zh-CN" sz="2000" i="1" dirty="0">
                        <a:latin typeface="Cambria Math" panose="02040503050406030204" pitchFamily="18" charset="0"/>
                        <a:ea typeface="+mj-ea"/>
                      </a:rPr>
                      <m:t>,</m:t>
                    </m:r>
                    <m:sSub>
                      <m:sSubPr>
                        <m:ctrlPr>
                          <a:rPr lang="en-US" altLang="zh-CN" sz="2000" i="1" dirty="0">
                            <a:latin typeface="Cambria Math" panose="02040503050406030204" pitchFamily="18" charset="0"/>
                            <a:ea typeface="+mj-ea"/>
                          </a:rPr>
                        </m:ctrlPr>
                      </m:sSubPr>
                      <m:e>
                        <m:r>
                          <a:rPr lang="en-US" altLang="zh-CN" sz="2000" i="1" dirty="0">
                            <a:latin typeface="Cambria Math" panose="02040503050406030204" pitchFamily="18" charset="0"/>
                            <a:ea typeface="+mj-ea"/>
                          </a:rPr>
                          <m:t>𝑎</m:t>
                        </m:r>
                      </m:e>
                      <m:sub>
                        <m:r>
                          <a:rPr lang="en-US" altLang="zh-CN" sz="2000" i="1" dirty="0">
                            <a:latin typeface="Cambria Math" panose="02040503050406030204" pitchFamily="18" charset="0"/>
                            <a:ea typeface="+mj-ea"/>
                          </a:rPr>
                          <m:t>2</m:t>
                        </m:r>
                      </m:sub>
                    </m:sSub>
                    <m:r>
                      <a:rPr lang="en-US" altLang="zh-CN" sz="2000" i="1" dirty="0">
                        <a:latin typeface="Cambria Math" panose="02040503050406030204" pitchFamily="18" charset="0"/>
                        <a:ea typeface="+mj-ea"/>
                      </a:rPr>
                      <m:t>−</m:t>
                    </m:r>
                    <m:sSub>
                      <m:sSubPr>
                        <m:ctrlPr>
                          <a:rPr lang="en-US" altLang="zh-CN" sz="2000" i="1" dirty="0">
                            <a:latin typeface="Cambria Math" panose="02040503050406030204" pitchFamily="18" charset="0"/>
                            <a:ea typeface="+mj-ea"/>
                          </a:rPr>
                        </m:ctrlPr>
                      </m:sSubPr>
                      <m:e>
                        <m:r>
                          <a:rPr lang="en-US" altLang="zh-CN" sz="2000" i="1" dirty="0">
                            <a:latin typeface="Cambria Math" panose="02040503050406030204" pitchFamily="18" charset="0"/>
                            <a:ea typeface="+mj-ea"/>
                          </a:rPr>
                          <m:t>𝑎</m:t>
                        </m:r>
                      </m:e>
                      <m:sub>
                        <m:r>
                          <a:rPr lang="en-US" altLang="zh-CN" sz="2000" i="1" dirty="0">
                            <a:latin typeface="Cambria Math" panose="02040503050406030204" pitchFamily="18" charset="0"/>
                            <a:ea typeface="+mj-ea"/>
                          </a:rPr>
                          <m:t>1</m:t>
                        </m:r>
                      </m:sub>
                    </m:sSub>
                    <m:r>
                      <a:rPr lang="en-US" altLang="zh-CN" sz="2000" i="1" dirty="0">
                        <a:latin typeface="Cambria Math" panose="02040503050406030204" pitchFamily="18" charset="0"/>
                        <a:ea typeface="+mj-ea"/>
                      </a:rPr>
                      <m:t>, …,</m:t>
                    </m:r>
                    <m:sSub>
                      <m:sSubPr>
                        <m:ctrlPr>
                          <a:rPr lang="en-US" altLang="zh-CN" sz="2000" i="1" dirty="0">
                            <a:latin typeface="Cambria Math" panose="02040503050406030204" pitchFamily="18" charset="0"/>
                            <a:ea typeface="+mj-ea"/>
                          </a:rPr>
                        </m:ctrlPr>
                      </m:sSubPr>
                      <m:e>
                        <m:r>
                          <a:rPr lang="en-US" altLang="zh-CN" sz="2000" i="1" dirty="0">
                            <a:latin typeface="Cambria Math" panose="02040503050406030204" pitchFamily="18" charset="0"/>
                            <a:ea typeface="+mj-ea"/>
                          </a:rPr>
                          <m:t>1</m:t>
                        </m:r>
                        <m:r>
                          <a:rPr lang="en-US" altLang="zh-CN" sz="2000" i="1" dirty="0">
                            <a:latin typeface="Cambria Math" panose="02040503050406030204" pitchFamily="18" charset="0"/>
                            <a:ea typeface="+mj-ea"/>
                          </a:rPr>
                          <m:t>−</m:t>
                        </m:r>
                        <m:r>
                          <a:rPr lang="en-US" altLang="zh-CN" sz="2000" i="1" dirty="0">
                            <a:latin typeface="Cambria Math" panose="02040503050406030204" pitchFamily="18" charset="0"/>
                            <a:ea typeface="+mj-ea"/>
                          </a:rPr>
                          <m:t>𝑎</m:t>
                        </m:r>
                      </m:e>
                      <m:sub>
                        <m:r>
                          <a:rPr lang="en-US" altLang="zh-CN" sz="2000" i="1" dirty="0">
                            <a:latin typeface="Cambria Math" panose="02040503050406030204" pitchFamily="18" charset="0"/>
                            <a:ea typeface="+mj-ea"/>
                          </a:rPr>
                          <m:t>𝑘</m:t>
                        </m:r>
                        <m:r>
                          <a:rPr lang="en-US" altLang="zh-CN" sz="2000" i="1" dirty="0">
                            <a:latin typeface="Cambria Math" panose="02040503050406030204" pitchFamily="18" charset="0"/>
                            <a:ea typeface="+mj-ea"/>
                          </a:rPr>
                          <m:t>−</m:t>
                        </m:r>
                        <m:r>
                          <a:rPr lang="en-US" altLang="zh-CN" sz="2000" i="1" dirty="0">
                            <a:latin typeface="Cambria Math" panose="02040503050406030204" pitchFamily="18" charset="0"/>
                            <a:ea typeface="+mj-ea"/>
                          </a:rPr>
                          <m:t>1</m:t>
                        </m:r>
                      </m:sub>
                    </m:sSub>
                  </m:oMath>
                </a14:m>
                <a:r>
                  <a:rPr lang="zh-CN" altLang="en-US" sz="2000" dirty="0">
                    <a:latin typeface="+mj-ea"/>
                    <a:ea typeface="+mj-ea"/>
                  </a:rPr>
                  <a:t>采样一个值进行填补</a:t>
                </a:r>
                <a:r>
                  <a:rPr lang="en-US" altLang="zh-CN" sz="2000" dirty="0">
                    <a:latin typeface="+mj-ea"/>
                    <a:ea typeface="+mj-ea"/>
                  </a:rPr>
                  <a:t>.</a:t>
                </a:r>
                <a:endParaRPr lang="zh-CN" altLang="en-US" sz="2000" dirty="0">
                  <a:latin typeface="+mj-ea"/>
                  <a:ea typeface="+mj-ea"/>
                </a:endParaRPr>
              </a:p>
            </p:txBody>
          </p:sp>
        </mc:Choice>
        <mc:Fallback>
          <p:sp>
            <p:nvSpPr>
              <p:cNvPr id="2" name="矩形 1"/>
              <p:cNvSpPr>
                <a:spLocks noRot="1" noChangeAspect="1" noMove="1" noResize="1" noEditPoints="1" noAdjustHandles="1" noChangeArrowheads="1" noChangeShapeType="1" noTextEdit="1"/>
              </p:cNvSpPr>
              <p:nvPr/>
            </p:nvSpPr>
            <p:spPr>
              <a:xfrm>
                <a:off x="2051720" y="1923678"/>
                <a:ext cx="6768752" cy="2346283"/>
              </a:xfrm>
              <a:prstGeom prst="rect">
                <a:avLst/>
              </a:prstGeom>
              <a:blipFill rotWithShape="1">
                <a:blip r:embed="rId2"/>
                <a:stretch>
                  <a:fillRect l="-1" t="-11" r="-89" b="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2123728" y="843558"/>
                <a:ext cx="6912768" cy="1422954"/>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首先从</a:t>
                </a:r>
                <a14:m>
                  <m:oMath xmlns:m="http://schemas.openxmlformats.org/officeDocument/2006/math">
                    <m:r>
                      <a:rPr lang="en-US" altLang="zh-CN" sz="2000" b="0" i="0" dirty="0" smtClean="0">
                        <a:latin typeface="Cambria Math" panose="02040503050406030204"/>
                        <a:ea typeface="+mj-ea"/>
                      </a:rPr>
                      <m:t> </m:t>
                    </m:r>
                    <m:r>
                      <a:rPr lang="en-US" altLang="zh-CN" sz="2000" i="1" dirty="0" smtClean="0">
                        <a:latin typeface="Cambria Math" panose="02040503050406030204"/>
                        <a:ea typeface="+mj-ea"/>
                      </a:rPr>
                      <m:t>𝑘</m:t>
                    </m:r>
                    <m:r>
                      <a:rPr lang="en-US" altLang="zh-CN" sz="2000" b="0" i="1" dirty="0" smtClean="0">
                        <a:latin typeface="Cambria Math" panose="02040503050406030204"/>
                        <a:ea typeface="+mj-ea"/>
                      </a:rPr>
                      <m:t> </m:t>
                    </m:r>
                  </m:oMath>
                </a14:m>
                <a:r>
                  <a:rPr lang="zh-CN" altLang="en-US" sz="2000" dirty="0">
                    <a:latin typeface="微软雅黑" panose="020B0503020204020204" pitchFamily="34" charset="-122"/>
                    <a:ea typeface="微软雅黑" panose="020B0503020204020204" pitchFamily="34" charset="-122"/>
                  </a:rPr>
                  <a:t>个非缺失值</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a:ea typeface="+mj-ea"/>
                          </a:rPr>
                          <m:t>𝑓</m:t>
                        </m:r>
                      </m:e>
                      <m:sub>
                        <m:r>
                          <a:rPr lang="en-US" altLang="zh-CN" sz="2000" i="1">
                            <a:latin typeface="Cambria Math" panose="02040503050406030204"/>
                            <a:ea typeface="+mj-ea"/>
                          </a:rPr>
                          <m:t>1</m:t>
                        </m:r>
                      </m:sub>
                    </m:sSub>
                  </m:oMath>
                </a14:m>
                <a:r>
                  <a:rPr lang="en-US" altLang="zh-CN" sz="20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a:ea typeface="+mj-ea"/>
                          </a:rPr>
                          <m:t>𝑓</m:t>
                        </m:r>
                      </m:e>
                      <m:sub>
                        <m:r>
                          <a:rPr lang="en-US" altLang="zh-CN" sz="2000" i="1">
                            <a:latin typeface="Cambria Math" panose="02040503050406030204"/>
                            <a:ea typeface="+mj-ea"/>
                          </a:rPr>
                          <m:t>2</m:t>
                        </m:r>
                      </m:sub>
                    </m:sSub>
                  </m:oMath>
                </a14:m>
                <a:r>
                  <a:rPr lang="en-US" altLang="zh-CN" sz="2000" dirty="0">
                    <a:latin typeface="微软雅黑" panose="020B0503020204020204" pitchFamily="34" charset="-122"/>
                    <a:ea typeface="微软雅黑" panose="020B0503020204020204" pitchFamily="34" charset="-122"/>
                  </a:rPr>
                  <a:t>,… , </a:t>
                </a:r>
                <a14:m>
                  <m:oMath xmlns:m="http://schemas.openxmlformats.org/officeDocument/2006/math">
                    <m:sSub>
                      <m:sSubPr>
                        <m:ctrlPr>
                          <a:rPr lang="en-US" altLang="zh-CN" sz="2000" i="1">
                            <a:latin typeface="Cambria Math" panose="02040503050406030204" pitchFamily="18" charset="0"/>
                            <a:ea typeface="+mj-ea"/>
                          </a:rPr>
                        </m:ctrlPr>
                      </m:sSubPr>
                      <m:e>
                        <m:r>
                          <a:rPr lang="en-US" altLang="zh-CN" sz="2000" i="1">
                            <a:latin typeface="Cambria Math" panose="02040503050406030204"/>
                            <a:ea typeface="+mj-ea"/>
                          </a:rPr>
                          <m:t>𝑓</m:t>
                        </m:r>
                      </m:e>
                      <m:sub>
                        <m:r>
                          <a:rPr lang="en-US" altLang="zh-CN" sz="2000" i="1">
                            <a:latin typeface="Cambria Math" panose="02040503050406030204"/>
                            <a:ea typeface="+mj-ea"/>
                          </a:rPr>
                          <m:t>𝑘</m:t>
                        </m:r>
                      </m:sub>
                    </m:sSub>
                  </m:oMath>
                </a14:m>
                <a:r>
                  <a:rPr lang="zh-CN" altLang="en-US" sz="2000" dirty="0">
                    <a:latin typeface="微软雅黑" panose="020B0503020204020204" pitchFamily="34" charset="-122"/>
                    <a:ea typeface="微软雅黑" panose="020B0503020204020204" pitchFamily="34" charset="-122"/>
                  </a:rPr>
                  <a:t>中有放回地抽取</a:t>
                </a:r>
                <a14:m>
                  <m:oMath xmlns:m="http://schemas.openxmlformats.org/officeDocument/2006/math">
                    <m:r>
                      <a:rPr lang="en-US" altLang="zh-CN" sz="2000" i="1" dirty="0" smtClean="0">
                        <a:latin typeface="Cambria Math" panose="02040503050406030204"/>
                        <a:ea typeface="+mj-ea"/>
                      </a:rPr>
                      <m:t>𝑘</m:t>
                    </m:r>
                  </m:oMath>
                </a14:m>
                <a:r>
                  <a:rPr lang="zh-CN" altLang="en-US" sz="2000" dirty="0">
                    <a:latin typeface="微软雅黑" panose="020B0503020204020204" pitchFamily="34" charset="-122"/>
                    <a:ea typeface="微软雅黑" panose="020B0503020204020204" pitchFamily="34" charset="-122"/>
                  </a:rPr>
                  <a:t>个值建立一个新的大小为</a:t>
                </a:r>
                <a14:m>
                  <m:oMath xmlns:m="http://schemas.openxmlformats.org/officeDocument/2006/math">
                    <m:r>
                      <a:rPr lang="en-US" altLang="zh-CN" sz="2000" i="1" dirty="0" smtClean="0">
                        <a:latin typeface="Cambria Math" panose="02040503050406030204"/>
                        <a:ea typeface="+mj-ea"/>
                      </a:rPr>
                      <m:t>𝑘</m:t>
                    </m:r>
                  </m:oMath>
                </a14:m>
                <a:r>
                  <a:rPr lang="zh-CN" altLang="en-US" sz="2000" dirty="0">
                    <a:latin typeface="微软雅黑" panose="020B0503020204020204" pitchFamily="34" charset="-122"/>
                    <a:ea typeface="微软雅黑" panose="020B0503020204020204" pitchFamily="34" charset="-122"/>
                  </a:rPr>
                  <a:t>的集合</a:t>
                </a:r>
                <a14:m>
                  <m:oMath xmlns:m="http://schemas.openxmlformats.org/officeDocument/2006/math">
                    <m:r>
                      <a:rPr lang="en-US" altLang="zh-CN" sz="2000" i="1" dirty="0" smtClean="0">
                        <a:latin typeface="Cambria Math" panose="02040503050406030204"/>
                        <a:ea typeface="+mj-ea"/>
                      </a:rPr>
                      <m:t>𝐹</m:t>
                    </m:r>
                  </m:oMath>
                </a14:m>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然后对于 </a:t>
                </a:r>
                <a14:m>
                  <m:oMath xmlns:m="http://schemas.openxmlformats.org/officeDocument/2006/math">
                    <m:r>
                      <a:rPr lang="en-US" altLang="zh-CN" sz="2000" i="1" dirty="0" smtClean="0">
                        <a:latin typeface="Cambria Math" panose="02040503050406030204"/>
                        <a:ea typeface="+mj-ea"/>
                      </a:rPr>
                      <m:t>(</m:t>
                    </m:r>
                    <m:r>
                      <a:rPr lang="en-US" altLang="zh-CN" sz="2000" i="1" dirty="0">
                        <a:latin typeface="Cambria Math" panose="02040503050406030204"/>
                        <a:ea typeface="+mj-ea"/>
                      </a:rPr>
                      <m:t>𝑛</m:t>
                    </m:r>
                    <m:r>
                      <a:rPr lang="en-US" altLang="zh-CN" sz="2000" i="1" dirty="0">
                        <a:latin typeface="Cambria Math" panose="02040503050406030204"/>
                        <a:ea typeface="+mj-ea"/>
                      </a:rPr>
                      <m:t>− </m:t>
                    </m:r>
                    <m:r>
                      <a:rPr lang="en-US" altLang="zh-CN" sz="2000" i="1" dirty="0">
                        <a:latin typeface="Cambria Math" panose="02040503050406030204"/>
                        <a:ea typeface="+mj-ea"/>
                      </a:rPr>
                      <m:t>𝑘</m:t>
                    </m:r>
                    <m:r>
                      <a:rPr lang="en-US" altLang="zh-CN" sz="2000" i="1" dirty="0" smtClean="0">
                        <a:latin typeface="Cambria Math" panose="02040503050406030204"/>
                        <a:ea typeface="+mj-ea"/>
                      </a:rPr>
                      <m:t>)</m:t>
                    </m:r>
                  </m:oMath>
                </a14:m>
                <a:r>
                  <a:rPr lang="zh-CN" altLang="en-US" sz="2000" dirty="0">
                    <a:latin typeface="微软雅黑" panose="020B0503020204020204" pitchFamily="34" charset="-122"/>
                    <a:ea typeface="微软雅黑" panose="020B0503020204020204" pitchFamily="34" charset="-122"/>
                  </a:rPr>
                  <a:t>个缺失值，分别从</a:t>
                </a:r>
                <a14:m>
                  <m:oMath xmlns:m="http://schemas.openxmlformats.org/officeDocument/2006/math">
                    <m:r>
                      <a:rPr lang="en-US" altLang="zh-CN" sz="2000" b="0" i="0" dirty="0" smtClean="0">
                        <a:latin typeface="Cambria Math" panose="02040503050406030204"/>
                        <a:ea typeface="+mj-ea"/>
                      </a:rPr>
                      <m:t> </m:t>
                    </m:r>
                    <m:r>
                      <a:rPr lang="en-US" altLang="zh-CN" sz="2000" i="1" dirty="0" smtClean="0">
                        <a:latin typeface="Cambria Math" panose="02040503050406030204"/>
                        <a:ea typeface="+mj-ea"/>
                      </a:rPr>
                      <m:t>𝐹</m:t>
                    </m:r>
                  </m:oMath>
                </a14:m>
                <a:r>
                  <a:rPr lang="zh-CN" altLang="en-US" sz="2000" dirty="0">
                    <a:latin typeface="微软雅黑" panose="020B0503020204020204" pitchFamily="34" charset="-122"/>
                    <a:ea typeface="微软雅黑" panose="020B0503020204020204" pitchFamily="34" charset="-122"/>
                  </a:rPr>
                  <a:t> 中随机抽取一个值进行填补</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mc:Choice>
        <mc:Fallback>
          <p:sp>
            <p:nvSpPr>
              <p:cNvPr id="4" name="矩形 3"/>
              <p:cNvSpPr>
                <a:spLocks noRot="1" noChangeAspect="1" noMove="1" noResize="1" noEditPoints="1" noAdjustHandles="1" noChangeArrowheads="1" noChangeShapeType="1" noTextEdit="1"/>
              </p:cNvSpPr>
              <p:nvPr/>
            </p:nvSpPr>
            <p:spPr>
              <a:xfrm>
                <a:off x="2123728" y="843558"/>
                <a:ext cx="6912768" cy="1422954"/>
              </a:xfrm>
              <a:prstGeom prst="rect">
                <a:avLst/>
              </a:prstGeom>
              <a:blipFill rotWithShape="1">
                <a:blip r:embed="rId1"/>
                <a:stretch>
                  <a:fillRect l="-4" t="-20" r="6" b="14"/>
                </a:stretch>
              </a:blipFill>
            </p:spPr>
            <p:txBody>
              <a:bodyPr/>
              <a:lstStyle/>
              <a:p>
                <a:r>
                  <a:rPr lang="zh-CN" altLang="en-US">
                    <a:noFill/>
                  </a:rPr>
                  <a:t> </a:t>
                </a:r>
              </a:p>
            </p:txBody>
          </p:sp>
        </mc:Fallback>
      </mc:AlternateContent>
      <p:sp>
        <p:nvSpPr>
          <p:cNvPr id="5"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en-US" altLang="zh-CN" sz="2400" dirty="0">
                <a:latin typeface="+mj-ea"/>
              </a:rPr>
              <a:t>2</a:t>
            </a:r>
            <a:r>
              <a:rPr lang="zh-CN" altLang="en-US" sz="2400" dirty="0">
                <a:latin typeface="+mj-ea"/>
              </a:rPr>
              <a:t>）近似贝叶斯</a:t>
            </a:r>
            <a:r>
              <a:rPr lang="en-US" altLang="zh-CN" sz="2400" dirty="0">
                <a:latin typeface="+mj-ea"/>
              </a:rPr>
              <a:t>Bootstrap</a:t>
            </a:r>
            <a:r>
              <a:rPr lang="zh-CN" altLang="en-US" sz="2400" dirty="0">
                <a:latin typeface="+mj-ea"/>
              </a:rPr>
              <a:t>方法</a:t>
            </a:r>
            <a:endParaRPr lang="zh-CN" altLang="en-US" sz="24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矩形 2"/>
              <p:cNvSpPr/>
              <p:nvPr/>
            </p:nvSpPr>
            <p:spPr>
              <a:xfrm>
                <a:off x="1691680" y="772145"/>
                <a:ext cx="7344816" cy="1422954"/>
              </a:xfrm>
              <a:prstGeom prst="rect">
                <a:avLst/>
              </a:prstGeom>
            </p:spPr>
            <p:txBody>
              <a:bodyPr wrap="square">
                <a:spAutoFit/>
              </a:bodyPr>
              <a:lstStyle/>
              <a:p>
                <a:pPr marL="342900" indent="-342900">
                  <a:lnSpc>
                    <a:spcPct val="150000"/>
                  </a:lnSpc>
                  <a:spcBef>
                    <a:spcPts val="0"/>
                  </a:spcBef>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将缺失特征</a:t>
                </a:r>
                <a14:m>
                  <m:oMath xmlns:m="http://schemas.openxmlformats.org/officeDocument/2006/math">
                    <m:r>
                      <a:rPr lang="en-US" altLang="zh-CN" sz="2000" b="0" i="0" dirty="0" smtClean="0">
                        <a:latin typeface="Cambria Math" panose="02040503050406030204" pitchFamily="18" charset="0"/>
                        <a:ea typeface="+mj-ea"/>
                      </a:rPr>
                      <m:t> </m:t>
                    </m:r>
                    <m:r>
                      <a:rPr lang="en-US" altLang="zh-CN" sz="2000" i="1" dirty="0" smtClean="0">
                        <a:latin typeface="Cambria Math" panose="02040503050406030204"/>
                        <a:ea typeface="+mj-ea"/>
                      </a:rPr>
                      <m:t>𝑓</m:t>
                    </m:r>
                    <m:r>
                      <a:rPr lang="en-US" altLang="zh-CN" sz="2000" b="0" i="1" dirty="0" smtClean="0">
                        <a:latin typeface="Cambria Math" panose="02040503050406030204" pitchFamily="18" charset="0"/>
                        <a:ea typeface="+mj-ea"/>
                      </a:rPr>
                      <m:t> </m:t>
                    </m:r>
                  </m:oMath>
                </a14:m>
                <a:r>
                  <a:rPr lang="zh-CN" altLang="en-US" sz="2000" dirty="0">
                    <a:latin typeface="微软雅黑" panose="020B0503020204020204" pitchFamily="34" charset="-122"/>
                    <a:ea typeface="微软雅黑" panose="020B0503020204020204" pitchFamily="34" charset="-122"/>
                  </a:rPr>
                  <a:t>作为预测目标</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将数据集中其他特征或其子集作为输入特征，通过特征</a:t>
                </a:r>
                <a14:m>
                  <m:oMath xmlns:m="http://schemas.openxmlformats.org/officeDocument/2006/math">
                    <m:r>
                      <a:rPr lang="en-US" altLang="zh-CN" sz="2000" i="1" dirty="0" smtClean="0">
                        <a:latin typeface="Cambria Math" panose="02040503050406030204"/>
                        <a:ea typeface="+mj-ea"/>
                      </a:rPr>
                      <m:t>𝑓</m:t>
                    </m:r>
                  </m:oMath>
                </a14:m>
                <a:r>
                  <a:rPr lang="zh-CN" altLang="en-US" sz="2000" dirty="0">
                    <a:latin typeface="微软雅黑" panose="020B0503020204020204" pitchFamily="34" charset="-122"/>
                    <a:ea typeface="微软雅黑" panose="020B0503020204020204" pitchFamily="34" charset="-122"/>
                  </a:rPr>
                  <a:t>的非缺失值构造训练集，训练分类或回归模型</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然后使用构建的模型来预测特征 </a:t>
                </a:r>
                <a14:m>
                  <m:oMath xmlns:m="http://schemas.openxmlformats.org/officeDocument/2006/math">
                    <m:r>
                      <a:rPr lang="en-US" altLang="zh-CN" sz="2000" i="1" dirty="0" smtClean="0">
                        <a:latin typeface="Cambria Math" panose="02040503050406030204"/>
                        <a:ea typeface="+mj-ea"/>
                      </a:rPr>
                      <m:t>𝑓</m:t>
                    </m:r>
                  </m:oMath>
                </a14:m>
                <a:r>
                  <a:rPr lang="zh-CN" altLang="en-US" sz="2000" dirty="0">
                    <a:latin typeface="微软雅黑" panose="020B0503020204020204" pitchFamily="34" charset="-122"/>
                    <a:ea typeface="微软雅黑" panose="020B0503020204020204" pitchFamily="34" charset="-122"/>
                  </a:rPr>
                  <a:t> 的缺失值</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p:txBody>
          </p:sp>
        </mc:Choice>
        <mc:Fallback>
          <p:sp>
            <p:nvSpPr>
              <p:cNvPr id="3" name="矩形 2"/>
              <p:cNvSpPr>
                <a:spLocks noRot="1" noChangeAspect="1" noMove="1" noResize="1" noEditPoints="1" noAdjustHandles="1" noChangeArrowheads="1" noChangeShapeType="1" noTextEdit="1"/>
              </p:cNvSpPr>
              <p:nvPr/>
            </p:nvSpPr>
            <p:spPr>
              <a:xfrm>
                <a:off x="1691680" y="772145"/>
                <a:ext cx="7344816" cy="1422954"/>
              </a:xfrm>
              <a:prstGeom prst="rect">
                <a:avLst/>
              </a:prstGeom>
              <a:blipFill rotWithShape="1">
                <a:blip r:embed="rId1"/>
                <a:stretch>
                  <a:fillRect l="-1" t="-44" r="6" b="38"/>
                </a:stretch>
              </a:blipFill>
            </p:spPr>
            <p:txBody>
              <a:bodyPr/>
              <a:lstStyle/>
              <a:p>
                <a:r>
                  <a:rPr lang="zh-CN" altLang="en-US">
                    <a:noFill/>
                  </a:rPr>
                  <a:t> </a:t>
                </a:r>
              </a:p>
            </p:txBody>
          </p:sp>
        </mc:Fallback>
      </mc:AlternateContent>
      <p:sp>
        <p:nvSpPr>
          <p:cNvPr id="4"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zh-CN" altLang="en-US" sz="2600" dirty="0">
                <a:latin typeface="+mj-ea"/>
              </a:rPr>
              <a:t>基于模型的填补方法</a:t>
            </a:r>
            <a:endParaRPr lang="zh-CN" altLang="en-US" sz="2600" dirty="0">
              <a:latin typeface="+mj-ea"/>
            </a:endParaRPr>
          </a:p>
        </p:txBody>
      </p:sp>
      <p:graphicFrame>
        <p:nvGraphicFramePr>
          <p:cNvPr id="2" name="表格 1"/>
          <p:cNvGraphicFramePr>
            <a:graphicFrameLocks noGrp="1"/>
          </p:cNvGraphicFramePr>
          <p:nvPr/>
        </p:nvGraphicFramePr>
        <p:xfrm>
          <a:off x="2339752" y="2499742"/>
          <a:ext cx="3168352" cy="2214835"/>
        </p:xfrm>
        <a:graphic>
          <a:graphicData uri="http://schemas.openxmlformats.org/drawingml/2006/table">
            <a:tbl>
              <a:tblPr firstRow="1" bandRow="1">
                <a:tableStyleId>{5940675A-B579-460E-94D1-54222C63F5DA}</a:tableStyleId>
              </a:tblPr>
              <a:tblGrid>
                <a:gridCol w="792088"/>
                <a:gridCol w="792088"/>
                <a:gridCol w="792088"/>
                <a:gridCol w="792088"/>
              </a:tblGrid>
              <a:tr h="442967">
                <a:tc>
                  <a:txBody>
                    <a:bodyPr/>
                    <a:lstStyle/>
                    <a:p>
                      <a:r>
                        <a:rPr lang="zh-CN" altLang="en-US" dirty="0"/>
                        <a:t>姓名</a:t>
                      </a:r>
                      <a:endParaRPr lang="zh-CN" altLang="en-US" dirty="0"/>
                    </a:p>
                  </a:txBody>
                  <a:tcPr/>
                </a:tc>
                <a:tc>
                  <a:txBody>
                    <a:bodyPr/>
                    <a:lstStyle/>
                    <a:p>
                      <a:r>
                        <a:rPr lang="zh-CN" altLang="en-US" dirty="0"/>
                        <a:t>性别</a:t>
                      </a:r>
                      <a:endParaRPr lang="zh-CN" altLang="en-US" dirty="0"/>
                    </a:p>
                  </a:txBody>
                  <a:tcPr/>
                </a:tc>
                <a:tc>
                  <a:txBody>
                    <a:bodyPr/>
                    <a:lstStyle/>
                    <a:p>
                      <a:r>
                        <a:rPr lang="zh-CN" altLang="en-US" dirty="0"/>
                        <a:t>年龄</a:t>
                      </a:r>
                      <a:endParaRPr lang="zh-CN" altLang="en-US" dirty="0"/>
                    </a:p>
                  </a:txBody>
                  <a:tcPr/>
                </a:tc>
                <a:tc>
                  <a:txBody>
                    <a:bodyPr/>
                    <a:lstStyle/>
                    <a:p>
                      <a:r>
                        <a:rPr lang="zh-CN" altLang="en-US" dirty="0"/>
                        <a:t>兴趣</a:t>
                      </a:r>
                      <a:endParaRPr lang="zh-CN" altLang="en-US" dirty="0"/>
                    </a:p>
                  </a:txBody>
                  <a:tcPr/>
                </a:tc>
              </a:tr>
              <a:tr h="442967">
                <a:tc>
                  <a:txBody>
                    <a:bodyPr/>
                    <a:lstStyle/>
                    <a:p>
                      <a:r>
                        <a:rPr lang="zh-CN" altLang="en-US" dirty="0"/>
                        <a:t>张三</a:t>
                      </a:r>
                      <a:endParaRPr lang="zh-CN" altLang="en-US" dirty="0"/>
                    </a:p>
                  </a:txBody>
                  <a:tcPr/>
                </a:tc>
                <a:tc>
                  <a:txBody>
                    <a:bodyPr/>
                    <a:lstStyle/>
                    <a:p>
                      <a:r>
                        <a:rPr lang="zh-CN" altLang="en-US" dirty="0"/>
                        <a:t>男</a:t>
                      </a:r>
                      <a:endParaRPr lang="zh-CN" altLang="en-US" dirty="0"/>
                    </a:p>
                  </a:txBody>
                  <a:tcPr/>
                </a:tc>
                <a:tc>
                  <a:txBody>
                    <a:bodyPr/>
                    <a:lstStyle/>
                    <a:p>
                      <a:r>
                        <a:rPr lang="en-US" altLang="zh-CN" dirty="0"/>
                        <a:t>18</a:t>
                      </a:r>
                      <a:endParaRPr lang="zh-CN" altLang="en-US" dirty="0"/>
                    </a:p>
                  </a:txBody>
                  <a:tcPr/>
                </a:tc>
                <a:tc>
                  <a:txBody>
                    <a:bodyPr/>
                    <a:lstStyle/>
                    <a:p>
                      <a:r>
                        <a:rPr lang="zh-CN" altLang="en-US" dirty="0"/>
                        <a:t>篮球</a:t>
                      </a:r>
                      <a:endParaRPr lang="zh-CN" altLang="en-US" dirty="0"/>
                    </a:p>
                  </a:txBody>
                  <a:tcPr/>
                </a:tc>
              </a:tr>
              <a:tr h="442967">
                <a:tc>
                  <a:txBody>
                    <a:bodyPr/>
                    <a:lstStyle/>
                    <a:p>
                      <a:r>
                        <a:rPr lang="zh-CN" altLang="en-US" dirty="0"/>
                        <a:t>李四</a:t>
                      </a:r>
                      <a:endParaRPr lang="zh-CN" altLang="en-US" dirty="0"/>
                    </a:p>
                  </a:txBody>
                  <a:tcPr/>
                </a:tc>
                <a:tc>
                  <a:txBody>
                    <a:bodyPr/>
                    <a:lstStyle/>
                    <a:p>
                      <a:r>
                        <a:rPr lang="en-US" altLang="zh-CN" dirty="0"/>
                        <a:t>NULL</a:t>
                      </a:r>
                      <a:endParaRPr lang="zh-CN" altLang="en-US" dirty="0"/>
                    </a:p>
                  </a:txBody>
                  <a:tcPr/>
                </a:tc>
                <a:tc>
                  <a:txBody>
                    <a:bodyPr/>
                    <a:lstStyle/>
                    <a:p>
                      <a:r>
                        <a:rPr lang="en-US" altLang="zh-CN" dirty="0"/>
                        <a:t>17</a:t>
                      </a:r>
                      <a:endParaRPr lang="zh-CN" altLang="en-US" dirty="0"/>
                    </a:p>
                  </a:txBody>
                  <a:tcPr/>
                </a:tc>
                <a:tc>
                  <a:txBody>
                    <a:bodyPr/>
                    <a:lstStyle/>
                    <a:p>
                      <a:r>
                        <a:rPr lang="zh-CN" altLang="en-US" dirty="0"/>
                        <a:t>刺绣</a:t>
                      </a:r>
                      <a:endParaRPr lang="zh-CN" altLang="en-US" dirty="0"/>
                    </a:p>
                  </a:txBody>
                  <a:tcPr/>
                </a:tc>
              </a:tr>
              <a:tr h="442967">
                <a:tc>
                  <a:txBody>
                    <a:bodyPr/>
                    <a:lstStyle/>
                    <a:p>
                      <a:r>
                        <a:rPr lang="zh-CN" altLang="en-US" dirty="0"/>
                        <a:t>王五</a:t>
                      </a:r>
                      <a:endParaRPr lang="zh-CN" altLang="en-US" dirty="0"/>
                    </a:p>
                  </a:txBody>
                  <a:tcPr/>
                </a:tc>
                <a:tc>
                  <a:txBody>
                    <a:bodyPr/>
                    <a:lstStyle/>
                    <a:p>
                      <a:r>
                        <a:rPr lang="zh-CN" altLang="en-US" dirty="0"/>
                        <a:t>女</a:t>
                      </a:r>
                      <a:endParaRPr lang="zh-CN" altLang="en-US" dirty="0"/>
                    </a:p>
                  </a:txBody>
                  <a:tcPr/>
                </a:tc>
                <a:tc>
                  <a:txBody>
                    <a:bodyPr/>
                    <a:lstStyle/>
                    <a:p>
                      <a:r>
                        <a:rPr lang="en-US" altLang="zh-CN" dirty="0"/>
                        <a:t>19</a:t>
                      </a:r>
                      <a:endParaRPr lang="zh-CN" altLang="en-US" dirty="0"/>
                    </a:p>
                  </a:txBody>
                  <a:tcPr/>
                </a:tc>
                <a:tc>
                  <a:txBody>
                    <a:bodyPr/>
                    <a:lstStyle/>
                    <a:p>
                      <a:r>
                        <a:rPr lang="zh-CN" altLang="en-US" dirty="0"/>
                        <a:t>钢琴</a:t>
                      </a:r>
                      <a:endParaRPr lang="zh-CN" altLang="en-US" dirty="0"/>
                    </a:p>
                  </a:txBody>
                  <a:tcPr/>
                </a:tc>
              </a:tr>
              <a:tr h="442967">
                <a:tc>
                  <a:txBody>
                    <a:bodyPr/>
                    <a:lstStyle/>
                    <a:p>
                      <a:r>
                        <a:rPr lang="zh-CN" altLang="en-US" dirty="0"/>
                        <a:t>陈六</a:t>
                      </a:r>
                      <a:endParaRPr lang="zh-CN" altLang="en-US" dirty="0"/>
                    </a:p>
                  </a:txBody>
                  <a:tcPr/>
                </a:tc>
                <a:tc>
                  <a:txBody>
                    <a:bodyPr/>
                    <a:lstStyle/>
                    <a:p>
                      <a:r>
                        <a:rPr lang="zh-CN" altLang="en-US" dirty="0"/>
                        <a:t>男</a:t>
                      </a:r>
                      <a:endParaRPr lang="zh-CN" altLang="en-US" dirty="0"/>
                    </a:p>
                  </a:txBody>
                  <a:tcPr/>
                </a:tc>
                <a:tc>
                  <a:txBody>
                    <a:bodyPr/>
                    <a:lstStyle/>
                    <a:p>
                      <a:r>
                        <a:rPr lang="en-US" altLang="zh-CN" dirty="0"/>
                        <a:t>28</a:t>
                      </a:r>
                      <a:endParaRPr lang="zh-CN" altLang="en-US" dirty="0"/>
                    </a:p>
                  </a:txBody>
                  <a:tcPr/>
                </a:tc>
                <a:tc>
                  <a:txBody>
                    <a:bodyPr/>
                    <a:lstStyle/>
                    <a:p>
                      <a:r>
                        <a:rPr lang="zh-CN" altLang="en-US" dirty="0"/>
                        <a:t>足球</a:t>
                      </a:r>
                      <a:endParaRPr lang="zh-CN" altLang="en-US" dirty="0"/>
                    </a:p>
                  </a:txBody>
                  <a:tcPr/>
                </a:tc>
              </a:tr>
            </a:tbl>
          </a:graphicData>
        </a:graphic>
      </p:graphicFrame>
      <p:sp>
        <p:nvSpPr>
          <p:cNvPr id="5" name="文本框 4"/>
          <p:cNvSpPr txBox="1"/>
          <p:nvPr/>
        </p:nvSpPr>
        <p:spPr>
          <a:xfrm>
            <a:off x="5868144" y="3219822"/>
            <a:ext cx="2682081" cy="523220"/>
          </a:xfrm>
          <a:prstGeom prst="rect">
            <a:avLst/>
          </a:prstGeom>
          <a:noFill/>
        </p:spPr>
        <p:txBody>
          <a:bodyPr wrap="none" rtlCol="0">
            <a:spAutoFit/>
          </a:bodyPr>
          <a:lstStyle/>
          <a:p>
            <a:r>
              <a:rPr lang="zh-CN" altLang="en-US" sz="2800" dirty="0"/>
              <a:t>性别 </a:t>
            </a:r>
            <a:r>
              <a:rPr lang="en-US" altLang="zh-CN" sz="2800" dirty="0"/>
              <a:t>=  </a:t>
            </a:r>
            <a:r>
              <a:rPr lang="en-US" altLang="zh-CN" sz="2800" i="1" dirty="0"/>
              <a:t>F </a:t>
            </a:r>
            <a:r>
              <a:rPr lang="en-US" altLang="zh-CN" sz="2800" dirty="0"/>
              <a:t>(</a:t>
            </a:r>
            <a:r>
              <a:rPr lang="zh-CN" altLang="en-US" sz="2800" dirty="0"/>
              <a:t>兴趣</a:t>
            </a:r>
            <a:r>
              <a:rPr lang="en-US" altLang="zh-CN" sz="2800" dirty="0"/>
              <a:t>)</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25452" y="915566"/>
            <a:ext cx="6984776" cy="3200363"/>
          </a:xfrm>
          <a:prstGeom prst="rect">
            <a:avLst/>
          </a:prstGeom>
        </p:spPr>
        <p:txBody>
          <a:bodyPr wrap="square">
            <a:spAutoFit/>
          </a:bodyPr>
          <a:lstStyle/>
          <a:p>
            <a:pPr>
              <a:lnSpc>
                <a:spcPct val="150000"/>
              </a:lnSpc>
            </a:pPr>
            <a:r>
              <a:rPr lang="zh-CN" altLang="en-US" sz="2400" b="1" dirty="0">
                <a:latin typeface="+mj-ea"/>
                <a:ea typeface="+mj-ea"/>
              </a:rPr>
              <a:t>存在问题：</a:t>
            </a:r>
            <a:endParaRPr lang="en-US" altLang="zh-CN" sz="2400" b="1" dirty="0">
              <a:latin typeface="+mj-ea"/>
              <a:ea typeface="+mj-ea"/>
            </a:endParaRPr>
          </a:p>
          <a:p>
            <a:pPr algn="just">
              <a:lnSpc>
                <a:spcPct val="200000"/>
              </a:lnSpc>
            </a:pPr>
            <a:r>
              <a:rPr lang="en-US" altLang="zh-CN" sz="2000" dirty="0">
                <a:latin typeface="+mj-ea"/>
                <a:ea typeface="+mj-ea"/>
              </a:rPr>
              <a:t>    1</a:t>
            </a:r>
            <a:r>
              <a:rPr lang="zh-CN" altLang="en-US" sz="2000" dirty="0">
                <a:latin typeface="+mj-ea"/>
                <a:ea typeface="+mj-ea"/>
              </a:rPr>
              <a:t>）实际使用基于模型的填补方法时，需要采用模型评估方法对模型的预测性能进行评估，如果构建的模型预测性能太差，则不适合使用该方法；</a:t>
            </a:r>
            <a:endParaRPr lang="en-US" altLang="zh-CN" sz="2000" dirty="0">
              <a:latin typeface="+mj-ea"/>
              <a:ea typeface="+mj-ea"/>
            </a:endParaRPr>
          </a:p>
          <a:p>
            <a:pPr algn="just">
              <a:lnSpc>
                <a:spcPct val="200000"/>
              </a:lnSpc>
            </a:pPr>
            <a:r>
              <a:rPr lang="en-US" altLang="zh-CN" sz="2000" dirty="0">
                <a:latin typeface="+mj-ea"/>
                <a:ea typeface="+mj-ea"/>
              </a:rPr>
              <a:t>    2</a:t>
            </a:r>
            <a:r>
              <a:rPr lang="zh-CN" altLang="en-US" sz="2000" dirty="0">
                <a:latin typeface="+mj-ea"/>
                <a:ea typeface="+mj-ea"/>
              </a:rPr>
              <a:t>）基于模型的填补方法将增大特征之间的相关性</a:t>
            </a:r>
            <a:r>
              <a:rPr lang="en-US" altLang="zh-CN" sz="2000" dirty="0">
                <a:latin typeface="+mj-ea"/>
                <a:ea typeface="+mj-ea"/>
              </a:rPr>
              <a:t>.</a:t>
            </a:r>
            <a:endParaRPr lang="zh-CN" altLang="en-US" sz="2000" dirty="0">
              <a:latin typeface="+mj-ea"/>
              <a:ea typeface="+mj-ea"/>
            </a:endParaRPr>
          </a:p>
        </p:txBody>
      </p:sp>
      <p:sp>
        <p:nvSpPr>
          <p:cNvPr id="5"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defRPr/>
            </a:pPr>
            <a:r>
              <a:rPr lang="zh-CN" altLang="en-US" sz="2600" dirty="0">
                <a:latin typeface="+mj-ea"/>
              </a:rPr>
              <a:t>基于模型的填补方法分析</a:t>
            </a:r>
            <a:endParaRPr lang="zh-CN" altLang="en-US" sz="2600"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0809" y="769795"/>
            <a:ext cx="7263679" cy="2339102"/>
          </a:xfrm>
          <a:prstGeom prst="rect">
            <a:avLst/>
          </a:prstGeom>
        </p:spPr>
        <p:txBody>
          <a:bodyPr wrap="square">
            <a:spAutoFit/>
          </a:bodyPr>
          <a:lstStyle/>
          <a:p>
            <a:pPr marL="342900" indent="-342900">
              <a:lnSpc>
                <a:spcPct val="150000"/>
              </a:lnSpc>
              <a:spcBef>
                <a:spcPct val="5000"/>
              </a:spcBef>
              <a:buFont typeface="Wingdings" panose="05000000000000000000" pitchFamily="2" charset="2"/>
              <a:buChar char="l"/>
            </a:pPr>
            <a:r>
              <a:rPr lang="zh-CN" altLang="en-US" sz="2400" b="1" dirty="0">
                <a:latin typeface="+mj-ea"/>
              </a:rPr>
              <a:t>脏数据问题</a:t>
            </a:r>
            <a:r>
              <a:rPr lang="en-US" altLang="zh-CN" sz="2400" b="1" dirty="0">
                <a:latin typeface="+mj-ea"/>
              </a:rPr>
              <a:t>——</a:t>
            </a:r>
            <a:r>
              <a:rPr lang="zh-CN" altLang="en-US" sz="2400" b="1" dirty="0">
                <a:latin typeface="+mj-ea"/>
                <a:ea typeface="+mj-ea"/>
              </a:rPr>
              <a:t>不一致</a:t>
            </a:r>
            <a:endParaRPr lang="zh-CN" altLang="en-US" sz="2400" b="1" dirty="0">
              <a:latin typeface="+mj-ea"/>
              <a:ea typeface="+mj-ea"/>
            </a:endParaRPr>
          </a:p>
          <a:p>
            <a:pPr marL="1257300" lvl="2" indent="-342900">
              <a:spcBef>
                <a:spcPts val="0"/>
              </a:spcBef>
              <a:buFont typeface="Arial" panose="020B0604020202020204" pitchFamily="34" charset="0"/>
              <a:buChar char="•"/>
            </a:pPr>
            <a:r>
              <a:rPr lang="zh-CN" altLang="en-US" sz="2000" b="1" dirty="0">
                <a:latin typeface="仿宋" panose="02010609060101010101" pitchFamily="49" charset="-122"/>
                <a:ea typeface="仿宋" panose="02010609060101010101" pitchFamily="49" charset="-122"/>
              </a:rPr>
              <a:t>在编码或者命名上存在差异</a:t>
            </a:r>
            <a:endParaRPr lang="zh-CN" altLang="en-US" sz="2000" b="1" dirty="0">
              <a:latin typeface="仿宋" panose="02010609060101010101" pitchFamily="49" charset="-122"/>
              <a:ea typeface="仿宋" panose="02010609060101010101" pitchFamily="49" charset="-122"/>
            </a:endParaRPr>
          </a:p>
          <a:p>
            <a:pPr marL="1257300" lvl="2" indent="-342900">
              <a:spcBef>
                <a:spcPts val="1200"/>
              </a:spcBef>
              <a:buFont typeface="Arial" panose="020B0604020202020204" pitchFamily="34" charset="0"/>
              <a:buChar char="•"/>
            </a:pPr>
            <a:r>
              <a:rPr lang="zh-CN" altLang="en-US" sz="2000" b="1" dirty="0">
                <a:latin typeface="仿宋" panose="02010609060101010101" pitchFamily="49" charset="-122"/>
                <a:ea typeface="仿宋" panose="02010609060101010101" pitchFamily="49" charset="-122"/>
              </a:rPr>
              <a:t>等级：</a:t>
            </a:r>
            <a:r>
              <a:rPr lang="en-US" altLang="zh-CN" sz="2000" b="1" dirty="0">
                <a:latin typeface="仿宋" panose="02010609060101010101" pitchFamily="49" charset="-122"/>
                <a:ea typeface="仿宋" panose="02010609060101010101" pitchFamily="49" charset="-122"/>
              </a:rPr>
              <a:t>1</a:t>
            </a:r>
            <a:r>
              <a:rPr lang="zh-CN" altLang="en-US" sz="2000" b="1" dirty="0">
                <a:latin typeface="仿宋" panose="02010609060101010101" pitchFamily="49" charset="-122"/>
                <a:ea typeface="仿宋" panose="02010609060101010101" pitchFamily="49" charset="-122"/>
              </a:rPr>
              <a:t>、</a:t>
            </a:r>
            <a:r>
              <a:rPr lang="en-US" altLang="zh-CN" sz="2000" b="1" dirty="0">
                <a:latin typeface="仿宋" panose="02010609060101010101" pitchFamily="49" charset="-122"/>
                <a:ea typeface="仿宋" panose="02010609060101010101" pitchFamily="49" charset="-122"/>
              </a:rPr>
              <a:t>2</a:t>
            </a:r>
            <a:r>
              <a:rPr lang="zh-CN" altLang="en-US" sz="2000" b="1" dirty="0">
                <a:latin typeface="仿宋" panose="02010609060101010101" pitchFamily="49" charset="-122"/>
                <a:ea typeface="仿宋" panose="02010609060101010101" pitchFamily="49" charset="-122"/>
              </a:rPr>
              <a:t>、</a:t>
            </a:r>
            <a:r>
              <a:rPr lang="en-US" altLang="zh-CN" sz="2000" b="1" dirty="0">
                <a:latin typeface="仿宋" panose="02010609060101010101" pitchFamily="49" charset="-122"/>
                <a:ea typeface="仿宋" panose="02010609060101010101" pitchFamily="49" charset="-122"/>
              </a:rPr>
              <a:t>3</a:t>
            </a:r>
            <a:r>
              <a:rPr lang="zh-CN" altLang="en-US" sz="2000" b="1" dirty="0">
                <a:latin typeface="仿宋" panose="02010609060101010101" pitchFamily="49" charset="-122"/>
                <a:ea typeface="仿宋" panose="02010609060101010101" pitchFamily="49" charset="-122"/>
              </a:rPr>
              <a:t>；</a:t>
            </a:r>
            <a:r>
              <a:rPr lang="en-US" altLang="zh-CN" sz="2000" b="1" dirty="0">
                <a:latin typeface="仿宋" panose="02010609060101010101" pitchFamily="49" charset="-122"/>
                <a:ea typeface="仿宋" panose="02010609060101010101" pitchFamily="49" charset="-122"/>
              </a:rPr>
              <a:t> A</a:t>
            </a:r>
            <a:r>
              <a:rPr lang="zh-CN" altLang="en-US" sz="2000" b="1" dirty="0">
                <a:latin typeface="仿宋" panose="02010609060101010101" pitchFamily="49" charset="-122"/>
                <a:ea typeface="仿宋" panose="02010609060101010101" pitchFamily="49" charset="-122"/>
              </a:rPr>
              <a:t>、</a:t>
            </a:r>
            <a:r>
              <a:rPr lang="en-US" altLang="zh-CN" sz="2000" b="1" dirty="0">
                <a:latin typeface="仿宋" panose="02010609060101010101" pitchFamily="49" charset="-122"/>
                <a:ea typeface="仿宋" panose="02010609060101010101" pitchFamily="49" charset="-122"/>
              </a:rPr>
              <a:t>B</a:t>
            </a:r>
            <a:r>
              <a:rPr lang="zh-CN" altLang="en-US" sz="2000" b="1" dirty="0">
                <a:latin typeface="仿宋" panose="02010609060101010101" pitchFamily="49" charset="-122"/>
                <a:ea typeface="仿宋" panose="02010609060101010101" pitchFamily="49" charset="-122"/>
              </a:rPr>
              <a:t>、</a:t>
            </a:r>
            <a:r>
              <a:rPr lang="en-US" altLang="zh-CN" sz="2000" b="1" dirty="0">
                <a:latin typeface="仿宋" panose="02010609060101010101" pitchFamily="49" charset="-122"/>
                <a:ea typeface="仿宋" panose="02010609060101010101" pitchFamily="49" charset="-122"/>
              </a:rPr>
              <a:t>C</a:t>
            </a:r>
            <a:r>
              <a:rPr lang="zh-CN" altLang="en-US" sz="2000" b="1" dirty="0">
                <a:latin typeface="仿宋" panose="02010609060101010101" pitchFamily="49" charset="-122"/>
                <a:ea typeface="仿宋" panose="02010609060101010101" pitchFamily="49" charset="-122"/>
              </a:rPr>
              <a:t>；甲、乙、丙</a:t>
            </a:r>
            <a:endParaRPr lang="en-US" altLang="zh-CN" sz="2000" b="1" dirty="0">
              <a:latin typeface="仿宋" panose="02010609060101010101" pitchFamily="49" charset="-122"/>
              <a:ea typeface="仿宋" panose="02010609060101010101" pitchFamily="49" charset="-122"/>
            </a:endParaRPr>
          </a:p>
          <a:p>
            <a:pPr marL="1257300" lvl="2" indent="-342900">
              <a:spcBef>
                <a:spcPts val="1200"/>
              </a:spcBef>
              <a:buFont typeface="Arial" panose="020B0604020202020204" pitchFamily="34" charset="0"/>
              <a:buChar char="•"/>
            </a:pPr>
            <a:r>
              <a:rPr lang="zh-CN" altLang="en-US" sz="2000" b="1" dirty="0">
                <a:latin typeface="仿宋" panose="02010609060101010101" pitchFamily="49" charset="-122"/>
                <a:ea typeface="仿宋" panose="02010609060101010101" pitchFamily="49" charset="-122"/>
              </a:rPr>
              <a:t>重复记录间的不一致性</a:t>
            </a:r>
            <a:endParaRPr lang="en-US" altLang="zh-CN" sz="2000" b="1" dirty="0">
              <a:latin typeface="仿宋" panose="02010609060101010101" pitchFamily="49" charset="-122"/>
              <a:ea typeface="仿宋" panose="02010609060101010101" pitchFamily="49" charset="-122"/>
            </a:endParaRPr>
          </a:p>
          <a:p>
            <a:pPr marL="1257300" lvl="2" indent="-342900">
              <a:spcBef>
                <a:spcPts val="1200"/>
              </a:spcBef>
              <a:buFont typeface="Arial" panose="020B0604020202020204" pitchFamily="34" charset="0"/>
              <a:buChar char="•"/>
            </a:pPr>
            <a:r>
              <a:rPr lang="en-US" altLang="zh-CN" sz="2000" b="1" dirty="0">
                <a:latin typeface="仿宋" panose="02010609060101010101" pitchFamily="49" charset="-122"/>
                <a:ea typeface="仿宋" panose="02010609060101010101" pitchFamily="49" charset="-122"/>
              </a:rPr>
              <a:t>Age=“20” Birthday=“03/07/1997”</a:t>
            </a:r>
            <a:endParaRPr lang="en-US" altLang="zh-CN" sz="2000" b="1" dirty="0">
              <a:latin typeface="仿宋" panose="02010609060101010101" pitchFamily="49" charset="-122"/>
              <a:ea typeface="仿宋" panose="02010609060101010101" pitchFamily="49" charset="-122"/>
            </a:endParaRPr>
          </a:p>
        </p:txBody>
      </p:sp>
      <p:sp>
        <p:nvSpPr>
          <p:cNvPr id="8" name="矩形 7"/>
          <p:cNvSpPr/>
          <p:nvPr/>
        </p:nvSpPr>
        <p:spPr>
          <a:xfrm>
            <a:off x="2123728" y="3773480"/>
            <a:ext cx="6624736" cy="963277"/>
          </a:xfrm>
          <a:prstGeom prst="rect">
            <a:avLst/>
          </a:prstGeom>
          <a:ln>
            <a:solidFill>
              <a:srgbClr val="000000"/>
            </a:solidFill>
            <a:prstDash val="dashDot"/>
          </a:ln>
        </p:spPr>
        <p:txBody>
          <a:bodyPr wrap="square">
            <a:spAutoFit/>
          </a:bodyPr>
          <a:lstStyle/>
          <a:p>
            <a:pPr marL="342900" indent="-342900">
              <a:lnSpc>
                <a:spcPct val="150000"/>
              </a:lnSpc>
              <a:spcBef>
                <a:spcPts val="0"/>
              </a:spcBef>
              <a:spcAft>
                <a:spcPts val="0"/>
              </a:spcAft>
              <a:buFont typeface="Wingdings" panose="05000000000000000000" pitchFamily="2" charset="2"/>
              <a:buChar char="Ø"/>
            </a:pPr>
            <a:r>
              <a:rPr lang="zh-CN" altLang="en-US" sz="2000" b="1" dirty="0">
                <a:latin typeface="微软雅黑 Light" panose="020B0502040204020203" pitchFamily="34" charset="-122"/>
                <a:ea typeface="微软雅黑 Light" panose="020B0502040204020203" pitchFamily="34" charset="-122"/>
              </a:rPr>
              <a:t>不同的数据源；</a:t>
            </a:r>
            <a:endParaRPr lang="zh-CN" altLang="en-US" sz="2000" b="1" dirty="0">
              <a:latin typeface="微软雅黑 Light" panose="020B0502040204020203" pitchFamily="34" charset="-122"/>
              <a:ea typeface="微软雅黑 Light" panose="020B0502040204020203" pitchFamily="34" charset="-122"/>
            </a:endParaRPr>
          </a:p>
          <a:p>
            <a:pPr marL="342900" indent="-342900">
              <a:lnSpc>
                <a:spcPct val="150000"/>
              </a:lnSpc>
              <a:spcBef>
                <a:spcPts val="0"/>
              </a:spcBef>
              <a:spcAft>
                <a:spcPts val="0"/>
              </a:spcAft>
              <a:buFont typeface="Wingdings" panose="05000000000000000000" pitchFamily="2" charset="2"/>
              <a:buChar char="Ø"/>
            </a:pPr>
            <a:r>
              <a:rPr lang="zh-CN" altLang="en-US" sz="2000" b="1" dirty="0">
                <a:latin typeface="微软雅黑 Light" panose="020B0502040204020203" pitchFamily="34" charset="-122"/>
                <a:ea typeface="微软雅黑 Light" panose="020B0502040204020203" pitchFamily="34" charset="-122"/>
              </a:rPr>
              <a:t>违反了函数依赖性。</a:t>
            </a:r>
            <a:endParaRPr lang="zh-CN" altLang="en-US" sz="2000" b="1" dirty="0">
              <a:latin typeface="微软雅黑 Light" panose="020B0502040204020203" pitchFamily="34" charset="-122"/>
              <a:ea typeface="微软雅黑 Light" panose="020B0502040204020203" pitchFamily="34" charset="-122"/>
            </a:endParaRPr>
          </a:p>
        </p:txBody>
      </p:sp>
      <p:sp>
        <p:nvSpPr>
          <p:cNvPr id="5" name="箭头: 五边形 4"/>
          <p:cNvSpPr/>
          <p:nvPr/>
        </p:nvSpPr>
        <p:spPr>
          <a:xfrm>
            <a:off x="2123728" y="3219822"/>
            <a:ext cx="1208315" cy="563818"/>
          </a:xfrm>
          <a:prstGeom prst="homePlate">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latin typeface="+mj-ea"/>
              </a:rPr>
              <a:t>成因：</a:t>
            </a:r>
            <a:endParaRPr lang="zh-CN" altLang="en-US" sz="2400" dirty="0">
              <a:latin typeface="+mj-ea"/>
            </a:endParaRPr>
          </a:p>
        </p:txBody>
      </p:sp>
      <p:sp>
        <p:nvSpPr>
          <p:cNvPr id="7" name="矩形 6"/>
          <p:cNvSpPr/>
          <p:nvPr/>
        </p:nvSpPr>
        <p:spPr>
          <a:xfrm>
            <a:off x="1700809" y="32886"/>
            <a:ext cx="7443191" cy="662554"/>
          </a:xfrm>
          <a:prstGeom prst="rect">
            <a:avLst/>
          </a:prstGeom>
        </p:spPr>
        <p:txBody>
          <a:bodyPr wrap="square">
            <a:spAutoFit/>
          </a:bodyPr>
          <a:lstStyle/>
          <a:p>
            <a:pPr algn="ctr">
              <a:lnSpc>
                <a:spcPct val="150000"/>
              </a:lnSpc>
              <a:spcBef>
                <a:spcPct val="5000"/>
              </a:spcBef>
            </a:pPr>
            <a:r>
              <a:rPr lang="en-US" altLang="zh-CN" sz="2800" dirty="0">
                <a:latin typeface="+mj-ea"/>
                <a:ea typeface="+mj-ea"/>
              </a:rPr>
              <a:t>1.1 </a:t>
            </a:r>
            <a:r>
              <a:rPr lang="zh-CN" altLang="en-US" sz="2800" dirty="0">
                <a:latin typeface="+mj-ea"/>
                <a:ea typeface="+mj-ea"/>
              </a:rPr>
              <a:t>数据预处理背景</a:t>
            </a:r>
            <a:endParaRPr lang="en-US" altLang="zh-CN" sz="28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哑变量方法</a:t>
            </a:r>
            <a:endParaRPr lang="zh-CN" sz="2600" dirty="0">
              <a:latin typeface="+mj-ea"/>
            </a:endParaRPr>
          </a:p>
        </p:txBody>
      </p:sp>
      <p:sp>
        <p:nvSpPr>
          <p:cNvPr id="3" name="矩形 2"/>
          <p:cNvSpPr/>
          <p:nvPr/>
        </p:nvSpPr>
        <p:spPr>
          <a:xfrm>
            <a:off x="1860600" y="895009"/>
            <a:ext cx="7031880" cy="3875228"/>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000" dirty="0">
                <a:latin typeface="微软雅黑" panose="020B0503020204020204" pitchFamily="34" charset="-122"/>
                <a:ea typeface="微软雅黑" panose="020B0503020204020204" pitchFamily="34" charset="-122"/>
              </a:rPr>
              <a:t>对于离散型特征，如果存在缺失值，可以将缺失值用同一个常量进行处理，这种方法称为哑变量方法</a:t>
            </a:r>
            <a:r>
              <a:rPr lang="en-US"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例如：学生信息数据集中，将</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性别</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特征的缺失值作为一个特殊的取值</a:t>
            </a:r>
            <a:r>
              <a:rPr lang="en-US" altLang="zh-CN" dirty="0">
                <a:latin typeface="微软雅黑" panose="020B0503020204020204" pitchFamily="34" charset="-122"/>
                <a:ea typeface="微软雅黑" panose="020B0503020204020204" pitchFamily="34" charset="-122"/>
              </a:rPr>
              <a:t>“unknown”</a:t>
            </a:r>
            <a:r>
              <a:rPr lang="zh-CN" altLang="en-US" dirty="0">
                <a:latin typeface="微软雅黑" panose="020B0503020204020204" pitchFamily="34" charset="-122"/>
                <a:ea typeface="微软雅黑" panose="020B0503020204020204" pitchFamily="34" charset="-122"/>
              </a:rPr>
              <a:t>，表示性别未知，此时认为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性别</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特征包含</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“unknown”</a:t>
            </a:r>
            <a:r>
              <a:rPr lang="zh-CN" altLang="en-US" dirty="0">
                <a:latin typeface="微软雅黑" panose="020B0503020204020204" pitchFamily="34" charset="-122"/>
                <a:ea typeface="微软雅黑" panose="020B0503020204020204" pitchFamily="34" charset="-122"/>
              </a:rPr>
              <a:t>三个不同取值。</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p"/>
            </a:pPr>
            <a:r>
              <a:rPr lang="zh-CN" altLang="zh-CN" dirty="0">
                <a:latin typeface="微软雅黑" panose="020B0503020204020204" pitchFamily="34" charset="-122"/>
                <a:ea typeface="微软雅黑" panose="020B0503020204020204" pitchFamily="34" charset="-122"/>
              </a:rPr>
              <a:t>但如果将真实存在但缺失的值都用</a:t>
            </a:r>
            <a:r>
              <a:rPr lang="en-US" altLang="zh-CN" dirty="0">
                <a:latin typeface="微软雅黑" panose="020B0503020204020204" pitchFamily="34" charset="-122"/>
                <a:ea typeface="微软雅黑" panose="020B0503020204020204" pitchFamily="34" charset="-122"/>
              </a:rPr>
              <a:t>“Unknown”</a:t>
            </a:r>
            <a:r>
              <a:rPr lang="zh-CN" altLang="zh-CN" dirty="0">
                <a:latin typeface="微软雅黑" panose="020B0503020204020204" pitchFamily="34" charset="-122"/>
                <a:ea typeface="微软雅黑" panose="020B0503020204020204" pitchFamily="34" charset="-122"/>
              </a:rPr>
              <a:t>替换，那么数据挖掘程序可能误认为它们构成了一个新的类别，因为它们都具有相同的值 ——</a:t>
            </a:r>
            <a:r>
              <a:rPr lang="en-US" altLang="zh-CN" dirty="0">
                <a:latin typeface="微软雅黑" panose="020B0503020204020204" pitchFamily="34" charset="-122"/>
                <a:ea typeface="微软雅黑" panose="020B0503020204020204" pitchFamily="34" charset="-122"/>
              </a:rPr>
              <a:t>“Unknown”</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该方法简单，但是并不十分可靠。</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示例</a:t>
            </a:r>
            <a:endParaRPr lang="zh-CN" sz="2600" dirty="0">
              <a:latin typeface="+mj-ea"/>
            </a:endParaRPr>
          </a:p>
        </p:txBody>
      </p:sp>
      <p:sp>
        <p:nvSpPr>
          <p:cNvPr id="4" name="文本框 3"/>
          <p:cNvSpPr txBox="1"/>
          <p:nvPr/>
        </p:nvSpPr>
        <p:spPr>
          <a:xfrm>
            <a:off x="1763688" y="843558"/>
            <a:ext cx="4464496" cy="369332"/>
          </a:xfrm>
          <a:prstGeom prst="rect">
            <a:avLst/>
          </a:prstGeom>
          <a:noFill/>
        </p:spPr>
        <p:txBody>
          <a:bodyPr wrap="square">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）随机生成缺失数据</a:t>
            </a:r>
            <a:endParaRPr lang="en-US" altLang="zh-CN"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763688" y="1189657"/>
            <a:ext cx="7128792" cy="2462213"/>
          </a:xfrm>
          <a:prstGeom prst="rect">
            <a:avLst/>
          </a:prstGeom>
          <a:noFill/>
        </p:spPr>
        <p:txBody>
          <a:bodyPr wrap="square">
            <a:spAutoFit/>
          </a:bodyPr>
          <a:lstStyle/>
          <a:p>
            <a:pPr marL="0" indent="0">
              <a:lnSpc>
                <a:spcPct val="150000"/>
              </a:lnSpc>
              <a:buNone/>
            </a:pPr>
            <a:r>
              <a:rPr lang="en-US" altLang="zh-CN" sz="1600" dirty="0"/>
              <a:t>[In]: </a:t>
            </a:r>
            <a:r>
              <a:rPr lang="en-US" altLang="zh-CN" sz="1600" dirty="0" err="1"/>
              <a:t>df</a:t>
            </a:r>
            <a:r>
              <a:rPr lang="en-US" altLang="zh-CN" sz="1600" dirty="0"/>
              <a:t> = </a:t>
            </a:r>
            <a:r>
              <a:rPr lang="en-US" altLang="zh-CN" sz="1600" dirty="0" err="1">
                <a:latin typeface="Consolas" panose="020B0609020204030204" pitchFamily="49" charset="0"/>
              </a:rPr>
              <a:t>pd.DataFrame</a:t>
            </a:r>
            <a:r>
              <a:rPr lang="en-US" altLang="zh-CN" sz="1600" dirty="0">
                <a:latin typeface="Consolas" panose="020B0609020204030204" pitchFamily="49" charset="0"/>
              </a:rPr>
              <a:t>(</a:t>
            </a:r>
            <a:r>
              <a:rPr lang="en-US" altLang="zh-CN" sz="1600" dirty="0" err="1">
                <a:latin typeface="Consolas" panose="020B0609020204030204" pitchFamily="49" charset="0"/>
              </a:rPr>
              <a:t>np.random.randn</a:t>
            </a:r>
            <a:r>
              <a:rPr lang="en-US" altLang="zh-CN" sz="1600" dirty="0">
                <a:latin typeface="Consolas" panose="020B0609020204030204" pitchFamily="49" charset="0"/>
              </a:rPr>
              <a:t>(6,4),columns=  </a:t>
            </a:r>
            <a:endParaRPr lang="en-US" altLang="zh-CN" sz="1600" dirty="0">
              <a:latin typeface="Consolas" panose="020B0609020204030204" pitchFamily="49" charset="0"/>
            </a:endParaRPr>
          </a:p>
          <a:p>
            <a:pPr marL="0" indent="0">
              <a:lnSpc>
                <a:spcPct val="150000"/>
              </a:lnSpc>
              <a:buNone/>
            </a:pPr>
            <a:r>
              <a:rPr lang="en-US" altLang="zh-CN" sz="1600" dirty="0">
                <a:latin typeface="Consolas" panose="020B0609020204030204" pitchFamily="49" charset="0"/>
              </a:rPr>
              <a:t>    list('</a:t>
            </a:r>
            <a:r>
              <a:rPr lang="en-US" altLang="zh-CN" sz="1600" dirty="0" err="1">
                <a:latin typeface="Consolas" panose="020B0609020204030204" pitchFamily="49" charset="0"/>
              </a:rPr>
              <a:t>abcd</a:t>
            </a:r>
            <a:r>
              <a:rPr lang="en-US" altLang="zh-CN" sz="1600" dirty="0">
                <a:latin typeface="Consolas" panose="020B0609020204030204" pitchFamily="49" charset="0"/>
              </a:rPr>
              <a:t>'))</a:t>
            </a:r>
            <a:endParaRPr lang="en-US" altLang="zh-CN" sz="1600" dirty="0">
              <a:latin typeface="Consolas" panose="020B0609020204030204" pitchFamily="49" charset="0"/>
            </a:endParaRPr>
          </a:p>
          <a:p>
            <a:pPr marL="0" indent="0">
              <a:lnSpc>
                <a:spcPct val="150000"/>
              </a:lnSpc>
              <a:buNone/>
            </a:pPr>
            <a:r>
              <a:rPr lang="en-US" altLang="zh-CN" sz="1600" dirty="0">
                <a:latin typeface="Consolas" panose="020B0609020204030204" pitchFamily="49" charset="0"/>
              </a:rPr>
              <a:t>    </a:t>
            </a:r>
            <a:r>
              <a:rPr lang="en-US" altLang="zh-CN" sz="1600" dirty="0" err="1">
                <a:latin typeface="Consolas" panose="020B0609020204030204" pitchFamily="49" charset="0"/>
              </a:rPr>
              <a:t>df.iloc</a:t>
            </a:r>
            <a:r>
              <a:rPr lang="en-US" altLang="zh-CN" sz="1600" dirty="0">
                <a:latin typeface="Consolas" panose="020B0609020204030204" pitchFamily="49" charset="0"/>
              </a:rPr>
              <a:t>[4,3] = </a:t>
            </a:r>
            <a:r>
              <a:rPr lang="en-US" altLang="zh-CN" sz="1600" dirty="0" err="1">
                <a:latin typeface="Consolas" panose="020B0609020204030204" pitchFamily="49" charset="0"/>
              </a:rPr>
              <a:t>np.nan</a:t>
            </a:r>
            <a:r>
              <a:rPr lang="en-US" altLang="zh-CN" sz="1600" dirty="0">
                <a:latin typeface="Consolas" panose="020B0609020204030204" pitchFamily="49" charset="0"/>
              </a:rPr>
              <a:t> #iloc</a:t>
            </a:r>
            <a:r>
              <a:rPr lang="zh-CN" altLang="en-US" sz="1600" dirty="0">
                <a:latin typeface="Consolas" panose="020B0609020204030204" pitchFamily="49" charset="0"/>
              </a:rPr>
              <a:t>是选择行和列</a:t>
            </a:r>
            <a:endParaRPr lang="zh-CN" altLang="en-US" sz="1600" dirty="0">
              <a:latin typeface="Consolas" panose="020B0609020204030204" pitchFamily="49" charset="0"/>
            </a:endParaRPr>
          </a:p>
          <a:p>
            <a:pPr marL="0" indent="0">
              <a:lnSpc>
                <a:spcPct val="150000"/>
              </a:lnSpc>
              <a:buNone/>
            </a:pPr>
            <a:r>
              <a:rPr lang="en-US" altLang="zh-CN" sz="1600" dirty="0">
                <a:latin typeface="Consolas" panose="020B0609020204030204" pitchFamily="49" charset="0"/>
              </a:rPr>
              <a:t>    </a:t>
            </a:r>
            <a:r>
              <a:rPr lang="en-US" altLang="zh-CN" sz="1600" dirty="0" err="1">
                <a:latin typeface="Consolas" panose="020B0609020204030204" pitchFamily="49" charset="0"/>
              </a:rPr>
              <a:t>df.loc</a:t>
            </a:r>
            <a:r>
              <a:rPr lang="en-US" altLang="zh-CN" sz="1600" dirty="0">
                <a:latin typeface="Consolas" panose="020B0609020204030204" pitchFamily="49" charset="0"/>
              </a:rPr>
              <a:t>[3] = </a:t>
            </a:r>
            <a:r>
              <a:rPr lang="en-US" altLang="zh-CN" sz="1600" dirty="0" err="1">
                <a:latin typeface="Consolas" panose="020B0609020204030204" pitchFamily="49" charset="0"/>
              </a:rPr>
              <a:t>np.nan</a:t>
            </a:r>
            <a:r>
              <a:rPr lang="en-US" altLang="zh-CN" sz="1600" dirty="0">
                <a:latin typeface="Consolas" panose="020B0609020204030204" pitchFamily="49" charset="0"/>
              </a:rPr>
              <a:t> #loc</a:t>
            </a:r>
            <a:r>
              <a:rPr lang="zh-CN" altLang="en-US" sz="1600" dirty="0">
                <a:latin typeface="Consolas" panose="020B0609020204030204" pitchFamily="49" charset="0"/>
              </a:rPr>
              <a:t>是选择行</a:t>
            </a:r>
            <a:endParaRPr lang="en-US" altLang="zh-CN" sz="1600" dirty="0">
              <a:latin typeface="Consolas" panose="020B0609020204030204" pitchFamily="49" charset="0"/>
            </a:endParaRPr>
          </a:p>
          <a:p>
            <a:pPr marL="0" indent="0">
              <a:lnSpc>
                <a:spcPct val="150000"/>
              </a:lnSpc>
              <a:buNone/>
            </a:pPr>
            <a:r>
              <a:rPr lang="en-US" altLang="zh-CN" sz="1600" dirty="0">
                <a:latin typeface="Consolas" panose="020B0609020204030204" pitchFamily="49" charset="0"/>
              </a:rPr>
              <a:t>    print(</a:t>
            </a:r>
            <a:r>
              <a:rPr lang="en-US" altLang="zh-CN" sz="1600" dirty="0" err="1">
                <a:latin typeface="Consolas" panose="020B0609020204030204" pitchFamily="49" charset="0"/>
              </a:rPr>
              <a:t>df</a:t>
            </a:r>
            <a:r>
              <a:rPr lang="en-US" altLang="zh-CN" sz="1600" dirty="0">
                <a:latin typeface="Consolas" panose="020B0609020204030204" pitchFamily="49" charset="0"/>
              </a:rPr>
              <a:t>)</a:t>
            </a:r>
            <a:endParaRPr lang="en-US" altLang="zh-CN" sz="1600" dirty="0">
              <a:latin typeface="Consolas" panose="020B0609020204030204" pitchFamily="49" charset="0"/>
            </a:endParaRPr>
          </a:p>
          <a:p>
            <a:r>
              <a:rPr lang="en-US" altLang="zh-CN" sz="1600" dirty="0">
                <a:latin typeface="Consolas" panose="020B0609020204030204" pitchFamily="49" charset="0"/>
              </a:rPr>
              <a:t>[Out]:</a:t>
            </a:r>
            <a:endParaRPr lang="en-US" altLang="zh-CN" sz="1600" dirty="0">
              <a:latin typeface="Consolas" panose="020B0609020204030204" pitchFamily="49" charset="0"/>
            </a:endParaRPr>
          </a:p>
          <a:p>
            <a:pPr marL="0" indent="0">
              <a:buNone/>
            </a:pPr>
            <a:endParaRPr lang="en-US" altLang="zh-CN" sz="1800" dirty="0">
              <a:latin typeface="Consolas" panose="020B0609020204030204" pitchFamily="49"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16285" y="3363838"/>
            <a:ext cx="4916005" cy="1728192"/>
          </a:xfrm>
          <a:prstGeom prst="rect">
            <a:avLst/>
          </a:prstGeom>
        </p:spPr>
      </p:pic>
      <p:sp>
        <p:nvSpPr>
          <p:cNvPr id="3" name="文本框 2"/>
          <p:cNvSpPr txBox="1"/>
          <p:nvPr/>
        </p:nvSpPr>
        <p:spPr>
          <a:xfrm>
            <a:off x="7235825" y="1621790"/>
            <a:ext cx="1754505" cy="2030095"/>
          </a:xfrm>
          <a:prstGeom prst="rect">
            <a:avLst/>
          </a:prstGeom>
          <a:noFill/>
        </p:spPr>
        <p:txBody>
          <a:bodyPr wrap="square" rtlCol="0">
            <a:spAutoFit/>
          </a:bodyPr>
          <a:p>
            <a:r>
              <a:rPr lang="en-US" altLang="zh-CN"/>
              <a:t>np.random.randn(6, 4) </a:t>
            </a:r>
            <a:r>
              <a:rPr lang="zh-CN" altLang="en-US"/>
              <a:t>是</a:t>
            </a:r>
            <a:r>
              <a:rPr lang="en-US" altLang="zh-CN"/>
              <a:t> NumPy </a:t>
            </a:r>
            <a:r>
              <a:rPr lang="zh-CN" altLang="en-US"/>
              <a:t>库中的一个函数，用于生成一个形状为</a:t>
            </a:r>
            <a:r>
              <a:rPr lang="en-US" altLang="zh-CN"/>
              <a:t> (6, 4) </a:t>
            </a:r>
            <a:r>
              <a:rPr lang="zh-CN" altLang="en-US"/>
              <a:t>的数组</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35696" y="771550"/>
            <a:ext cx="7200800" cy="3007426"/>
          </a:xfrm>
          <a:prstGeom prst="rect">
            <a:avLst/>
          </a:prstGeom>
          <a:noFill/>
        </p:spPr>
        <p:txBody>
          <a:bodyPr wrap="square">
            <a:spAutoFit/>
          </a:bodyPr>
          <a:lstStyle/>
          <a:p>
            <a:pPr marL="0" indent="0">
              <a:lnSpc>
                <a:spcPct val="150000"/>
              </a:lnSpc>
              <a:buNone/>
            </a:pPr>
            <a:r>
              <a:rPr lang="en-US" altLang="zh-CN" sz="1600" dirty="0"/>
              <a:t>[In]:  </a:t>
            </a:r>
            <a:r>
              <a:rPr lang="en-US" altLang="zh-CN" sz="1600" dirty="0">
                <a:latin typeface="Consolas" panose="020B0609020204030204" pitchFamily="49" charset="0"/>
              </a:rPr>
              <a:t>total = </a:t>
            </a:r>
            <a:r>
              <a:rPr lang="en-US" altLang="zh-CN" sz="1600" dirty="0" err="1">
                <a:latin typeface="Consolas" panose="020B0609020204030204" pitchFamily="49" charset="0"/>
              </a:rPr>
              <a:t>df.isnull</a:t>
            </a:r>
            <a:r>
              <a:rPr lang="en-US" altLang="zh-CN" sz="1600" dirty="0">
                <a:latin typeface="Consolas" panose="020B0609020204030204" pitchFamily="49" charset="0"/>
              </a:rPr>
              <a:t>().sum().</a:t>
            </a:r>
            <a:r>
              <a:rPr lang="en-US" altLang="zh-CN" sz="1600" dirty="0" err="1">
                <a:latin typeface="Consolas" panose="020B0609020204030204" pitchFamily="49" charset="0"/>
              </a:rPr>
              <a:t>sort_values</a:t>
            </a:r>
            <a:r>
              <a:rPr lang="en-US" altLang="zh-CN" sz="1600" dirty="0">
                <a:latin typeface="Consolas" panose="020B0609020204030204" pitchFamily="49" charset="0"/>
              </a:rPr>
              <a:t>(ascending  </a:t>
            </a:r>
            <a:endParaRPr lang="en-US" altLang="zh-CN" sz="1600" dirty="0">
              <a:latin typeface="Consolas" panose="020B0609020204030204" pitchFamily="49" charset="0"/>
            </a:endParaRPr>
          </a:p>
          <a:p>
            <a:pPr marL="0" indent="0">
              <a:lnSpc>
                <a:spcPct val="150000"/>
              </a:lnSpc>
              <a:buNone/>
            </a:pPr>
            <a:r>
              <a:rPr lang="en-US" altLang="zh-CN" sz="1600" dirty="0">
                <a:latin typeface="Consolas" panose="020B0609020204030204" pitchFamily="49" charset="0"/>
              </a:rPr>
              <a:t>    = False)</a:t>
            </a:r>
            <a:endParaRPr lang="en-US" altLang="zh-CN" sz="1600" dirty="0">
              <a:latin typeface="Consolas" panose="020B0609020204030204" pitchFamily="49" charset="0"/>
            </a:endParaRPr>
          </a:p>
          <a:p>
            <a:pPr marL="0" indent="0">
              <a:lnSpc>
                <a:spcPct val="150000"/>
              </a:lnSpc>
              <a:buNone/>
            </a:pPr>
            <a:r>
              <a:rPr lang="en-US" altLang="zh-CN" sz="1600" dirty="0">
                <a:latin typeface="Consolas" panose="020B0609020204030204" pitchFamily="49" charset="0"/>
              </a:rPr>
              <a:t>    percent = (</a:t>
            </a:r>
            <a:r>
              <a:rPr lang="en-US" altLang="zh-CN" sz="1600" dirty="0" err="1">
                <a:latin typeface="Consolas" panose="020B0609020204030204" pitchFamily="49" charset="0"/>
              </a:rPr>
              <a:t>df.isnull</a:t>
            </a:r>
            <a:r>
              <a:rPr lang="en-US" altLang="zh-CN" sz="1600" dirty="0">
                <a:latin typeface="Consolas" panose="020B0609020204030204" pitchFamily="49" charset="0"/>
              </a:rPr>
              <a:t>().sum() /     </a:t>
            </a:r>
            <a:endParaRPr lang="en-US" altLang="zh-CN" sz="1600" dirty="0">
              <a:latin typeface="Consolas" panose="020B0609020204030204" pitchFamily="49" charset="0"/>
            </a:endParaRPr>
          </a:p>
          <a:p>
            <a:pPr marL="0" indent="0">
              <a:lnSpc>
                <a:spcPct val="150000"/>
              </a:lnSpc>
              <a:buNone/>
            </a:pPr>
            <a:r>
              <a:rPr lang="en-US" altLang="zh-CN" sz="1600" dirty="0">
                <a:latin typeface="Consolas" panose="020B0609020204030204" pitchFamily="49" charset="0"/>
              </a:rPr>
              <a:t>  </a:t>
            </a:r>
            <a:r>
              <a:rPr lang="en-US" altLang="zh-CN" sz="1600" dirty="0" err="1">
                <a:latin typeface="Consolas" panose="020B0609020204030204" pitchFamily="49" charset="0"/>
              </a:rPr>
              <a:t>df.isnull</a:t>
            </a:r>
            <a:r>
              <a:rPr lang="en-US" altLang="zh-CN" sz="1600" dirty="0">
                <a:latin typeface="Consolas" panose="020B0609020204030204" pitchFamily="49" charset="0"/>
              </a:rPr>
              <a:t>().count()).</a:t>
            </a:r>
            <a:r>
              <a:rPr lang="en-US" altLang="zh-CN" sz="1600" dirty="0" err="1">
                <a:latin typeface="Consolas" panose="020B0609020204030204" pitchFamily="49" charset="0"/>
              </a:rPr>
              <a:t>sort_values</a:t>
            </a:r>
            <a:r>
              <a:rPr lang="en-US" altLang="zh-CN" sz="1600" dirty="0">
                <a:latin typeface="Consolas" panose="020B0609020204030204" pitchFamily="49" charset="0"/>
              </a:rPr>
              <a:t>(ascending = False)</a:t>
            </a:r>
            <a:endParaRPr lang="en-US" altLang="zh-CN" sz="1600" dirty="0">
              <a:latin typeface="Consolas" panose="020B0609020204030204" pitchFamily="49" charset="0"/>
            </a:endParaRPr>
          </a:p>
          <a:p>
            <a:pPr marL="0" indent="0">
              <a:lnSpc>
                <a:spcPct val="150000"/>
              </a:lnSpc>
              <a:buNone/>
            </a:pPr>
            <a:r>
              <a:rPr lang="en-US" altLang="zh-CN" sz="1600" dirty="0">
                <a:latin typeface="Consolas" panose="020B0609020204030204" pitchFamily="49" charset="0"/>
              </a:rPr>
              <a:t>  </a:t>
            </a:r>
            <a:r>
              <a:rPr lang="en-US" altLang="zh-CN" sz="1600" dirty="0" err="1">
                <a:latin typeface="Consolas" panose="020B0609020204030204" pitchFamily="49" charset="0"/>
              </a:rPr>
              <a:t>missing_data</a:t>
            </a:r>
            <a:r>
              <a:rPr lang="en-US" altLang="zh-CN" sz="1600" dirty="0">
                <a:latin typeface="Consolas" panose="020B0609020204030204" pitchFamily="49" charset="0"/>
              </a:rPr>
              <a:t> = </a:t>
            </a:r>
            <a:r>
              <a:rPr lang="en-US" altLang="zh-CN" sz="1600" dirty="0" err="1">
                <a:latin typeface="Consolas" panose="020B0609020204030204" pitchFamily="49" charset="0"/>
              </a:rPr>
              <a:t>pd.concat</a:t>
            </a:r>
            <a:r>
              <a:rPr lang="en-US" altLang="zh-CN" sz="1600" dirty="0">
                <a:latin typeface="Consolas" panose="020B0609020204030204" pitchFamily="49" charset="0"/>
              </a:rPr>
              <a:t>([</a:t>
            </a:r>
            <a:r>
              <a:rPr lang="en-US" altLang="zh-CN" sz="1600" dirty="0" err="1">
                <a:latin typeface="Consolas" panose="020B0609020204030204" pitchFamily="49" charset="0"/>
              </a:rPr>
              <a:t>total,percent</a:t>
            </a:r>
            <a:r>
              <a:rPr lang="en-US" altLang="zh-CN" sz="1600" dirty="0">
                <a:latin typeface="Consolas" panose="020B0609020204030204" pitchFamily="49" charset="0"/>
              </a:rPr>
              <a:t>],axis =  </a:t>
            </a:r>
            <a:endParaRPr lang="en-US" altLang="zh-CN" sz="1600" dirty="0">
              <a:latin typeface="Consolas" panose="020B0609020204030204" pitchFamily="49" charset="0"/>
            </a:endParaRPr>
          </a:p>
          <a:p>
            <a:pPr marL="0" indent="0">
              <a:lnSpc>
                <a:spcPct val="150000"/>
              </a:lnSpc>
              <a:buNone/>
            </a:pPr>
            <a:r>
              <a:rPr lang="en-US" altLang="zh-CN" sz="1600" dirty="0">
                <a:latin typeface="Consolas" panose="020B0609020204030204" pitchFamily="49" charset="0"/>
              </a:rPr>
              <a:t>   1,keys = ['</a:t>
            </a:r>
            <a:r>
              <a:rPr lang="en-US" altLang="zh-CN" sz="1600" dirty="0" err="1">
                <a:latin typeface="Consolas" panose="020B0609020204030204" pitchFamily="49" charset="0"/>
              </a:rPr>
              <a:t>Total','Percent</a:t>
            </a:r>
            <a:r>
              <a:rPr lang="en-US" altLang="zh-CN" sz="1600" dirty="0">
                <a:latin typeface="Consolas" panose="020B0609020204030204" pitchFamily="49" charset="0"/>
              </a:rPr>
              <a:t>'])</a:t>
            </a:r>
            <a:endParaRPr lang="en-US" altLang="zh-CN" sz="1600" dirty="0">
              <a:latin typeface="Consolas" panose="020B0609020204030204" pitchFamily="49" charset="0"/>
            </a:endParaRPr>
          </a:p>
          <a:p>
            <a:pPr marL="0" indent="0">
              <a:lnSpc>
                <a:spcPct val="150000"/>
              </a:lnSpc>
              <a:buNone/>
            </a:pPr>
            <a:r>
              <a:rPr lang="en-US" altLang="zh-CN" sz="1600" dirty="0">
                <a:latin typeface="Consolas" panose="020B0609020204030204" pitchFamily="49" charset="0"/>
              </a:rPr>
              <a:t>  </a:t>
            </a:r>
            <a:r>
              <a:rPr lang="en-US" altLang="zh-CN" sz="1600" dirty="0" err="1">
                <a:latin typeface="Consolas" panose="020B0609020204030204" pitchFamily="49" charset="0"/>
              </a:rPr>
              <a:t>missing_data</a:t>
            </a:r>
            <a:endParaRPr lang="en-US" altLang="zh-CN" sz="1600" dirty="0">
              <a:latin typeface="Consolas" panose="020B0609020204030204" pitchFamily="49" charset="0"/>
            </a:endParaRPr>
          </a:p>
          <a:p>
            <a:pPr marL="0" indent="0">
              <a:lnSpc>
                <a:spcPct val="150000"/>
              </a:lnSpc>
              <a:buNone/>
            </a:pPr>
            <a:r>
              <a:rPr lang="en-US" altLang="zh-CN" sz="1600" dirty="0">
                <a:latin typeface="Consolas" panose="020B0609020204030204" pitchFamily="49" charset="0"/>
              </a:rPr>
              <a:t>[Out]:</a:t>
            </a:r>
            <a:endParaRPr lang="en-US" altLang="zh-CN" sz="1600" dirty="0">
              <a:latin typeface="Consolas" panose="020B0609020204030204" pitchFamily="49"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71800" y="3651870"/>
            <a:ext cx="1435121" cy="1460748"/>
          </a:xfrm>
          <a:prstGeom prst="rect">
            <a:avLst/>
          </a:prstGeom>
        </p:spPr>
      </p:pic>
      <p:sp>
        <p:nvSpPr>
          <p:cNvPr id="6" name="文本框 5"/>
          <p:cNvSpPr txBox="1"/>
          <p:nvPr/>
        </p:nvSpPr>
        <p:spPr>
          <a:xfrm>
            <a:off x="1691680" y="195486"/>
            <a:ext cx="7452320" cy="40011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）查看缺失率</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91680" y="267494"/>
            <a:ext cx="7452320" cy="400110"/>
          </a:xfrm>
          <a:prstGeom prst="rect">
            <a:avLst/>
          </a:prstGeom>
          <a:noFill/>
        </p:spPr>
        <p:txBody>
          <a:bodyPr wrap="square">
            <a:spAutoFit/>
          </a:bodyPr>
          <a:lstStyle/>
          <a:p>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）将全缺失的行删去</a:t>
            </a:r>
            <a:endParaRPr lang="zh-CN" altLang="en-US"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835696" y="699542"/>
            <a:ext cx="6984776" cy="1675202"/>
          </a:xfrm>
          <a:prstGeom prst="rect">
            <a:avLst/>
          </a:prstGeom>
          <a:noFill/>
        </p:spPr>
        <p:txBody>
          <a:bodyPr wrap="square">
            <a:spAutoFit/>
          </a:bodyPr>
          <a:lstStyle/>
          <a:p>
            <a:pPr marL="0" indent="0">
              <a:lnSpc>
                <a:spcPct val="200000"/>
              </a:lnSpc>
              <a:buNone/>
            </a:pPr>
            <a:r>
              <a:rPr lang="en-US" altLang="zh-CN" dirty="0"/>
              <a:t>[In]:</a:t>
            </a:r>
            <a:r>
              <a:rPr lang="en-US" altLang="zh-CN" sz="1800" dirty="0" err="1">
                <a:latin typeface="Consolas" panose="020B0609020204030204" pitchFamily="49" charset="0"/>
              </a:rPr>
              <a:t>df_cleaned</a:t>
            </a:r>
            <a:r>
              <a:rPr lang="en-US" altLang="zh-CN" sz="1800" dirty="0">
                <a:latin typeface="Consolas" panose="020B0609020204030204" pitchFamily="49" charset="0"/>
              </a:rPr>
              <a:t>=</a:t>
            </a:r>
            <a:r>
              <a:rPr lang="en-US" altLang="zh-CN" sz="1800" dirty="0" err="1">
                <a:latin typeface="Consolas" panose="020B0609020204030204" pitchFamily="49" charset="0"/>
              </a:rPr>
              <a:t>df.dropna</a:t>
            </a:r>
            <a:r>
              <a:rPr lang="en-US" altLang="zh-CN" sz="1800" dirty="0">
                <a:latin typeface="Consolas" panose="020B0609020204030204" pitchFamily="49" charset="0"/>
              </a:rPr>
              <a:t>(how='all')</a:t>
            </a:r>
            <a:endParaRPr lang="en-US" altLang="zh-CN" sz="1800" dirty="0">
              <a:latin typeface="Consolas" panose="020B0609020204030204" pitchFamily="49" charset="0"/>
            </a:endParaRPr>
          </a:p>
          <a:p>
            <a:pPr marL="0" indent="0">
              <a:lnSpc>
                <a:spcPct val="200000"/>
              </a:lnSpc>
              <a:buNone/>
            </a:pPr>
            <a:r>
              <a:rPr lang="en-US" altLang="zh-CN" sz="1800" dirty="0">
                <a:latin typeface="Consolas" panose="020B0609020204030204" pitchFamily="49" charset="0"/>
              </a:rPr>
              <a:t>    </a:t>
            </a:r>
            <a:r>
              <a:rPr lang="en-US" altLang="zh-CN" sz="1800" dirty="0" err="1">
                <a:latin typeface="Consolas" panose="020B0609020204030204" pitchFamily="49" charset="0"/>
              </a:rPr>
              <a:t>df_cleaned</a:t>
            </a:r>
            <a:endParaRPr lang="en-US" altLang="zh-CN" sz="1800" dirty="0">
              <a:latin typeface="Consolas" panose="020B0609020204030204" pitchFamily="49" charset="0"/>
            </a:endParaRPr>
          </a:p>
          <a:p>
            <a:pPr marL="0" indent="0">
              <a:lnSpc>
                <a:spcPct val="200000"/>
              </a:lnSpc>
              <a:buNone/>
            </a:pPr>
            <a:r>
              <a:rPr lang="en-US" altLang="zh-CN" sz="1800" dirty="0">
                <a:latin typeface="Consolas" panose="020B0609020204030204" pitchFamily="49" charset="0"/>
              </a:rPr>
              <a:t>[Out]:</a:t>
            </a:r>
            <a:endParaRPr lang="zh-CN" altLang="en-US" sz="1800" dirty="0">
              <a:latin typeface="Consolas" panose="020B0609020204030204" pitchFamily="49"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55929" y="2499742"/>
            <a:ext cx="4922423" cy="252028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91680" y="195486"/>
            <a:ext cx="7452320" cy="400110"/>
          </a:xfrm>
          <a:prstGeom prst="rect">
            <a:avLst/>
          </a:prstGeom>
          <a:noFill/>
        </p:spPr>
        <p:txBody>
          <a:bodyPr wrap="square">
            <a:spAutoFit/>
          </a:bodyPr>
          <a:lstStyle/>
          <a:p>
            <a:pPr marL="0" indent="0">
              <a:buNone/>
            </a:pP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）使用均值填充缺失值</a:t>
            </a:r>
            <a:endParaRPr lang="zh-CN" altLang="en-US"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835696" y="843558"/>
            <a:ext cx="7200800" cy="2540824"/>
          </a:xfrm>
          <a:prstGeom prst="rect">
            <a:avLst/>
          </a:prstGeom>
          <a:noFill/>
        </p:spPr>
        <p:txBody>
          <a:bodyPr wrap="square">
            <a:spAutoFit/>
          </a:bodyPr>
          <a:lstStyle/>
          <a:p>
            <a:pPr marL="0" indent="0">
              <a:lnSpc>
                <a:spcPct val="150000"/>
              </a:lnSpc>
              <a:buNone/>
            </a:pPr>
            <a:r>
              <a:rPr lang="en-US" altLang="zh-CN" dirty="0"/>
              <a:t>[In]: </a:t>
            </a:r>
            <a:r>
              <a:rPr lang="en-US" altLang="zh-CN" sz="1800" dirty="0">
                <a:latin typeface="Consolas" panose="020B0609020204030204" pitchFamily="49" charset="0"/>
              </a:rPr>
              <a:t>imp = Imputer(</a:t>
            </a:r>
            <a:r>
              <a:rPr lang="en-US" altLang="zh-CN" sz="1800" dirty="0" err="1">
                <a:latin typeface="Consolas" panose="020B0609020204030204" pitchFamily="49" charset="0"/>
              </a:rPr>
              <a:t>missing_values</a:t>
            </a:r>
            <a:r>
              <a:rPr lang="en-US" altLang="zh-CN" sz="1800" dirty="0">
                <a:latin typeface="Consolas" panose="020B0609020204030204" pitchFamily="49" charset="0"/>
              </a:rPr>
              <a:t>='</a:t>
            </a:r>
            <a:r>
              <a:rPr lang="en-US" altLang="zh-CN" sz="1800" dirty="0" err="1">
                <a:latin typeface="Consolas" panose="020B0609020204030204" pitchFamily="49" charset="0"/>
              </a:rPr>
              <a:t>NaN</a:t>
            </a:r>
            <a:r>
              <a:rPr lang="en-US" altLang="zh-CN" sz="1800" dirty="0">
                <a:latin typeface="Consolas" panose="020B0609020204030204" pitchFamily="49" charset="0"/>
              </a:rPr>
              <a:t>', strategy='mean’, </a:t>
            </a:r>
            <a:endParaRPr lang="en-US" altLang="zh-CN" sz="1800" dirty="0">
              <a:latin typeface="Consolas" panose="020B0609020204030204" pitchFamily="49" charset="0"/>
            </a:endParaRPr>
          </a:p>
          <a:p>
            <a:pPr marL="0" indent="0">
              <a:lnSpc>
                <a:spcPct val="150000"/>
              </a:lnSpc>
              <a:buNone/>
            </a:pPr>
            <a:r>
              <a:rPr lang="en-US" altLang="zh-CN" dirty="0">
                <a:latin typeface="Consolas" panose="020B0609020204030204" pitchFamily="49" charset="0"/>
              </a:rPr>
              <a:t>   </a:t>
            </a:r>
            <a:r>
              <a:rPr lang="en-US" altLang="zh-CN" sz="1800" dirty="0">
                <a:latin typeface="Consolas" panose="020B0609020204030204" pitchFamily="49" charset="0"/>
              </a:rPr>
              <a:t>axis=0)</a:t>
            </a:r>
            <a:endParaRPr lang="zh-CN" altLang="zh-CN" sz="1800" dirty="0">
              <a:latin typeface="Consolas" panose="020B0609020204030204" pitchFamily="49" charset="0"/>
            </a:endParaRPr>
          </a:p>
          <a:p>
            <a:pPr marL="0" indent="0">
              <a:lnSpc>
                <a:spcPct val="150000"/>
              </a:lnSpc>
              <a:buNone/>
            </a:pPr>
            <a:r>
              <a:rPr lang="en-US" altLang="zh-CN" sz="1800" dirty="0">
                <a:latin typeface="Consolas" panose="020B0609020204030204" pitchFamily="49" charset="0"/>
              </a:rPr>
              <a:t>   </a:t>
            </a:r>
            <a:r>
              <a:rPr lang="en-US" altLang="zh-CN" sz="1800" dirty="0" err="1">
                <a:latin typeface="Consolas" panose="020B0609020204030204" pitchFamily="49" charset="0"/>
              </a:rPr>
              <a:t>imp.fit</a:t>
            </a:r>
            <a:r>
              <a:rPr lang="en-US" altLang="zh-CN" sz="1800" dirty="0">
                <a:latin typeface="Consolas" panose="020B0609020204030204" pitchFamily="49" charset="0"/>
              </a:rPr>
              <a:t>(</a:t>
            </a:r>
            <a:r>
              <a:rPr lang="en-US" altLang="zh-CN" sz="1800" dirty="0" err="1">
                <a:latin typeface="Consolas" panose="020B0609020204030204" pitchFamily="49" charset="0"/>
              </a:rPr>
              <a:t>df</a:t>
            </a:r>
            <a:r>
              <a:rPr lang="en-US" altLang="zh-CN" sz="1800" dirty="0">
                <a:latin typeface="Consolas" panose="020B0609020204030204" pitchFamily="49" charset="0"/>
              </a:rPr>
              <a:t>)</a:t>
            </a:r>
            <a:endParaRPr lang="zh-CN" altLang="zh-CN" sz="1800" dirty="0">
              <a:latin typeface="Consolas" panose="020B0609020204030204" pitchFamily="49" charset="0"/>
            </a:endParaRPr>
          </a:p>
          <a:p>
            <a:pPr marL="0" indent="0">
              <a:lnSpc>
                <a:spcPct val="150000"/>
              </a:lnSpc>
              <a:buNone/>
            </a:pPr>
            <a:r>
              <a:rPr lang="en-US" altLang="zh-CN" sz="1800" dirty="0">
                <a:latin typeface="Consolas" panose="020B0609020204030204" pitchFamily="49" charset="0"/>
              </a:rPr>
              <a:t>   df_cleaned_1=</a:t>
            </a:r>
            <a:r>
              <a:rPr lang="en-US" altLang="zh-CN" sz="1800" dirty="0" err="1">
                <a:latin typeface="Consolas" panose="020B0609020204030204" pitchFamily="49" charset="0"/>
              </a:rPr>
              <a:t>imp.transform</a:t>
            </a:r>
            <a:r>
              <a:rPr lang="en-US" altLang="zh-CN" sz="1800" dirty="0">
                <a:latin typeface="Consolas" panose="020B0609020204030204" pitchFamily="49" charset="0"/>
              </a:rPr>
              <a:t>(</a:t>
            </a:r>
            <a:r>
              <a:rPr lang="en-US" altLang="zh-CN" sz="1800" dirty="0" err="1">
                <a:latin typeface="Consolas" panose="020B0609020204030204" pitchFamily="49" charset="0"/>
              </a:rPr>
              <a:t>df_cleaned</a:t>
            </a:r>
            <a:r>
              <a:rPr lang="en-US" altLang="zh-CN" sz="1800" dirty="0">
                <a:latin typeface="Consolas" panose="020B0609020204030204" pitchFamily="49" charset="0"/>
              </a:rPr>
              <a:t>)</a:t>
            </a:r>
            <a:endParaRPr lang="zh-CN" altLang="zh-CN" sz="1800" dirty="0">
              <a:latin typeface="Consolas" panose="020B0609020204030204" pitchFamily="49" charset="0"/>
            </a:endParaRPr>
          </a:p>
          <a:p>
            <a:pPr marL="0" indent="0">
              <a:lnSpc>
                <a:spcPct val="150000"/>
              </a:lnSpc>
              <a:buNone/>
            </a:pPr>
            <a:r>
              <a:rPr lang="en-US" altLang="zh-CN" sz="1800" dirty="0">
                <a:latin typeface="Consolas" panose="020B0609020204030204" pitchFamily="49" charset="0"/>
              </a:rPr>
              <a:t>   df_cleaned_1 </a:t>
            </a:r>
            <a:endParaRPr lang="en-US" altLang="zh-CN" sz="1800" dirty="0">
              <a:latin typeface="Consolas" panose="020B0609020204030204" pitchFamily="49" charset="0"/>
            </a:endParaRPr>
          </a:p>
          <a:p>
            <a:pPr marL="0" indent="0">
              <a:lnSpc>
                <a:spcPct val="150000"/>
              </a:lnSpc>
              <a:buNone/>
            </a:pPr>
            <a:r>
              <a:rPr lang="en-US" altLang="zh-CN" sz="1800" dirty="0">
                <a:latin typeface="Consolas" panose="020B0609020204030204" pitchFamily="49" charset="0"/>
              </a:rPr>
              <a:t>[Out]:</a:t>
            </a:r>
            <a:endParaRPr lang="en-US" altLang="zh-CN" sz="1800" dirty="0">
              <a:latin typeface="Consolas" panose="020B0609020204030204" pitchFamily="49"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55776" y="3379396"/>
            <a:ext cx="5524500" cy="172819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07704" y="915566"/>
            <a:ext cx="7128792" cy="961289"/>
          </a:xfrm>
          <a:prstGeom prst="rect">
            <a:avLst/>
          </a:prstGeom>
          <a:noFill/>
        </p:spPr>
        <p:txBody>
          <a:bodyPr wrap="square" rtlCol="0">
            <a:spAutoFit/>
          </a:bodyPr>
          <a:lstStyle/>
          <a:p>
            <a:pPr marL="342900" indent="-342900">
              <a:lnSpc>
                <a:spcPct val="150000"/>
              </a:lnSpc>
              <a:buAutoNum type="arabicPeriod"/>
            </a:pPr>
            <a:r>
              <a:rPr lang="zh-CN" altLang="en-US" sz="2000" dirty="0">
                <a:latin typeface="微软雅黑" panose="020B0503020204020204" pitchFamily="34" charset="-122"/>
                <a:ea typeface="微软雅黑" panose="020B0503020204020204" pitchFamily="34" charset="-122"/>
              </a:rPr>
              <a:t> 基于缺失值变量的不完整数据填补与分类研究，硕士学位论文，大连理工大学，吴霞，</a:t>
            </a:r>
            <a:r>
              <a:rPr lang="en-US" altLang="zh-CN" sz="2000" dirty="0">
                <a:latin typeface="微软雅黑" panose="020B0503020204020204" pitchFamily="34" charset="-122"/>
                <a:ea typeface="微软雅黑" panose="020B0503020204020204" pitchFamily="34" charset="-122"/>
              </a:rPr>
              <a:t>2020.</a:t>
            </a:r>
            <a:endParaRPr lang="en-US" altLang="zh-CN" sz="2000" dirty="0">
              <a:latin typeface="微软雅黑" panose="020B0503020204020204" pitchFamily="34" charset="-122"/>
              <a:ea typeface="微软雅黑" panose="020B0503020204020204" pitchFamily="34" charset="-122"/>
            </a:endParaRPr>
          </a:p>
        </p:txBody>
      </p:sp>
      <p:sp>
        <p:nvSpPr>
          <p:cNvPr id="3" name="TextBox 2"/>
          <p:cNvSpPr txBox="1"/>
          <p:nvPr/>
        </p:nvSpPr>
        <p:spPr>
          <a:xfrm>
            <a:off x="1720480" y="195486"/>
            <a:ext cx="7423520" cy="461665"/>
          </a:xfrm>
          <a:prstGeom prst="rect">
            <a:avLst/>
          </a:prstGeom>
          <a:noFill/>
        </p:spPr>
        <p:txBody>
          <a:bodyPr wrap="square" rtlCol="0">
            <a:spAutoFit/>
          </a:bodyPr>
          <a:lstStyle/>
          <a:p>
            <a:pPr algn="ctr"/>
            <a:r>
              <a:rPr lang="zh-CN" altLang="en-US" sz="2400" b="1" dirty="0">
                <a:latin typeface="方正姚体" panose="02010601030101010101" pitchFamily="2" charset="-122"/>
                <a:ea typeface="方正姚体" panose="02010601030101010101" pitchFamily="2" charset="-122"/>
              </a:rPr>
              <a:t>文献阅读</a:t>
            </a:r>
            <a:endParaRPr lang="zh-CN" altLang="en-US" sz="2400" b="1" dirty="0">
              <a:latin typeface="方正姚体" panose="02010601030101010101" pitchFamily="2" charset="-122"/>
              <a:ea typeface="方正姚体" panose="02010601030101010101" pitchFamily="2" charset="-122"/>
            </a:endParaRPr>
          </a:p>
        </p:txBody>
      </p:sp>
      <p:sp>
        <p:nvSpPr>
          <p:cNvPr id="4" name="TextBox 3"/>
          <p:cNvSpPr txBox="1"/>
          <p:nvPr/>
        </p:nvSpPr>
        <p:spPr>
          <a:xfrm>
            <a:off x="1907704" y="2922598"/>
            <a:ext cx="3477234"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完成作业：</a:t>
            </a:r>
            <a:r>
              <a:rPr lang="en-US" altLang="zh-CN" sz="2000" b="1" dirty="0">
                <a:latin typeface="微软雅黑" panose="020B0503020204020204" pitchFamily="34" charset="-122"/>
                <a:ea typeface="微软雅黑" panose="020B0503020204020204" pitchFamily="34" charset="-122"/>
              </a:rPr>
              <a:t>P168   </a:t>
            </a:r>
            <a:r>
              <a:rPr lang="zh-CN" altLang="en-US" sz="2000" b="1" dirty="0">
                <a:latin typeface="微软雅黑" panose="020B0503020204020204" pitchFamily="34" charset="-122"/>
                <a:ea typeface="微软雅黑" panose="020B0503020204020204" pitchFamily="34" charset="-122"/>
              </a:rPr>
              <a:t>习题 </a:t>
            </a:r>
            <a:r>
              <a:rPr lang="en-US" altLang="zh-CN" sz="2000" b="1" dirty="0">
                <a:latin typeface="微软雅黑" panose="020B0503020204020204" pitchFamily="34" charset="-122"/>
                <a:ea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1907704" y="2139702"/>
            <a:ext cx="2499402"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阅读教材案例</a:t>
            </a:r>
            <a:r>
              <a:rPr lang="en-US" altLang="zh-CN" sz="2000" dirty="0">
                <a:latin typeface="微软雅黑" panose="020B0503020204020204" pitchFamily="34" charset="-122"/>
                <a:ea typeface="微软雅黑" panose="020B0503020204020204" pitchFamily="34" charset="-122"/>
              </a:rPr>
              <a:t>4-2</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噪声平滑</a:t>
            </a:r>
            <a:endParaRPr lang="zh-CN" sz="2600" dirty="0">
              <a:latin typeface="+mj-ea"/>
            </a:endParaRPr>
          </a:p>
        </p:txBody>
      </p:sp>
      <p:sp>
        <p:nvSpPr>
          <p:cNvPr id="3" name="内容占位符 2"/>
          <p:cNvSpPr txBox="1"/>
          <p:nvPr/>
        </p:nvSpPr>
        <p:spPr>
          <a:xfrm>
            <a:off x="1979712" y="843558"/>
            <a:ext cx="6984776" cy="3960440"/>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eaLnBrk="1" hangingPunct="1">
              <a:lnSpc>
                <a:spcPct val="150000"/>
              </a:lnSpc>
            </a:pPr>
            <a:r>
              <a:rPr lang="zh-CN" altLang="en-US" sz="2400" dirty="0">
                <a:latin typeface="微软雅黑" panose="020B0503020204020204" pitchFamily="34" charset="-122"/>
                <a:ea typeface="微软雅黑" panose="020B0503020204020204" pitchFamily="34" charset="-122"/>
              </a:rPr>
              <a:t>噪声</a:t>
            </a:r>
            <a:r>
              <a:rPr lang="en-US" altLang="zh-CN" sz="240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在可测度变量中的随机错误或偏差。</a:t>
            </a:r>
            <a:endParaRPr lang="zh-CN" altLang="en-US" sz="2400" b="0" dirty="0">
              <a:latin typeface="微软雅黑" panose="020B0503020204020204" pitchFamily="34" charset="-122"/>
              <a:ea typeface="微软雅黑" panose="020B0503020204020204" pitchFamily="34" charset="-122"/>
            </a:endParaRPr>
          </a:p>
          <a:p>
            <a:pPr eaLnBrk="1" hangingPunct="1">
              <a:lnSpc>
                <a:spcPct val="150000"/>
              </a:lnSpc>
            </a:pPr>
            <a:r>
              <a:rPr lang="zh-CN" altLang="en-US" sz="2400" dirty="0">
                <a:latin typeface="微软雅黑" panose="020B0503020204020204" pitchFamily="34" charset="-122"/>
                <a:ea typeface="微软雅黑" panose="020B0503020204020204" pitchFamily="34" charset="-122"/>
              </a:rPr>
              <a:t>导致噪声的原因：</a:t>
            </a:r>
            <a:endParaRPr lang="zh-CN" altLang="en-US" sz="2400" dirty="0">
              <a:latin typeface="微软雅黑" panose="020B0503020204020204" pitchFamily="34" charset="-122"/>
              <a:ea typeface="微软雅黑" panose="020B0503020204020204" pitchFamily="34" charset="-122"/>
            </a:endParaRPr>
          </a:p>
          <a:p>
            <a:pPr marL="0" lvl="1" indent="0" eaLnBrk="1" hangingPunct="1">
              <a:lnSpc>
                <a:spcPct val="150000"/>
              </a:lnSpc>
              <a:buNone/>
            </a:pPr>
            <a:r>
              <a:rPr lang="en-US" altLang="zh-CN" sz="2400" dirty="0">
                <a:latin typeface="微软雅黑" panose="020B0503020204020204" pitchFamily="34" charset="-122"/>
                <a:ea typeface="微软雅黑" panose="020B0503020204020204" pitchFamily="34" charset="-122"/>
              </a:rPr>
              <a:t>    1</a:t>
            </a:r>
            <a:r>
              <a:rPr lang="zh-CN" altLang="en-US" sz="2400" dirty="0">
                <a:latin typeface="微软雅黑" panose="020B0503020204020204" pitchFamily="34" charset="-122"/>
                <a:ea typeface="微软雅黑" panose="020B0503020204020204" pitchFamily="34" charset="-122"/>
              </a:rPr>
              <a:t>）错误的数据收集手段</a:t>
            </a:r>
            <a:endParaRPr lang="zh-CN" altLang="en-US" sz="2400" dirty="0">
              <a:latin typeface="微软雅黑" panose="020B0503020204020204" pitchFamily="34" charset="-122"/>
              <a:ea typeface="微软雅黑" panose="020B0503020204020204" pitchFamily="34" charset="-122"/>
            </a:endParaRPr>
          </a:p>
          <a:p>
            <a:pPr marL="0" lvl="1" indent="0" eaLnBrk="1" hangingPunct="1">
              <a:lnSpc>
                <a:spcPct val="150000"/>
              </a:lnSpc>
              <a:buNone/>
            </a:pPr>
            <a:r>
              <a:rPr lang="en-US" altLang="zh-CN" sz="24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）数据输入问题</a:t>
            </a:r>
            <a:endParaRPr lang="zh-CN" altLang="en-US" sz="2400" dirty="0">
              <a:latin typeface="微软雅黑" panose="020B0503020204020204" pitchFamily="34" charset="-122"/>
              <a:ea typeface="微软雅黑" panose="020B0503020204020204" pitchFamily="34" charset="-122"/>
            </a:endParaRPr>
          </a:p>
          <a:p>
            <a:pPr marL="0" lvl="1" indent="0" eaLnBrk="1" hangingPunct="1">
              <a:lnSpc>
                <a:spcPct val="150000"/>
              </a:lnSpc>
              <a:buNone/>
            </a:pPr>
            <a:r>
              <a:rPr lang="en-US" altLang="zh-CN" sz="2400" dirty="0">
                <a:latin typeface="微软雅黑" panose="020B0503020204020204" pitchFamily="34" charset="-122"/>
                <a:ea typeface="微软雅黑" panose="020B0503020204020204" pitchFamily="34" charset="-122"/>
              </a:rPr>
              <a:t>    3</a:t>
            </a:r>
            <a:r>
              <a:rPr lang="zh-CN" altLang="en-US" sz="2400" dirty="0">
                <a:latin typeface="微软雅黑" panose="020B0503020204020204" pitchFamily="34" charset="-122"/>
                <a:ea typeface="微软雅黑" panose="020B0503020204020204" pitchFamily="34" charset="-122"/>
              </a:rPr>
              <a:t>）数据传送问题</a:t>
            </a:r>
            <a:endParaRPr lang="zh-CN" altLang="en-US" sz="2400" dirty="0">
              <a:latin typeface="微软雅黑" panose="020B0503020204020204" pitchFamily="34" charset="-122"/>
              <a:ea typeface="微软雅黑" panose="020B0503020204020204" pitchFamily="34" charset="-122"/>
            </a:endParaRPr>
          </a:p>
          <a:p>
            <a:pPr marL="0" lvl="1" indent="0" eaLnBrk="1" hangingPunct="1">
              <a:lnSpc>
                <a:spcPct val="150000"/>
              </a:lnSpc>
              <a:buNone/>
            </a:pPr>
            <a:r>
              <a:rPr lang="en-US" altLang="zh-CN" sz="2400" dirty="0">
                <a:latin typeface="微软雅黑" panose="020B0503020204020204" pitchFamily="34" charset="-122"/>
                <a:ea typeface="微软雅黑" panose="020B0503020204020204" pitchFamily="34" charset="-122"/>
              </a:rPr>
              <a:t>    4</a:t>
            </a:r>
            <a:r>
              <a:rPr lang="zh-CN" altLang="en-US" sz="2400" dirty="0">
                <a:latin typeface="微软雅黑" panose="020B0503020204020204" pitchFamily="34" charset="-122"/>
                <a:ea typeface="微软雅黑" panose="020B0503020204020204" pitchFamily="34" charset="-122"/>
              </a:rPr>
              <a:t>）技术限制</a:t>
            </a:r>
            <a:endParaRPr lang="zh-CN" altLang="en-US"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噪声平滑</a:t>
            </a:r>
            <a:endParaRPr lang="zh-CN" sz="2600" dirty="0">
              <a:latin typeface="+mj-ea"/>
            </a:endParaRPr>
          </a:p>
        </p:txBody>
      </p:sp>
      <p:sp>
        <p:nvSpPr>
          <p:cNvPr id="3" name="内容占位符 2"/>
          <p:cNvSpPr txBox="1"/>
          <p:nvPr/>
        </p:nvSpPr>
        <p:spPr>
          <a:xfrm>
            <a:off x="1835696" y="840135"/>
            <a:ext cx="3456384" cy="4107879"/>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indent="0" algn="just" eaLnBrk="1" hangingPunct="1">
              <a:lnSpc>
                <a:spcPct val="150000"/>
              </a:lnSpc>
              <a:buClr>
                <a:schemeClr val="folHlink"/>
              </a:buClr>
              <a:defRPr/>
            </a:pPr>
            <a:r>
              <a:rPr lang="zh-CN" altLang="en-US" sz="2000" dirty="0">
                <a:latin typeface="微软雅黑" panose="020B0503020204020204" pitchFamily="34" charset="-122"/>
                <a:ea typeface="微软雅黑" panose="020B0503020204020204" pitchFamily="34" charset="-122"/>
              </a:rPr>
              <a:t>分箱法（</a:t>
            </a:r>
            <a:r>
              <a:rPr lang="en-US" altLang="zh-CN" sz="2000" dirty="0">
                <a:latin typeface="微软雅黑" panose="020B0503020204020204" pitchFamily="34" charset="-122"/>
                <a:ea typeface="微软雅黑" panose="020B0503020204020204" pitchFamily="34" charset="-122"/>
              </a:rPr>
              <a:t>Binning method</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0" lvl="1" indent="0" algn="just" eaLnBrk="1" hangingPunct="1">
              <a:lnSpc>
                <a:spcPct val="150000"/>
              </a:lnSpc>
              <a:buNone/>
              <a:defRPr/>
            </a:pPr>
            <a:r>
              <a:rPr lang="zh-CN" altLang="en-US" sz="1800" dirty="0">
                <a:latin typeface="微软雅黑" panose="020B0503020204020204" pitchFamily="34" charset="-122"/>
                <a:ea typeface="微软雅黑" panose="020B0503020204020204" pitchFamily="34" charset="-122"/>
              </a:rPr>
              <a:t>        分箱方法通过考察“邻居”（即周围的值）来平滑存储数据的值，首先将数据排序并将其分割到一些相等深度的“桶”（</a:t>
            </a:r>
            <a:r>
              <a:rPr lang="en-US" altLang="zh-CN" sz="1800" dirty="0">
                <a:latin typeface="微软雅黑" panose="020B0503020204020204" pitchFamily="34" charset="-122"/>
                <a:ea typeface="微软雅黑" panose="020B0503020204020204" pitchFamily="34" charset="-122"/>
              </a:rPr>
              <a:t>bucket or bin</a:t>
            </a:r>
            <a:r>
              <a:rPr lang="zh-CN" altLang="en-US" sz="1800" dirty="0">
                <a:latin typeface="微软雅黑" panose="020B0503020204020204" pitchFamily="34" charset="-122"/>
                <a:ea typeface="微软雅黑" panose="020B0503020204020204" pitchFamily="34" charset="-122"/>
              </a:rPr>
              <a:t>）中，然后可根据桶均值，桶中间值，桶边界值等进行平滑。</a:t>
            </a:r>
            <a:endParaRPr lang="zh-CN" altLang="en-US" sz="1800" dirty="0">
              <a:latin typeface="微软雅黑" panose="020B0503020204020204" pitchFamily="34" charset="-122"/>
              <a:ea typeface="微软雅黑" panose="020B0503020204020204" pitchFamily="34" charset="-122"/>
            </a:endParaRPr>
          </a:p>
        </p:txBody>
      </p:sp>
      <p:pic>
        <p:nvPicPr>
          <p:cNvPr id="4"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17840" y="915566"/>
            <a:ext cx="3618656" cy="410445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63688" y="699542"/>
            <a:ext cx="7200800" cy="1800493"/>
          </a:xfrm>
          <a:prstGeom prst="rect">
            <a:avLst/>
          </a:prstGeom>
          <a:noFill/>
        </p:spPr>
        <p:txBody>
          <a:bodyPr wrap="square">
            <a:spAutoFit/>
          </a:bodyPr>
          <a:lstStyle/>
          <a:p>
            <a:pPr eaLnBrk="1" hangingPunct="1">
              <a:lnSpc>
                <a:spcPct val="150000"/>
              </a:lnSpc>
            </a:pPr>
            <a:r>
              <a:rPr lang="zh-CN" altLang="en-US" sz="2000" b="1" dirty="0">
                <a:latin typeface="微软雅黑" panose="020B0503020204020204" pitchFamily="34" charset="-122"/>
                <a:ea typeface="微软雅黑" panose="020B0503020204020204" pitchFamily="34" charset="-122"/>
              </a:rPr>
              <a:t>回归法：</a:t>
            </a:r>
            <a:endParaRPr lang="en-US" altLang="zh-CN" sz="2000" b="1" dirty="0">
              <a:latin typeface="微软雅黑" panose="020B0503020204020204" pitchFamily="34" charset="-122"/>
              <a:ea typeface="微软雅黑" panose="020B0503020204020204" pitchFamily="34" charset="-122"/>
            </a:endParaRPr>
          </a:p>
          <a:p>
            <a:pPr eaLnBrk="1" hangingPunct="1">
              <a:lnSpc>
                <a:spcPct val="150000"/>
              </a:lnSpc>
            </a:pPr>
            <a:r>
              <a:rPr lang="zh-CN" altLang="en-US" dirty="0">
                <a:latin typeface="微软雅黑" panose="020B0503020204020204" pitchFamily="34" charset="-122"/>
                <a:ea typeface="微软雅黑" panose="020B0503020204020204" pitchFamily="34" charset="-122"/>
              </a:rPr>
              <a:t>      通过让数据适配一个函数（如线性回归函数）来平滑数据。如：线性回归涉及找出适合两个变量的“最佳”直线，使得一个变量能够预测另一个。</a:t>
            </a:r>
            <a:endParaRPr lang="zh-CN" altLang="en-US" dirty="0">
              <a:latin typeface="微软雅黑" panose="020B0503020204020204" pitchFamily="34" charset="-122"/>
              <a:ea typeface="微软雅黑" panose="020B0503020204020204" pitchFamily="34" charset="-122"/>
            </a:endParaRPr>
          </a:p>
        </p:txBody>
      </p:sp>
      <p:sp>
        <p:nvSpPr>
          <p:cNvPr id="4"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噪声平滑</a:t>
            </a:r>
            <a:endParaRPr lang="zh-CN" sz="2600" dirty="0">
              <a:latin typeface="+mj-ea"/>
            </a:endParaRPr>
          </a:p>
        </p:txBody>
      </p:sp>
      <p:sp>
        <p:nvSpPr>
          <p:cNvPr id="7" name="Line 4"/>
          <p:cNvSpPr>
            <a:spLocks noChangeShapeType="1"/>
          </p:cNvSpPr>
          <p:nvPr/>
        </p:nvSpPr>
        <p:spPr bwMode="auto">
          <a:xfrm flipH="1" flipV="1">
            <a:off x="3904058" y="2610641"/>
            <a:ext cx="11113" cy="232638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Oval 5"/>
          <p:cNvSpPr>
            <a:spLocks noChangeArrowheads="1"/>
          </p:cNvSpPr>
          <p:nvPr/>
        </p:nvSpPr>
        <p:spPr bwMode="auto">
          <a:xfrm flipV="1">
            <a:off x="5289947" y="3630513"/>
            <a:ext cx="42862" cy="42862"/>
          </a:xfrm>
          <a:prstGeom prst="ellipse">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 name="Oval 6"/>
          <p:cNvSpPr>
            <a:spLocks noChangeArrowheads="1"/>
          </p:cNvSpPr>
          <p:nvPr/>
        </p:nvSpPr>
        <p:spPr bwMode="auto">
          <a:xfrm flipV="1">
            <a:off x="4872434" y="3735288"/>
            <a:ext cx="42863" cy="42862"/>
          </a:xfrm>
          <a:prstGeom prst="ellipse">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 name="Oval 7"/>
          <p:cNvSpPr>
            <a:spLocks noChangeArrowheads="1"/>
          </p:cNvSpPr>
          <p:nvPr/>
        </p:nvSpPr>
        <p:spPr bwMode="auto">
          <a:xfrm flipV="1">
            <a:off x="4697809" y="2811363"/>
            <a:ext cx="42863" cy="42862"/>
          </a:xfrm>
          <a:prstGeom prst="ellipse">
            <a:avLst/>
          </a:prstGeom>
          <a:solidFill>
            <a:srgbClr val="C00000"/>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 name="Oval 8"/>
          <p:cNvSpPr>
            <a:spLocks noChangeArrowheads="1"/>
          </p:cNvSpPr>
          <p:nvPr/>
        </p:nvSpPr>
        <p:spPr bwMode="auto">
          <a:xfrm flipV="1">
            <a:off x="4523184" y="4203600"/>
            <a:ext cx="42863" cy="42863"/>
          </a:xfrm>
          <a:prstGeom prst="ellipse">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2" name="Oval 9"/>
          <p:cNvSpPr>
            <a:spLocks noChangeArrowheads="1"/>
          </p:cNvSpPr>
          <p:nvPr/>
        </p:nvSpPr>
        <p:spPr bwMode="auto">
          <a:xfrm flipV="1">
            <a:off x="5394722" y="3278088"/>
            <a:ext cx="42862" cy="42862"/>
          </a:xfrm>
          <a:prstGeom prst="ellipse">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3" name="Oval 10"/>
          <p:cNvSpPr>
            <a:spLocks noChangeArrowheads="1"/>
          </p:cNvSpPr>
          <p:nvPr/>
        </p:nvSpPr>
        <p:spPr bwMode="auto">
          <a:xfrm flipV="1">
            <a:off x="5596334" y="3005038"/>
            <a:ext cx="42863" cy="42862"/>
          </a:xfrm>
          <a:prstGeom prst="ellipse">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4" name="Oval 11"/>
          <p:cNvSpPr>
            <a:spLocks noChangeArrowheads="1"/>
          </p:cNvSpPr>
          <p:nvPr/>
        </p:nvSpPr>
        <p:spPr bwMode="auto">
          <a:xfrm flipV="1">
            <a:off x="4164409" y="4300438"/>
            <a:ext cx="42863" cy="42862"/>
          </a:xfrm>
          <a:prstGeom prst="ellipse">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8" name="Oval 15"/>
          <p:cNvSpPr>
            <a:spLocks noChangeArrowheads="1"/>
          </p:cNvSpPr>
          <p:nvPr/>
        </p:nvSpPr>
        <p:spPr bwMode="auto">
          <a:xfrm flipV="1">
            <a:off x="4119959" y="4567138"/>
            <a:ext cx="42863" cy="42862"/>
          </a:xfrm>
          <a:prstGeom prst="ellipse">
            <a:avLst/>
          </a:prstGeom>
          <a:solidFill>
            <a:schemeClr val="accent1"/>
          </a:solidFill>
          <a:ln w="9525">
            <a:solidFill>
              <a:schemeClr val="tx1"/>
            </a:solidFill>
            <a:round/>
          </a:ln>
        </p:spPr>
        <p:txBody>
          <a:bodyPr wrap="none" anchor="ct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21" name="Line 18"/>
          <p:cNvSpPr>
            <a:spLocks noChangeShapeType="1"/>
          </p:cNvSpPr>
          <p:nvPr/>
        </p:nvSpPr>
        <p:spPr bwMode="auto">
          <a:xfrm flipV="1">
            <a:off x="3886597" y="3005037"/>
            <a:ext cx="2049561" cy="1535112"/>
          </a:xfrm>
          <a:prstGeom prst="line">
            <a:avLst/>
          </a:prstGeom>
          <a:noFill/>
          <a:ln w="15875">
            <a:solidFill>
              <a:schemeClr val="tx2"/>
            </a:solidFill>
            <a:prstDash val="sysDash"/>
            <a:round/>
          </a:ln>
          <a:extLst>
            <a:ext uri="{909E8E84-426E-40DD-AFC4-6F175D3DCCD1}">
              <a14:hiddenFill xmlns:a14="http://schemas.microsoft.com/office/drawing/2010/main">
                <a:noFill/>
              </a14:hiddenFill>
            </a:ext>
          </a:extLst>
        </p:spPr>
        <p:txBody>
          <a:bodyPr/>
          <a:lstStyle/>
          <a:p>
            <a:endParaRPr lang="zh-CN" altLang="en-US"/>
          </a:p>
        </p:txBody>
      </p:sp>
      <p:sp>
        <p:nvSpPr>
          <p:cNvPr id="23" name="Text Box 21"/>
          <p:cNvSpPr txBox="1">
            <a:spLocks noChangeArrowheads="1"/>
          </p:cNvSpPr>
          <p:nvPr/>
        </p:nvSpPr>
        <p:spPr bwMode="auto">
          <a:xfrm>
            <a:off x="5948284" y="2888116"/>
            <a:ext cx="10841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i="1" dirty="0">
                <a:latin typeface="Times New Roman" panose="02020603050405020304" pitchFamily="18" charset="0"/>
              </a:rPr>
              <a:t>y</a:t>
            </a:r>
            <a:r>
              <a:rPr lang="en-US" altLang="zh-CN" sz="1600" dirty="0">
                <a:latin typeface="Times New Roman" panose="02020603050405020304" pitchFamily="18" charset="0"/>
              </a:rPr>
              <a:t> = </a:t>
            </a:r>
            <a:r>
              <a:rPr lang="en-US" altLang="zh-CN" sz="1600" i="1" dirty="0">
                <a:latin typeface="Times New Roman" panose="02020603050405020304" pitchFamily="18" charset="0"/>
              </a:rPr>
              <a:t>x</a:t>
            </a:r>
            <a:r>
              <a:rPr lang="en-US" altLang="zh-CN" sz="1600" dirty="0">
                <a:latin typeface="Times New Roman" panose="02020603050405020304" pitchFamily="18" charset="0"/>
              </a:rPr>
              <a:t> + 1</a:t>
            </a:r>
            <a:endParaRPr lang="en-US" altLang="zh-CN" sz="1600" dirty="0">
              <a:latin typeface="Times New Roman" panose="02020603050405020304" pitchFamily="18" charset="0"/>
            </a:endParaRPr>
          </a:p>
        </p:txBody>
      </p:sp>
      <p:sp>
        <p:nvSpPr>
          <p:cNvPr id="24" name="Line 22"/>
          <p:cNvSpPr>
            <a:spLocks noChangeShapeType="1"/>
          </p:cNvSpPr>
          <p:nvPr/>
        </p:nvSpPr>
        <p:spPr bwMode="auto">
          <a:xfrm>
            <a:off x="4726836" y="2847875"/>
            <a:ext cx="0" cy="1909763"/>
          </a:xfrm>
          <a:prstGeom prst="line">
            <a:avLst/>
          </a:prstGeom>
          <a:noFill/>
          <a:ln w="9525">
            <a:solidFill>
              <a:srgbClr val="006666"/>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5" name="Line 23"/>
          <p:cNvSpPr>
            <a:spLocks noChangeShapeType="1"/>
          </p:cNvSpPr>
          <p:nvPr/>
        </p:nvSpPr>
        <p:spPr bwMode="auto">
          <a:xfrm flipH="1">
            <a:off x="3904059" y="2841525"/>
            <a:ext cx="800100" cy="0"/>
          </a:xfrm>
          <a:prstGeom prst="line">
            <a:avLst/>
          </a:prstGeom>
          <a:noFill/>
          <a:ln w="9525">
            <a:solidFill>
              <a:srgbClr val="006666"/>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6" name="Line 24"/>
          <p:cNvSpPr>
            <a:spLocks noChangeShapeType="1"/>
          </p:cNvSpPr>
          <p:nvPr/>
        </p:nvSpPr>
        <p:spPr bwMode="auto">
          <a:xfrm flipH="1">
            <a:off x="3888184" y="3852763"/>
            <a:ext cx="815975" cy="0"/>
          </a:xfrm>
          <a:prstGeom prst="line">
            <a:avLst/>
          </a:prstGeom>
          <a:noFill/>
          <a:ln w="9525">
            <a:solidFill>
              <a:srgbClr val="006666"/>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27" name="Text Box 25"/>
          <p:cNvSpPr txBox="1">
            <a:spLocks noChangeArrowheads="1"/>
          </p:cNvSpPr>
          <p:nvPr/>
        </p:nvSpPr>
        <p:spPr bwMode="auto">
          <a:xfrm>
            <a:off x="4583994" y="4659982"/>
            <a:ext cx="346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i="1" dirty="0">
                <a:latin typeface="Times New Roman" panose="02020603050405020304" pitchFamily="18" charset="0"/>
              </a:rPr>
              <a:t>x</a:t>
            </a:r>
            <a:r>
              <a:rPr lang="en-US" altLang="zh-CN" sz="1000" dirty="0">
                <a:latin typeface="Times New Roman" panose="02020603050405020304" pitchFamily="18" charset="0"/>
              </a:rPr>
              <a:t>1</a:t>
            </a:r>
            <a:endParaRPr lang="en-US" altLang="zh-CN" sz="1050" dirty="0">
              <a:latin typeface="Times New Roman" panose="02020603050405020304" pitchFamily="18" charset="0"/>
            </a:endParaRPr>
          </a:p>
        </p:txBody>
      </p:sp>
      <p:sp>
        <p:nvSpPr>
          <p:cNvPr id="29" name="Text Box 27"/>
          <p:cNvSpPr txBox="1">
            <a:spLocks noChangeArrowheads="1"/>
          </p:cNvSpPr>
          <p:nvPr/>
        </p:nvSpPr>
        <p:spPr bwMode="auto">
          <a:xfrm>
            <a:off x="3635896" y="3651870"/>
            <a:ext cx="3545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i="1" dirty="0">
                <a:latin typeface="Times New Roman" panose="02020603050405020304" pitchFamily="18" charset="0"/>
              </a:rPr>
              <a:t>y</a:t>
            </a:r>
            <a:r>
              <a:rPr lang="en-US" altLang="zh-CN" sz="900" dirty="0">
                <a:latin typeface="Times New Roman" panose="02020603050405020304" pitchFamily="18" charset="0"/>
              </a:rPr>
              <a:t>1'</a:t>
            </a:r>
            <a:endParaRPr lang="en-US" altLang="zh-CN" sz="900" dirty="0">
              <a:latin typeface="Times New Roman" panose="02020603050405020304" pitchFamily="18" charset="0"/>
            </a:endParaRPr>
          </a:p>
        </p:txBody>
      </p:sp>
      <p:sp>
        <p:nvSpPr>
          <p:cNvPr id="30" name="Line 4"/>
          <p:cNvSpPr>
            <a:spLocks noChangeShapeType="1"/>
          </p:cNvSpPr>
          <p:nvPr/>
        </p:nvSpPr>
        <p:spPr bwMode="auto">
          <a:xfrm flipV="1">
            <a:off x="3667522" y="4721124"/>
            <a:ext cx="2992710" cy="142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Text Box 27"/>
          <p:cNvSpPr txBox="1">
            <a:spLocks noChangeArrowheads="1"/>
          </p:cNvSpPr>
          <p:nvPr/>
        </p:nvSpPr>
        <p:spPr bwMode="auto">
          <a:xfrm>
            <a:off x="3625900" y="2656827"/>
            <a:ext cx="3337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anose="05000000000000000000" pitchFamily="2" charset="2"/>
              <a:buChar char="l"/>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1"/>
              </a:buClr>
              <a:buSzPct val="70000"/>
              <a:buFont typeface="Wingdings" panose="05000000000000000000" pitchFamily="2" charset="2"/>
              <a:buChar char="l"/>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l"/>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SzPct val="4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i="1" dirty="0">
                <a:latin typeface="Times New Roman" panose="02020603050405020304" pitchFamily="18" charset="0"/>
              </a:rPr>
              <a:t>y</a:t>
            </a:r>
            <a:r>
              <a:rPr lang="en-US" altLang="zh-CN" sz="900" dirty="0">
                <a:latin typeface="Times New Roman" panose="02020603050405020304" pitchFamily="18" charset="0"/>
              </a:rPr>
              <a:t>1</a:t>
            </a:r>
            <a:endParaRPr lang="en-US" altLang="zh-CN" sz="900" dirty="0">
              <a:latin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异常值检测与处理</a:t>
            </a:r>
            <a:endParaRPr lang="zh-CN" sz="2600" dirty="0">
              <a:latin typeface="+mj-ea"/>
            </a:endParaRPr>
          </a:p>
        </p:txBody>
      </p:sp>
      <p:sp>
        <p:nvSpPr>
          <p:cNvPr id="4" name="文本框 3"/>
          <p:cNvSpPr txBox="1"/>
          <p:nvPr/>
        </p:nvSpPr>
        <p:spPr>
          <a:xfrm>
            <a:off x="1763688" y="843558"/>
            <a:ext cx="7344816" cy="1422954"/>
          </a:xfrm>
          <a:prstGeom prst="rect">
            <a:avLst/>
          </a:prstGeom>
          <a:noFill/>
        </p:spPr>
        <p:txBody>
          <a:bodyPr wrap="square">
            <a:spAutoFit/>
          </a:bodyPr>
          <a:lstStyle/>
          <a:p>
            <a:pPr marL="342900" indent="-342900" eaLnBrk="1" hangingPunct="1">
              <a:lnSpc>
                <a:spcPct val="150000"/>
              </a:lnSpc>
              <a:buFont typeface="Wingdings" panose="05000000000000000000" pitchFamily="2" charset="2"/>
              <a:buChar char="l"/>
              <a:defRPr/>
            </a:pPr>
            <a:r>
              <a:rPr lang="zh-CN" altLang="en-US" sz="2000" b="1" dirty="0">
                <a:latin typeface="+mj-ea"/>
                <a:ea typeface="+mj-ea"/>
              </a:rPr>
              <a:t>异常值：</a:t>
            </a:r>
            <a:endParaRPr lang="en-US" altLang="zh-CN" sz="2000" b="1" dirty="0">
              <a:latin typeface="+mj-ea"/>
              <a:ea typeface="+mj-ea"/>
            </a:endParaRPr>
          </a:p>
          <a:p>
            <a:pPr eaLnBrk="1" hangingPunct="1">
              <a:lnSpc>
                <a:spcPct val="150000"/>
              </a:lnSpc>
              <a:defRPr/>
            </a:pPr>
            <a:r>
              <a:rPr lang="zh-CN" altLang="en-US" sz="2000" dirty="0">
                <a:latin typeface="+mj-ea"/>
                <a:ea typeface="+mj-ea"/>
              </a:rPr>
              <a:t>       由于系统误差，人为误差或者固有数据的变异使得他们与总体的行为特征，结构或相关性等不一样，这部分数据称为异常值。</a:t>
            </a:r>
            <a:endParaRPr lang="zh-CN" altLang="en-US" sz="2000" dirty="0">
              <a:latin typeface="+mj-ea"/>
              <a:ea typeface="+mj-ea"/>
            </a:endParaRPr>
          </a:p>
        </p:txBody>
      </p:sp>
      <p:sp>
        <p:nvSpPr>
          <p:cNvPr id="6" name="文本框 5"/>
          <p:cNvSpPr txBox="1"/>
          <p:nvPr/>
        </p:nvSpPr>
        <p:spPr>
          <a:xfrm>
            <a:off x="1763688" y="2275466"/>
            <a:ext cx="7272808" cy="2807948"/>
          </a:xfrm>
          <a:prstGeom prst="rect">
            <a:avLst/>
          </a:prstGeom>
          <a:noFill/>
        </p:spPr>
        <p:txBody>
          <a:bodyPr wrap="square">
            <a:spAutoFit/>
          </a:bodyPr>
          <a:lstStyle/>
          <a:p>
            <a:pPr marL="342900" indent="-342900" eaLnBrk="1" hangingPunct="1">
              <a:lnSpc>
                <a:spcPct val="150000"/>
              </a:lnSpc>
              <a:buFont typeface="Wingdings" panose="05000000000000000000" pitchFamily="2" charset="2"/>
              <a:buChar char="u"/>
              <a:defRPr/>
            </a:pPr>
            <a:r>
              <a:rPr lang="zh-CN" altLang="en-US" sz="2000" b="1" dirty="0">
                <a:latin typeface="+mj-ea"/>
                <a:ea typeface="+mj-ea"/>
              </a:rPr>
              <a:t>检测方法：</a:t>
            </a:r>
            <a:endParaRPr lang="en-US" altLang="zh-CN" sz="2000" b="1" dirty="0">
              <a:latin typeface="+mj-ea"/>
              <a:ea typeface="+mj-ea"/>
            </a:endParaRPr>
          </a:p>
          <a:p>
            <a:pPr eaLnBrk="1" hangingPunct="1">
              <a:lnSpc>
                <a:spcPct val="150000"/>
              </a:lnSpc>
              <a:defRPr/>
            </a:pPr>
            <a:r>
              <a:rPr lang="en-US" altLang="zh-CN" sz="2000" b="1" dirty="0">
                <a:latin typeface="+mj-ea"/>
                <a:ea typeface="+mj-ea"/>
              </a:rPr>
              <a:t>1</a:t>
            </a:r>
            <a:r>
              <a:rPr lang="zh-CN" altLang="en-US" sz="2000" b="1" dirty="0">
                <a:latin typeface="+mj-ea"/>
                <a:ea typeface="+mj-ea"/>
              </a:rPr>
              <a:t>） </a:t>
            </a:r>
            <a:r>
              <a:rPr lang="zh-CN" altLang="zh-CN" sz="2000" b="1" dirty="0">
                <a:latin typeface="+mj-ea"/>
                <a:ea typeface="+mj-ea"/>
              </a:rPr>
              <a:t>简单统计</a:t>
            </a:r>
            <a:r>
              <a:rPr lang="en-US" altLang="zh-CN" sz="2000" b="1" dirty="0">
                <a:latin typeface="+mj-ea"/>
                <a:ea typeface="+mj-ea"/>
              </a:rPr>
              <a:t>:</a:t>
            </a:r>
            <a:endParaRPr lang="en-US" altLang="zh-CN" sz="2000" b="1" dirty="0">
              <a:latin typeface="+mj-ea"/>
              <a:ea typeface="+mj-ea"/>
            </a:endParaRPr>
          </a:p>
          <a:p>
            <a:pPr eaLnBrk="1" hangingPunct="1">
              <a:lnSpc>
                <a:spcPct val="150000"/>
              </a:lnSpc>
              <a:defRPr/>
            </a:pPr>
            <a:r>
              <a:rPr lang="en-US" altLang="zh-CN" sz="2000" dirty="0">
                <a:latin typeface="+mj-ea"/>
                <a:ea typeface="+mj-ea"/>
              </a:rPr>
              <a:t>     </a:t>
            </a:r>
            <a:r>
              <a:rPr lang="zh-CN" altLang="zh-CN" sz="2000" dirty="0">
                <a:latin typeface="+mj-ea"/>
                <a:ea typeface="+mj-ea"/>
              </a:rPr>
              <a:t>拿到数据后可以对数据进行一个简单的描述性统计分析</a:t>
            </a:r>
            <a:r>
              <a:rPr lang="zh-CN" altLang="en-US" sz="2000" dirty="0">
                <a:latin typeface="+mj-ea"/>
                <a:ea typeface="+mj-ea"/>
              </a:rPr>
              <a:t>，</a:t>
            </a:r>
            <a:r>
              <a:rPr lang="zh-CN" altLang="zh-CN" sz="2000" dirty="0">
                <a:latin typeface="+mj-ea"/>
                <a:ea typeface="+mj-ea"/>
              </a:rPr>
              <a:t>譬如最大最小值可以用来判断这个变量的取值是否超过了合理的范围，如客户的年龄为</a:t>
            </a:r>
            <a:r>
              <a:rPr lang="en-US" altLang="zh-CN" sz="2000" dirty="0">
                <a:latin typeface="+mj-ea"/>
                <a:ea typeface="+mj-ea"/>
              </a:rPr>
              <a:t>-20</a:t>
            </a:r>
            <a:r>
              <a:rPr lang="zh-CN" altLang="zh-CN" sz="2000" dirty="0">
                <a:latin typeface="+mj-ea"/>
                <a:ea typeface="+mj-ea"/>
              </a:rPr>
              <a:t>岁或</a:t>
            </a:r>
            <a:r>
              <a:rPr lang="en-US" altLang="zh-CN" sz="2000" dirty="0">
                <a:latin typeface="+mj-ea"/>
                <a:ea typeface="+mj-ea"/>
              </a:rPr>
              <a:t>200</a:t>
            </a:r>
            <a:r>
              <a:rPr lang="zh-CN" altLang="zh-CN" sz="2000" dirty="0">
                <a:latin typeface="+mj-ea"/>
                <a:ea typeface="+mj-ea"/>
              </a:rPr>
              <a:t>岁，显然是不合常理的，为异常值。</a:t>
            </a:r>
            <a:endParaRPr lang="en-US" altLang="zh-CN" sz="2000" dirty="0">
              <a:latin typeface="+mj-ea"/>
              <a:ea typeface="+mj-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1907704" y="843558"/>
            <a:ext cx="6984776" cy="4020300"/>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eaLnBrk="1" hangingPunct="1">
              <a:lnSpc>
                <a:spcPct val="150000"/>
              </a:lnSpc>
              <a:spcBef>
                <a:spcPts val="0"/>
              </a:spcBef>
              <a:spcAft>
                <a:spcPts val="1200"/>
              </a:spcAft>
            </a:pPr>
            <a:r>
              <a:rPr lang="zh-CN" altLang="en-US" sz="2200" dirty="0">
                <a:latin typeface="微软雅黑" panose="020B0503020204020204" pitchFamily="34" charset="-122"/>
                <a:ea typeface="微软雅黑" panose="020B0503020204020204" pitchFamily="34" charset="-122"/>
              </a:rPr>
              <a:t>数据质量的多维测度</a:t>
            </a:r>
            <a:endParaRPr lang="zh-CN" altLang="en-US" sz="2200" dirty="0">
              <a:latin typeface="微软雅黑" panose="020B0503020204020204" pitchFamily="34" charset="-122"/>
              <a:ea typeface="微软雅黑" panose="020B0503020204020204" pitchFamily="34" charset="-122"/>
            </a:endParaRPr>
          </a:p>
          <a:p>
            <a:pPr eaLnBrk="1" hangingPunct="1">
              <a:lnSpc>
                <a:spcPct val="150000"/>
              </a:lnSpc>
              <a:spcBef>
                <a:spcPts val="0"/>
              </a:spcBef>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准确性（</a:t>
            </a:r>
            <a:r>
              <a:rPr lang="en-US" altLang="zh-CN" sz="2000" dirty="0">
                <a:latin typeface="仿宋" panose="02010609060101010101" pitchFamily="49" charset="-122"/>
                <a:ea typeface="仿宋" panose="02010609060101010101" pitchFamily="49" charset="-122"/>
              </a:rPr>
              <a:t>Correctness</a:t>
            </a:r>
            <a:r>
              <a:rPr lang="zh-CN" altLang="en-US" sz="2000" dirty="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a:p>
            <a:pPr eaLnBrk="1" hangingPunct="1">
              <a:lnSpc>
                <a:spcPct val="150000"/>
              </a:lnSpc>
              <a:spcBef>
                <a:spcPts val="0"/>
              </a:spcBef>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完整性（</a:t>
            </a:r>
            <a:r>
              <a:rPr lang="en-US" altLang="zh-CN" sz="2000" dirty="0">
                <a:latin typeface="仿宋" panose="02010609060101010101" pitchFamily="49" charset="-122"/>
                <a:ea typeface="仿宋" panose="02010609060101010101" pitchFamily="49" charset="-122"/>
              </a:rPr>
              <a:t>Completeness</a:t>
            </a:r>
            <a:r>
              <a:rPr lang="zh-CN" altLang="en-US" sz="2000" dirty="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a:p>
            <a:pPr eaLnBrk="1" hangingPunct="1">
              <a:lnSpc>
                <a:spcPct val="150000"/>
              </a:lnSpc>
              <a:spcBef>
                <a:spcPts val="0"/>
              </a:spcBef>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一致性（</a:t>
            </a:r>
            <a:r>
              <a:rPr lang="en-US" altLang="zh-CN" sz="2000" dirty="0">
                <a:latin typeface="仿宋" panose="02010609060101010101" pitchFamily="49" charset="-122"/>
                <a:ea typeface="仿宋" panose="02010609060101010101" pitchFamily="49" charset="-122"/>
              </a:rPr>
              <a:t>Consistency</a:t>
            </a:r>
            <a:r>
              <a:rPr lang="zh-CN" altLang="en-US" sz="2000" dirty="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a:p>
            <a:pPr eaLnBrk="1" hangingPunct="1">
              <a:lnSpc>
                <a:spcPct val="150000"/>
              </a:lnSpc>
              <a:spcBef>
                <a:spcPts val="0"/>
              </a:spcBef>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时效性（</a:t>
            </a:r>
            <a:r>
              <a:rPr lang="en-US" altLang="zh-CN" sz="2000" dirty="0">
                <a:latin typeface="仿宋" panose="02010609060101010101" pitchFamily="49" charset="-122"/>
                <a:ea typeface="仿宋" panose="02010609060101010101" pitchFamily="49" charset="-122"/>
              </a:rPr>
              <a:t>Timeliness</a:t>
            </a:r>
            <a:r>
              <a:rPr lang="zh-CN" altLang="en-US" sz="2000" dirty="0">
                <a:latin typeface="仿宋" panose="02010609060101010101" pitchFamily="49" charset="-122"/>
                <a:ea typeface="仿宋" panose="02010609060101010101" pitchFamily="49" charset="-122"/>
              </a:rPr>
              <a:t>）</a:t>
            </a:r>
            <a:endParaRPr lang="en-US" altLang="zh-CN" sz="2000" dirty="0">
              <a:latin typeface="仿宋" panose="02010609060101010101" pitchFamily="49" charset="-122"/>
              <a:ea typeface="仿宋" panose="02010609060101010101" pitchFamily="49" charset="-122"/>
            </a:endParaRPr>
          </a:p>
          <a:p>
            <a:pPr eaLnBrk="1" hangingPunct="1">
              <a:lnSpc>
                <a:spcPct val="150000"/>
              </a:lnSpc>
              <a:spcBef>
                <a:spcPts val="0"/>
              </a:spcBef>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相关性（</a:t>
            </a:r>
            <a:r>
              <a:rPr lang="en-US" altLang="zh-CN" sz="2000" dirty="0">
                <a:latin typeface="仿宋" panose="02010609060101010101" pitchFamily="49" charset="-122"/>
                <a:ea typeface="仿宋" panose="02010609060101010101" pitchFamily="49" charset="-122"/>
              </a:rPr>
              <a:t>Relevance</a:t>
            </a:r>
            <a:r>
              <a:rPr lang="zh-CN" altLang="en-US" sz="2000" dirty="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a:p>
            <a:pPr eaLnBrk="1" hangingPunct="1">
              <a:lnSpc>
                <a:spcPct val="150000"/>
              </a:lnSpc>
              <a:spcBef>
                <a:spcPts val="0"/>
              </a:spcBef>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可信性（</a:t>
            </a:r>
            <a:r>
              <a:rPr lang="en-US" altLang="zh-CN" sz="2000" dirty="0">
                <a:latin typeface="仿宋" panose="02010609060101010101" pitchFamily="49" charset="-122"/>
                <a:ea typeface="仿宋" panose="02010609060101010101" pitchFamily="49" charset="-122"/>
              </a:rPr>
              <a:t>Believability</a:t>
            </a:r>
            <a:r>
              <a:rPr lang="zh-CN" altLang="en-US" sz="2000" dirty="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a:p>
            <a:pPr eaLnBrk="1" hangingPunct="1">
              <a:lnSpc>
                <a:spcPct val="150000"/>
              </a:lnSpc>
              <a:spcBef>
                <a:spcPts val="0"/>
              </a:spcBef>
              <a:buFont typeface="Arial" panose="020B0604020202020204" pitchFamily="34" charset="0"/>
              <a:buChar char="•"/>
            </a:pPr>
            <a:r>
              <a:rPr lang="zh-CN" altLang="en-US" sz="2000" dirty="0">
                <a:latin typeface="仿宋" panose="02010609060101010101" pitchFamily="49" charset="-122"/>
                <a:ea typeface="仿宋" panose="02010609060101010101" pitchFamily="49" charset="-122"/>
              </a:rPr>
              <a:t>可解释性（</a:t>
            </a:r>
            <a:r>
              <a:rPr lang="en-US" altLang="zh-CN" sz="2000" dirty="0">
                <a:latin typeface="仿宋" panose="02010609060101010101" pitchFamily="49" charset="-122"/>
                <a:ea typeface="仿宋" panose="02010609060101010101" pitchFamily="49" charset="-122"/>
              </a:rPr>
              <a:t>Interpretability</a:t>
            </a:r>
            <a:r>
              <a:rPr lang="zh-CN" altLang="en-US" sz="2000" dirty="0">
                <a:latin typeface="仿宋" panose="02010609060101010101" pitchFamily="49" charset="-122"/>
                <a:ea typeface="仿宋" panose="02010609060101010101" pitchFamily="49" charset="-122"/>
              </a:rPr>
              <a:t>）</a:t>
            </a:r>
            <a:endParaRPr lang="zh-CN" altLang="en-US" sz="2000" dirty="0">
              <a:latin typeface="仿宋" panose="02010609060101010101" pitchFamily="49" charset="-122"/>
              <a:ea typeface="仿宋" panose="02010609060101010101" pitchFamily="49" charset="-122"/>
            </a:endParaRPr>
          </a:p>
          <a:p>
            <a:endParaRPr lang="zh-CN" altLang="en-US" dirty="0"/>
          </a:p>
        </p:txBody>
      </p:sp>
      <p:sp>
        <p:nvSpPr>
          <p:cNvPr id="5" name="矩形 4"/>
          <p:cNvSpPr/>
          <p:nvPr/>
        </p:nvSpPr>
        <p:spPr>
          <a:xfrm>
            <a:off x="1700809" y="32886"/>
            <a:ext cx="7443191" cy="662554"/>
          </a:xfrm>
          <a:prstGeom prst="rect">
            <a:avLst/>
          </a:prstGeom>
        </p:spPr>
        <p:txBody>
          <a:bodyPr wrap="square">
            <a:spAutoFit/>
          </a:bodyPr>
          <a:lstStyle/>
          <a:p>
            <a:pPr algn="ctr">
              <a:lnSpc>
                <a:spcPct val="150000"/>
              </a:lnSpc>
              <a:spcBef>
                <a:spcPct val="5000"/>
              </a:spcBef>
            </a:pPr>
            <a:r>
              <a:rPr lang="en-US" altLang="zh-CN" sz="2800" dirty="0">
                <a:latin typeface="+mj-ea"/>
                <a:ea typeface="+mj-ea"/>
              </a:rPr>
              <a:t>1.1 </a:t>
            </a:r>
            <a:r>
              <a:rPr lang="zh-CN" altLang="en-US" sz="2800" dirty="0">
                <a:latin typeface="+mj-ea"/>
                <a:ea typeface="+mj-ea"/>
              </a:rPr>
              <a:t>数据预处理背景</a:t>
            </a:r>
            <a:endParaRPr lang="en-US" altLang="zh-CN" sz="2800" dirty="0">
              <a:latin typeface="+mj-ea"/>
              <a:ea typeface="+mj-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2"/>
              <p:cNvSpPr txBox="1"/>
              <p:nvPr/>
            </p:nvSpPr>
            <p:spPr>
              <a:xfrm>
                <a:off x="1763688" y="843558"/>
                <a:ext cx="7344816" cy="4248472"/>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eaLnBrk="1" hangingPunct="1">
                  <a:lnSpc>
                    <a:spcPct val="150000"/>
                  </a:lnSpc>
                  <a:buClr>
                    <a:srgbClr val="003366"/>
                  </a:buClr>
                  <a:buFont typeface="Wingdings" panose="05000000000000000000" pitchFamily="2" charset="2"/>
                  <a:buChar char="l"/>
                  <a:defRPr/>
                </a:pPr>
                <a:r>
                  <a:rPr lang="en-US" altLang="zh-CN" sz="2000" b="1" dirty="0">
                    <a:solidFill>
                      <a:schemeClr val="tx1"/>
                    </a:solidFill>
                    <a:latin typeface="+mj-ea"/>
                    <a:ea typeface="+mj-ea"/>
                  </a:rPr>
                  <a:t>  2</a:t>
                </a:r>
                <a:r>
                  <a:rPr lang="zh-CN" altLang="en-US" sz="2000" b="1" dirty="0">
                    <a:solidFill>
                      <a:schemeClr val="tx1"/>
                    </a:solidFill>
                    <a:latin typeface="+mj-ea"/>
                    <a:ea typeface="+mj-ea"/>
                  </a:rPr>
                  <a:t>）</a:t>
                </a:r>
                <a:r>
                  <a:rPr lang="en-US" altLang="zh-CN" sz="2000" b="1" dirty="0">
                    <a:solidFill>
                      <a:schemeClr val="tx1"/>
                    </a:solidFill>
                    <a:latin typeface="+mj-ea"/>
                    <a:ea typeface="+mj-ea"/>
                  </a:rPr>
                  <a:t>3 </a:t>
                </a:r>
                <a14:m>
                  <m:oMath xmlns:m="http://schemas.openxmlformats.org/officeDocument/2006/math">
                    <m:r>
                      <a:rPr lang="zh-CN" altLang="en-US" sz="2000" b="1" i="1" smtClean="0">
                        <a:solidFill>
                          <a:schemeClr val="tx1"/>
                        </a:solidFill>
                        <a:latin typeface="+mj-ea"/>
                        <a:ea typeface="+mj-ea"/>
                      </a:rPr>
                      <m:t>𝝈</m:t>
                    </m:r>
                  </m:oMath>
                </a14:m>
                <a:r>
                  <a:rPr lang="zh-CN" altLang="zh-CN" sz="2000" b="1" dirty="0">
                    <a:solidFill>
                      <a:schemeClr val="tx1"/>
                    </a:solidFill>
                    <a:latin typeface="+mj-ea"/>
                    <a:ea typeface="+mj-ea"/>
                  </a:rPr>
                  <a:t>原则</a:t>
                </a:r>
                <a:r>
                  <a:rPr lang="en-US" altLang="zh-CN" sz="2000" dirty="0">
                    <a:solidFill>
                      <a:schemeClr val="tx1"/>
                    </a:solidFill>
                    <a:latin typeface="+mj-ea"/>
                    <a:ea typeface="+mj-ea"/>
                  </a:rPr>
                  <a:t>:</a:t>
                </a:r>
                <a:endParaRPr lang="en-US" altLang="zh-CN" sz="2000" dirty="0">
                  <a:solidFill>
                    <a:schemeClr val="tx1"/>
                  </a:solidFill>
                  <a:latin typeface="+mj-ea"/>
                  <a:ea typeface="+mj-ea"/>
                </a:endParaRPr>
              </a:p>
              <a:p>
                <a:pPr lvl="2" eaLnBrk="1" hangingPunct="1">
                  <a:lnSpc>
                    <a:spcPct val="150000"/>
                  </a:lnSpc>
                  <a:buClr>
                    <a:srgbClr val="003366"/>
                  </a:buClr>
                  <a:defRPr/>
                </a:pPr>
                <a:r>
                  <a:rPr lang="zh-CN" altLang="en-US" sz="2000" dirty="0">
                    <a:solidFill>
                      <a:schemeClr val="tx1"/>
                    </a:solidFill>
                    <a:latin typeface="+mj-ea"/>
                    <a:ea typeface="+mj-ea"/>
                  </a:rPr>
                  <a:t>如果数据服从正态分布，在</a:t>
                </a:r>
                <a:r>
                  <a:rPr lang="en-US" altLang="zh-CN" sz="2000" dirty="0">
                    <a:solidFill>
                      <a:schemeClr val="tx1"/>
                    </a:solidFill>
                    <a:latin typeface="+mj-ea"/>
                    <a:ea typeface="+mj-ea"/>
                  </a:rPr>
                  <a:t>3    </a:t>
                </a:r>
                <a:r>
                  <a:rPr lang="zh-CN" altLang="en-US" sz="2000" dirty="0">
                    <a:solidFill>
                      <a:schemeClr val="tx1"/>
                    </a:solidFill>
                    <a:latin typeface="+mj-ea"/>
                    <a:ea typeface="+mj-ea"/>
                  </a:rPr>
                  <a:t>原则下，异常值为一组测定值中与平均值的偏差超过</a:t>
                </a:r>
                <a:r>
                  <a:rPr lang="en-US" altLang="zh-CN" sz="2000" dirty="0">
                    <a:solidFill>
                      <a:schemeClr val="tx1"/>
                    </a:solidFill>
                    <a:latin typeface="+mj-ea"/>
                    <a:ea typeface="+mj-ea"/>
                  </a:rPr>
                  <a:t>3</a:t>
                </a:r>
                <a:r>
                  <a:rPr lang="zh-CN" altLang="en-US" sz="2000" dirty="0">
                    <a:solidFill>
                      <a:schemeClr val="tx1"/>
                    </a:solidFill>
                    <a:latin typeface="+mj-ea"/>
                    <a:ea typeface="+mj-ea"/>
                  </a:rPr>
                  <a:t>倍标准差的值。如果数据服从正态分布，距离平均值</a:t>
                </a:r>
                <a:r>
                  <a:rPr lang="en-US" altLang="zh-CN" sz="2000" dirty="0">
                    <a:solidFill>
                      <a:schemeClr val="tx1"/>
                    </a:solidFill>
                    <a:latin typeface="+mj-ea"/>
                    <a:ea typeface="+mj-ea"/>
                  </a:rPr>
                  <a:t>3   </a:t>
                </a:r>
                <a:r>
                  <a:rPr lang="zh-CN" altLang="en-US" sz="2000" dirty="0">
                    <a:solidFill>
                      <a:schemeClr val="tx1"/>
                    </a:solidFill>
                    <a:latin typeface="+mj-ea"/>
                    <a:ea typeface="+mj-ea"/>
                  </a:rPr>
                  <a:t>之外的值出现的概率为</a:t>
                </a:r>
                <a:r>
                  <a:rPr lang="en-US" altLang="zh-CN" sz="2000" dirty="0">
                    <a:solidFill>
                      <a:schemeClr val="tx1"/>
                    </a:solidFill>
                    <a:latin typeface="+mj-ea"/>
                    <a:ea typeface="+mj-ea"/>
                  </a:rPr>
                  <a:t>P(|x-u| &gt; 3    ) &lt;= 0.003</a:t>
                </a:r>
                <a:r>
                  <a:rPr lang="zh-CN" altLang="en-US" sz="2000" dirty="0">
                    <a:solidFill>
                      <a:schemeClr val="tx1"/>
                    </a:solidFill>
                    <a:latin typeface="+mj-ea"/>
                    <a:ea typeface="+mj-ea"/>
                  </a:rPr>
                  <a:t>，属于极个别的小概率事件。</a:t>
                </a:r>
                <a:endParaRPr lang="en-US" altLang="zh-CN" sz="2000" dirty="0">
                  <a:solidFill>
                    <a:schemeClr val="tx1"/>
                  </a:solidFill>
                  <a:latin typeface="+mj-ea"/>
                  <a:ea typeface="+mj-ea"/>
                </a:endParaRPr>
              </a:p>
              <a:p>
                <a:pPr lvl="2" eaLnBrk="1" hangingPunct="1">
                  <a:lnSpc>
                    <a:spcPct val="150000"/>
                  </a:lnSpc>
                  <a:buClr>
                    <a:srgbClr val="003366"/>
                  </a:buClr>
                  <a:defRPr/>
                </a:pPr>
                <a:r>
                  <a:rPr lang="zh-CN" altLang="en-US" sz="2000" dirty="0">
                    <a:solidFill>
                      <a:schemeClr val="tx1"/>
                    </a:solidFill>
                    <a:latin typeface="+mj-ea"/>
                    <a:ea typeface="+mj-ea"/>
                  </a:rPr>
                  <a:t>如果数据不服从正态分布，也可以用远离平均值的多少倍标准差来描述。</a:t>
                </a:r>
                <a:endParaRPr lang="en-US" altLang="zh-CN" sz="2000" dirty="0">
                  <a:solidFill>
                    <a:schemeClr val="tx1"/>
                  </a:solidFill>
                  <a:latin typeface="+mj-ea"/>
                  <a:ea typeface="+mj-ea"/>
                </a:endParaRPr>
              </a:p>
              <a:p>
                <a:pPr marL="0" indent="0"/>
                <a:endParaRPr lang="zh-CN" altLang="en-US" dirty="0"/>
              </a:p>
            </p:txBody>
          </p:sp>
        </mc:Choice>
        <mc:Fallback>
          <p:sp>
            <p:nvSpPr>
              <p:cNvPr id="2" name="内容占位符 2"/>
              <p:cNvSpPr txBox="1">
                <a:spLocks noRot="1" noChangeAspect="1" noMove="1" noResize="1" noEditPoints="1" noAdjustHandles="1" noChangeArrowheads="1" noChangeShapeType="1" noTextEdit="1"/>
              </p:cNvSpPr>
              <p:nvPr/>
            </p:nvSpPr>
            <p:spPr>
              <a:xfrm>
                <a:off x="1763688" y="843558"/>
                <a:ext cx="7344816" cy="4248472"/>
              </a:xfrm>
              <a:prstGeom prst="rect">
                <a:avLst/>
              </a:prstGeom>
              <a:blipFill rotWithShape="1">
                <a:blip r:embed="rId1"/>
                <a:stretch>
                  <a:fillRect l="-4" t="-7" r="1" b="14"/>
                </a:stretch>
              </a:blipFill>
            </p:spPr>
            <p:txBody>
              <a:bodyPr/>
              <a:lstStyle/>
              <a:p>
                <a:r>
                  <a:rPr lang="zh-CN" altLang="en-US">
                    <a:noFill/>
                  </a:rPr>
                  <a:t> </a:t>
                </a:r>
              </a:p>
            </p:txBody>
          </p:sp>
        </mc:Fallback>
      </mc:AlternateContent>
      <p:sp>
        <p:nvSpPr>
          <p:cNvPr id="3"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异常值检测与处理</a:t>
            </a:r>
            <a:endParaRPr lang="zh-CN" sz="2600" dirty="0">
              <a:latin typeface="+mj-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异常值检测与处理</a:t>
            </a:r>
            <a:endParaRPr lang="zh-CN" sz="2600" dirty="0">
              <a:latin typeface="+mj-ea"/>
            </a:endParaRPr>
          </a:p>
        </p:txBody>
      </p:sp>
      <p:sp>
        <p:nvSpPr>
          <p:cNvPr id="3" name="内容占位符 2"/>
          <p:cNvSpPr txBox="1"/>
          <p:nvPr/>
        </p:nvSpPr>
        <p:spPr>
          <a:xfrm>
            <a:off x="1735110" y="843558"/>
            <a:ext cx="7308304" cy="4032448"/>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eaLnBrk="1" hangingPunct="1">
              <a:lnSpc>
                <a:spcPct val="150000"/>
              </a:lnSpc>
              <a:buClr>
                <a:schemeClr val="tx1"/>
              </a:buClr>
              <a:buFont typeface="Wingdings" panose="05000000000000000000" pitchFamily="2" charset="2"/>
              <a:buChar char="l"/>
              <a:defRPr/>
            </a:pPr>
            <a:r>
              <a:rPr lang="en-US" altLang="zh-CN" sz="2000" b="1" dirty="0">
                <a:latin typeface="+mj-ea"/>
                <a:ea typeface="+mj-ea"/>
              </a:rPr>
              <a:t>  3</a:t>
            </a:r>
            <a:r>
              <a:rPr lang="zh-CN" altLang="en-US" sz="2000" b="1" dirty="0">
                <a:latin typeface="+mj-ea"/>
                <a:ea typeface="+mj-ea"/>
              </a:rPr>
              <a:t>） </a:t>
            </a:r>
            <a:r>
              <a:rPr lang="zh-CN" altLang="zh-CN" sz="2000" b="1" dirty="0">
                <a:latin typeface="+mj-ea"/>
                <a:ea typeface="+mj-ea"/>
              </a:rPr>
              <a:t>基于模型检测</a:t>
            </a:r>
            <a:r>
              <a:rPr lang="en-US" altLang="zh-CN" sz="2000" b="1" dirty="0">
                <a:latin typeface="+mj-ea"/>
                <a:ea typeface="+mj-ea"/>
              </a:rPr>
              <a:t>:</a:t>
            </a:r>
            <a:endParaRPr lang="en-US" altLang="zh-CN" sz="2000" b="1" dirty="0">
              <a:latin typeface="+mj-ea"/>
              <a:ea typeface="+mj-ea"/>
            </a:endParaRPr>
          </a:p>
          <a:p>
            <a:pPr marL="0" lvl="1" indent="0" eaLnBrk="1" hangingPunct="1">
              <a:lnSpc>
                <a:spcPct val="150000"/>
              </a:lnSpc>
              <a:buNone/>
              <a:defRPr/>
            </a:pPr>
            <a:r>
              <a:rPr lang="en-US" altLang="zh-CN" sz="2000" dirty="0">
                <a:latin typeface="+mj-ea"/>
                <a:ea typeface="+mj-ea"/>
              </a:rPr>
              <a:t>      </a:t>
            </a:r>
            <a:r>
              <a:rPr lang="zh-CN" altLang="zh-CN" sz="2000" dirty="0">
                <a:latin typeface="+mj-ea"/>
                <a:ea typeface="+mj-ea"/>
              </a:rPr>
              <a:t>首先建立一个数据模型，异常值是那些同模型不能完美拟合的对象</a:t>
            </a:r>
            <a:r>
              <a:rPr lang="zh-CN" altLang="en-US" sz="2000" dirty="0">
                <a:latin typeface="+mj-ea"/>
                <a:ea typeface="+mj-ea"/>
              </a:rPr>
              <a:t>。</a:t>
            </a:r>
            <a:r>
              <a:rPr lang="zh-CN" altLang="zh-CN" sz="2000" dirty="0">
                <a:latin typeface="+mj-ea"/>
                <a:ea typeface="+mj-ea"/>
              </a:rPr>
              <a:t>如果模型是簇的集合，则异常值是不显著属于任何簇的对象；</a:t>
            </a:r>
            <a:r>
              <a:rPr lang="zh-CN" altLang="en-US" sz="2000" dirty="0">
                <a:latin typeface="+mj-ea"/>
                <a:ea typeface="+mj-ea"/>
              </a:rPr>
              <a:t>如果使用</a:t>
            </a:r>
            <a:r>
              <a:rPr lang="zh-CN" altLang="zh-CN" sz="2000" dirty="0">
                <a:latin typeface="+mj-ea"/>
                <a:ea typeface="+mj-ea"/>
              </a:rPr>
              <a:t>回归模型时，异常是相对远离预测值的对象。</a:t>
            </a:r>
            <a:endParaRPr lang="en-US" altLang="zh-CN" sz="2000" dirty="0">
              <a:latin typeface="+mj-ea"/>
              <a:ea typeface="+mj-ea"/>
            </a:endParaRPr>
          </a:p>
          <a:p>
            <a:pPr marL="238125" lvl="2" indent="0" eaLnBrk="1" hangingPunct="1">
              <a:lnSpc>
                <a:spcPct val="150000"/>
              </a:lnSpc>
              <a:buNone/>
              <a:defRPr/>
            </a:pPr>
            <a:r>
              <a:rPr lang="zh-CN" altLang="zh-CN" sz="2000" b="1" dirty="0">
                <a:latin typeface="+mj-ea"/>
                <a:ea typeface="+mj-ea"/>
              </a:rPr>
              <a:t>优点</a:t>
            </a:r>
            <a:r>
              <a:rPr lang="zh-CN" altLang="en-US" sz="2000" b="1" dirty="0">
                <a:latin typeface="+mj-ea"/>
                <a:ea typeface="+mj-ea"/>
              </a:rPr>
              <a:t>：</a:t>
            </a:r>
            <a:r>
              <a:rPr lang="zh-CN" altLang="zh-CN" sz="2000" dirty="0">
                <a:latin typeface="+mj-ea"/>
                <a:ea typeface="+mj-ea"/>
              </a:rPr>
              <a:t>是有坚实的统计学理论基础，当存在充分的数据和所用</a:t>
            </a:r>
            <a:r>
              <a:rPr lang="en-US" altLang="zh-CN" sz="2000" dirty="0">
                <a:latin typeface="+mj-ea"/>
                <a:ea typeface="+mj-ea"/>
              </a:rPr>
              <a:t>  </a:t>
            </a:r>
            <a:endParaRPr lang="en-US" altLang="zh-CN" sz="2000" dirty="0">
              <a:latin typeface="+mj-ea"/>
              <a:ea typeface="+mj-ea"/>
            </a:endParaRPr>
          </a:p>
          <a:p>
            <a:pPr marL="238125" lvl="2" indent="0" eaLnBrk="1" hangingPunct="1">
              <a:lnSpc>
                <a:spcPct val="150000"/>
              </a:lnSpc>
              <a:buNone/>
              <a:defRPr/>
            </a:pPr>
            <a:r>
              <a:rPr lang="en-US" altLang="zh-CN" sz="2000" dirty="0">
                <a:latin typeface="+mj-ea"/>
                <a:ea typeface="+mj-ea"/>
              </a:rPr>
              <a:t>           </a:t>
            </a:r>
            <a:r>
              <a:rPr lang="zh-CN" altLang="zh-CN" sz="2000" dirty="0">
                <a:latin typeface="+mj-ea"/>
                <a:ea typeface="+mj-ea"/>
              </a:rPr>
              <a:t>的检验类型的知识时，这些检验可能非常有效；</a:t>
            </a:r>
            <a:endParaRPr lang="en-US" altLang="zh-CN" sz="2000" dirty="0">
              <a:latin typeface="+mj-ea"/>
              <a:ea typeface="+mj-ea"/>
            </a:endParaRPr>
          </a:p>
          <a:p>
            <a:pPr marL="238125" lvl="2" indent="0" eaLnBrk="1" hangingPunct="1">
              <a:lnSpc>
                <a:spcPct val="150000"/>
              </a:lnSpc>
              <a:buNone/>
              <a:defRPr/>
            </a:pPr>
            <a:r>
              <a:rPr lang="zh-CN" altLang="zh-CN" sz="2000" b="1" dirty="0">
                <a:latin typeface="+mj-ea"/>
                <a:ea typeface="+mj-ea"/>
              </a:rPr>
              <a:t>缺点</a:t>
            </a:r>
            <a:r>
              <a:rPr lang="zh-CN" altLang="en-US" sz="2000" b="1" dirty="0">
                <a:latin typeface="+mj-ea"/>
                <a:ea typeface="+mj-ea"/>
              </a:rPr>
              <a:t>：</a:t>
            </a:r>
            <a:r>
              <a:rPr lang="zh-CN" altLang="zh-CN" sz="2000" dirty="0">
                <a:latin typeface="+mj-ea"/>
                <a:ea typeface="+mj-ea"/>
              </a:rPr>
              <a:t>是对于多元数据，可用的选择少一些，并且对于高维数</a:t>
            </a:r>
            <a:endParaRPr lang="en-US" altLang="zh-CN" sz="2000" dirty="0">
              <a:latin typeface="+mj-ea"/>
              <a:ea typeface="+mj-ea"/>
            </a:endParaRPr>
          </a:p>
          <a:p>
            <a:pPr marL="238125" lvl="2" indent="0" eaLnBrk="1" hangingPunct="1">
              <a:lnSpc>
                <a:spcPct val="150000"/>
              </a:lnSpc>
              <a:buNone/>
              <a:defRPr/>
            </a:pPr>
            <a:r>
              <a:rPr lang="en-US" altLang="zh-CN" sz="2000" dirty="0">
                <a:latin typeface="+mj-ea"/>
                <a:ea typeface="+mj-ea"/>
              </a:rPr>
              <a:t>          </a:t>
            </a:r>
            <a:r>
              <a:rPr lang="zh-CN" altLang="zh-CN" sz="2000" dirty="0">
                <a:latin typeface="+mj-ea"/>
                <a:ea typeface="+mj-ea"/>
              </a:rPr>
              <a:t>据，这些检测的性能可能很差。</a:t>
            </a:r>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异常值检测与处理</a:t>
            </a:r>
            <a:endParaRPr lang="zh-CN" sz="2600" dirty="0">
              <a:latin typeface="+mj-ea"/>
            </a:endParaRPr>
          </a:p>
        </p:txBody>
      </p:sp>
      <mc:AlternateContent xmlns:mc="http://schemas.openxmlformats.org/markup-compatibility/2006">
        <mc:Choice xmlns:a14="http://schemas.microsoft.com/office/drawing/2010/main" Requires="a14">
          <p:sp>
            <p:nvSpPr>
              <p:cNvPr id="3" name="内容占位符 2"/>
              <p:cNvSpPr txBox="1"/>
              <p:nvPr/>
            </p:nvSpPr>
            <p:spPr>
              <a:xfrm>
                <a:off x="1835696" y="843558"/>
                <a:ext cx="7085362" cy="4032448"/>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eaLnBrk="1" hangingPunct="1">
                  <a:lnSpc>
                    <a:spcPct val="150000"/>
                  </a:lnSpc>
                  <a:buClr>
                    <a:schemeClr val="tx1"/>
                  </a:buClr>
                  <a:buFont typeface="Wingdings" panose="05000000000000000000" pitchFamily="2" charset="2"/>
                  <a:buChar char="l"/>
                  <a:defRPr/>
                </a:pPr>
                <a:r>
                  <a:rPr lang="en-US" altLang="zh-CN" sz="2000" b="1" dirty="0">
                    <a:latin typeface="+mj-ea"/>
                    <a:ea typeface="+mj-ea"/>
                  </a:rPr>
                  <a:t>  4</a:t>
                </a:r>
                <a:r>
                  <a:rPr lang="zh-CN" altLang="en-US" sz="2000" b="1" dirty="0">
                    <a:latin typeface="+mj-ea"/>
                    <a:ea typeface="+mj-ea"/>
                  </a:rPr>
                  <a:t>） </a:t>
                </a:r>
                <a:r>
                  <a:rPr lang="zh-CN" altLang="zh-CN" sz="2000" b="1" dirty="0">
                    <a:latin typeface="+mj-ea"/>
                    <a:ea typeface="+mj-ea"/>
                  </a:rPr>
                  <a:t>基于</a:t>
                </a:r>
                <a:r>
                  <a:rPr lang="zh-CN" altLang="en-US" sz="2000" b="1" dirty="0">
                    <a:latin typeface="+mj-ea"/>
                    <a:ea typeface="+mj-ea"/>
                  </a:rPr>
                  <a:t>距离</a:t>
                </a:r>
                <a:r>
                  <a:rPr lang="en-US" altLang="zh-CN" sz="2000" b="1" dirty="0">
                    <a:latin typeface="+mj-ea"/>
                    <a:ea typeface="+mj-ea"/>
                  </a:rPr>
                  <a:t>:</a:t>
                </a:r>
                <a:endParaRPr lang="en-US" altLang="zh-CN" sz="2000" b="1" dirty="0">
                  <a:latin typeface="+mj-ea"/>
                  <a:ea typeface="+mj-ea"/>
                </a:endParaRPr>
              </a:p>
              <a:p>
                <a:pPr marL="0" lvl="1" indent="0" eaLnBrk="1" hangingPunct="1">
                  <a:lnSpc>
                    <a:spcPct val="150000"/>
                  </a:lnSpc>
                  <a:buNone/>
                  <a:defRPr/>
                </a:pPr>
                <a:r>
                  <a:rPr lang="zh-CN" altLang="en-US" sz="2000" dirty="0">
                    <a:latin typeface="+mj-ea"/>
                    <a:ea typeface="+mj-ea"/>
                  </a:rPr>
                  <a:t>        通常可以在对象之间定义邻近性度量，异常对象是那些远离其他对象的对象。</a:t>
                </a:r>
                <a:endParaRPr lang="en-US" altLang="zh-CN" sz="2000" dirty="0">
                  <a:latin typeface="+mj-ea"/>
                  <a:ea typeface="+mj-ea"/>
                </a:endParaRPr>
              </a:p>
              <a:p>
                <a:pPr marL="238125" lvl="2" indent="0" eaLnBrk="1" hangingPunct="1">
                  <a:lnSpc>
                    <a:spcPct val="150000"/>
                  </a:lnSpc>
                  <a:buNone/>
                  <a:defRPr/>
                </a:pPr>
                <a:r>
                  <a:rPr lang="zh-CN" altLang="zh-CN" sz="2000" b="1" dirty="0">
                    <a:latin typeface="+mj-ea"/>
                    <a:ea typeface="+mj-ea"/>
                  </a:rPr>
                  <a:t>优点</a:t>
                </a:r>
                <a:r>
                  <a:rPr lang="zh-CN" altLang="en-US" sz="2000" b="1" dirty="0">
                    <a:latin typeface="+mj-ea"/>
                    <a:ea typeface="+mj-ea"/>
                  </a:rPr>
                  <a:t>：</a:t>
                </a:r>
                <a:r>
                  <a:rPr lang="zh-CN" altLang="en-US" sz="2000" dirty="0">
                    <a:latin typeface="+mj-ea"/>
                    <a:ea typeface="+mj-ea"/>
                  </a:rPr>
                  <a:t>简单易操作</a:t>
                </a:r>
                <a:r>
                  <a:rPr lang="zh-CN" altLang="zh-CN" sz="2000" dirty="0">
                    <a:latin typeface="+mj-ea"/>
                    <a:ea typeface="+mj-ea"/>
                  </a:rPr>
                  <a:t>；</a:t>
                </a:r>
                <a:endParaRPr lang="en-US" altLang="zh-CN" sz="2000" dirty="0">
                  <a:latin typeface="+mj-ea"/>
                  <a:ea typeface="+mj-ea"/>
                </a:endParaRPr>
              </a:p>
              <a:p>
                <a:pPr marL="238125" lvl="2" indent="0" eaLnBrk="1" hangingPunct="1">
                  <a:lnSpc>
                    <a:spcPct val="150000"/>
                  </a:lnSpc>
                  <a:buNone/>
                  <a:defRPr/>
                </a:pPr>
                <a:r>
                  <a:rPr lang="zh-CN" altLang="zh-CN" sz="2000" b="1" dirty="0">
                    <a:latin typeface="+mj-ea"/>
                    <a:ea typeface="+mj-ea"/>
                  </a:rPr>
                  <a:t>缺点</a:t>
                </a:r>
                <a:r>
                  <a:rPr lang="zh-CN" altLang="en-US" sz="2000" b="1" dirty="0">
                    <a:latin typeface="+mj-ea"/>
                    <a:ea typeface="+mj-ea"/>
                  </a:rPr>
                  <a:t>：</a:t>
                </a:r>
                <a:r>
                  <a:rPr lang="zh-CN" altLang="en-US" sz="2000" dirty="0">
                    <a:latin typeface="+mj-ea"/>
                    <a:ea typeface="+mj-ea"/>
                  </a:rPr>
                  <a:t>基于邻近度的方法需要</a:t>
                </a:r>
                <a14:m>
                  <m:oMath xmlns:m="http://schemas.openxmlformats.org/officeDocument/2006/math">
                    <m:r>
                      <a:rPr lang="en-US" altLang="zh-CN" sz="2000" b="0" i="1" smtClean="0">
                        <a:latin typeface="Cambria Math" panose="02040503050406030204" pitchFamily="18" charset="0"/>
                        <a:ea typeface="+mj-ea"/>
                      </a:rPr>
                      <m:t>𝑂</m:t>
                    </m:r>
                    <m:r>
                      <a:rPr lang="en-US" altLang="zh-CN" sz="2000" b="0" i="1" smtClean="0">
                        <a:latin typeface="Cambria Math" panose="02040503050406030204" pitchFamily="18" charset="0"/>
                        <a:ea typeface="+mj-ea"/>
                      </a:rPr>
                      <m:t>(</m:t>
                    </m:r>
                    <m:sSup>
                      <m:sSupPr>
                        <m:ctrlPr>
                          <a:rPr lang="en-US" altLang="zh-CN" sz="2000" b="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𝑛</m:t>
                        </m:r>
                      </m:e>
                      <m:sup>
                        <m:r>
                          <a:rPr lang="en-US" altLang="zh-CN" sz="2000" b="0" i="1" smtClean="0">
                            <a:latin typeface="Cambria Math" panose="02040503050406030204" pitchFamily="18" charset="0"/>
                            <a:ea typeface="+mj-ea"/>
                          </a:rPr>
                          <m:t>2</m:t>
                        </m:r>
                      </m:sup>
                    </m:sSup>
                    <m:r>
                      <a:rPr lang="en-US" altLang="zh-CN" sz="2000" b="0" i="1" smtClean="0">
                        <a:latin typeface="Cambria Math" panose="02040503050406030204" pitchFamily="18" charset="0"/>
                        <a:ea typeface="+mj-ea"/>
                      </a:rPr>
                      <m:t>)</m:t>
                    </m:r>
                  </m:oMath>
                </a14:m>
                <a:r>
                  <a:rPr lang="zh-CN" altLang="en-US" sz="2000" dirty="0">
                    <a:latin typeface="+mj-ea"/>
                    <a:ea typeface="+mj-ea"/>
                  </a:rPr>
                  <a:t>时间，不适用于大数据 </a:t>
                </a:r>
                <a:endParaRPr lang="en-US" altLang="zh-CN" sz="2000" dirty="0">
                  <a:latin typeface="+mj-ea"/>
                  <a:ea typeface="+mj-ea"/>
                </a:endParaRPr>
              </a:p>
              <a:p>
                <a:pPr marL="238125" lvl="2" indent="0" eaLnBrk="1" hangingPunct="1">
                  <a:lnSpc>
                    <a:spcPct val="150000"/>
                  </a:lnSpc>
                  <a:buNone/>
                  <a:defRPr/>
                </a:pPr>
                <a:r>
                  <a:rPr lang="en-US" altLang="zh-CN" sz="2000" dirty="0">
                    <a:latin typeface="+mj-ea"/>
                    <a:ea typeface="+mj-ea"/>
                  </a:rPr>
                  <a:t>          </a:t>
                </a:r>
                <a:r>
                  <a:rPr lang="zh-CN" altLang="en-US" sz="2000" dirty="0">
                    <a:latin typeface="+mj-ea"/>
                    <a:ea typeface="+mj-ea"/>
                  </a:rPr>
                  <a:t>集；对参数的选择也是敏感的；不能处理具有不同密</a:t>
                </a:r>
                <a:endParaRPr lang="en-US" altLang="zh-CN" sz="2000" dirty="0">
                  <a:latin typeface="+mj-ea"/>
                  <a:ea typeface="+mj-ea"/>
                </a:endParaRPr>
              </a:p>
              <a:p>
                <a:pPr marL="238125" lvl="2" indent="0" eaLnBrk="1" hangingPunct="1">
                  <a:lnSpc>
                    <a:spcPct val="150000"/>
                  </a:lnSpc>
                  <a:buNone/>
                  <a:defRPr/>
                </a:pPr>
                <a:r>
                  <a:rPr lang="en-US" altLang="zh-CN" sz="2000" dirty="0">
                    <a:latin typeface="+mj-ea"/>
                    <a:ea typeface="+mj-ea"/>
                  </a:rPr>
                  <a:t>          </a:t>
                </a:r>
                <a:r>
                  <a:rPr lang="zh-CN" altLang="en-US" sz="2000" dirty="0">
                    <a:latin typeface="+mj-ea"/>
                    <a:ea typeface="+mj-ea"/>
                  </a:rPr>
                  <a:t>度区域的数据集，因为它使用全局阈值，不能考虑这</a:t>
                </a:r>
                <a:endParaRPr lang="en-US" altLang="zh-CN" sz="2000" dirty="0">
                  <a:latin typeface="+mj-ea"/>
                  <a:ea typeface="+mj-ea"/>
                </a:endParaRPr>
              </a:p>
              <a:p>
                <a:pPr marL="238125" lvl="2" indent="0" eaLnBrk="1" hangingPunct="1">
                  <a:lnSpc>
                    <a:spcPct val="150000"/>
                  </a:lnSpc>
                  <a:buNone/>
                  <a:defRPr/>
                </a:pPr>
                <a:r>
                  <a:rPr lang="en-US" altLang="zh-CN" sz="2000" dirty="0">
                    <a:latin typeface="+mj-ea"/>
                    <a:ea typeface="+mj-ea"/>
                  </a:rPr>
                  <a:t>          </a:t>
                </a:r>
                <a:r>
                  <a:rPr lang="zh-CN" altLang="en-US" sz="2000" dirty="0">
                    <a:latin typeface="+mj-ea"/>
                    <a:ea typeface="+mj-ea"/>
                  </a:rPr>
                  <a:t>种密度的变化。</a:t>
                </a:r>
                <a:endParaRPr lang="zh-CN" altLang="en-US" dirty="0"/>
              </a:p>
            </p:txBody>
          </p:sp>
        </mc:Choice>
        <mc:Fallback>
          <p:sp>
            <p:nvSpPr>
              <p:cNvPr id="3" name="内容占位符 2"/>
              <p:cNvSpPr txBox="1">
                <a:spLocks noRot="1" noChangeAspect="1" noMove="1" noResize="1" noEditPoints="1" noAdjustHandles="1" noChangeArrowheads="1" noChangeShapeType="1" noTextEdit="1"/>
              </p:cNvSpPr>
              <p:nvPr/>
            </p:nvSpPr>
            <p:spPr>
              <a:xfrm>
                <a:off x="1835696" y="843558"/>
                <a:ext cx="7085362" cy="4032448"/>
              </a:xfrm>
              <a:prstGeom prst="rect">
                <a:avLst/>
              </a:prstGeom>
              <a:blipFill rotWithShape="1">
                <a:blip r:embed="rId1"/>
                <a:stretch>
                  <a:fillRect l="-8" t="-7" r="8" b="12"/>
                </a:stretch>
              </a:blipFill>
            </p:spPr>
            <p:txBody>
              <a:bodyPr/>
              <a:lstStyle/>
              <a:p>
                <a:r>
                  <a:rPr lang="zh-CN" alt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内容占位符 2"/>
              <p:cNvSpPr txBox="1"/>
              <p:nvPr/>
            </p:nvSpPr>
            <p:spPr>
              <a:xfrm>
                <a:off x="1763688" y="843558"/>
                <a:ext cx="7085362" cy="3312368"/>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eaLnBrk="1" hangingPunct="1">
                  <a:lnSpc>
                    <a:spcPct val="150000"/>
                  </a:lnSpc>
                  <a:buClr>
                    <a:schemeClr val="tx1"/>
                  </a:buClr>
                  <a:buFont typeface="Wingdings" panose="05000000000000000000" pitchFamily="2" charset="2"/>
                  <a:buChar char="l"/>
                  <a:defRPr/>
                </a:pPr>
                <a:r>
                  <a:rPr lang="en-US" altLang="zh-CN" sz="2000" b="1" dirty="0">
                    <a:latin typeface="+mj-ea"/>
                    <a:ea typeface="+mj-ea"/>
                  </a:rPr>
                  <a:t>  5</a:t>
                </a:r>
                <a:r>
                  <a:rPr lang="zh-CN" altLang="en-US" sz="2000" b="1" dirty="0">
                    <a:latin typeface="+mj-ea"/>
                    <a:ea typeface="+mj-ea"/>
                  </a:rPr>
                  <a:t>） </a:t>
                </a:r>
                <a:r>
                  <a:rPr lang="zh-CN" altLang="zh-CN" sz="2000" b="1" dirty="0">
                    <a:latin typeface="+mj-ea"/>
                    <a:ea typeface="+mj-ea"/>
                  </a:rPr>
                  <a:t>基于</a:t>
                </a:r>
                <a:r>
                  <a:rPr lang="zh-CN" altLang="en-US" sz="2000" b="1" dirty="0">
                    <a:latin typeface="+mj-ea"/>
                    <a:ea typeface="+mj-ea"/>
                  </a:rPr>
                  <a:t>密度</a:t>
                </a:r>
                <a:r>
                  <a:rPr lang="en-US" altLang="zh-CN" sz="2000" b="1" dirty="0">
                    <a:latin typeface="+mj-ea"/>
                    <a:ea typeface="+mj-ea"/>
                  </a:rPr>
                  <a:t>:</a:t>
                </a:r>
                <a:endParaRPr lang="en-US" altLang="zh-CN" sz="2000" b="1" dirty="0">
                  <a:latin typeface="+mj-ea"/>
                  <a:ea typeface="+mj-ea"/>
                </a:endParaRPr>
              </a:p>
              <a:p>
                <a:pPr marL="0" lvl="1" indent="0" eaLnBrk="1" hangingPunct="1">
                  <a:lnSpc>
                    <a:spcPct val="150000"/>
                  </a:lnSpc>
                  <a:buNone/>
                  <a:defRPr/>
                </a:pPr>
                <a:r>
                  <a:rPr lang="zh-CN" altLang="en-US" sz="2000" dirty="0">
                    <a:latin typeface="+mj-ea"/>
                    <a:ea typeface="+mj-ea"/>
                  </a:rPr>
                  <a:t>    当一个点的局部密度显著低于它的大部分近邻时才将其分类为离群点。适合非均匀分布的数据。</a:t>
                </a:r>
                <a:endParaRPr lang="en-US" altLang="zh-CN" sz="2000" dirty="0">
                  <a:latin typeface="+mj-ea"/>
                  <a:ea typeface="+mj-ea"/>
                </a:endParaRPr>
              </a:p>
              <a:p>
                <a:pPr marL="238125" lvl="2" indent="0" eaLnBrk="1" hangingPunct="1">
                  <a:lnSpc>
                    <a:spcPct val="150000"/>
                  </a:lnSpc>
                  <a:buNone/>
                  <a:defRPr/>
                </a:pPr>
                <a:r>
                  <a:rPr lang="zh-CN" altLang="zh-CN" sz="2000" b="1" dirty="0">
                    <a:latin typeface="+mj-ea"/>
                    <a:ea typeface="+mj-ea"/>
                  </a:rPr>
                  <a:t>优点</a:t>
                </a:r>
                <a:r>
                  <a:rPr lang="zh-CN" altLang="en-US" sz="2000" b="1" dirty="0">
                    <a:latin typeface="+mj-ea"/>
                    <a:ea typeface="+mj-ea"/>
                  </a:rPr>
                  <a:t>：</a:t>
                </a:r>
                <a:r>
                  <a:rPr lang="zh-CN" altLang="en-US" sz="2000" dirty="0">
                    <a:latin typeface="+mj-ea"/>
                    <a:ea typeface="+mj-ea"/>
                  </a:rPr>
                  <a:t>对象是离群点的定量度量，并且即使数据具有不同的 </a:t>
                </a:r>
                <a:endParaRPr lang="en-US" altLang="zh-CN" sz="2000" dirty="0">
                  <a:latin typeface="+mj-ea"/>
                  <a:ea typeface="+mj-ea"/>
                </a:endParaRPr>
              </a:p>
              <a:p>
                <a:pPr marL="238125" lvl="2" indent="0" eaLnBrk="1" hangingPunct="1">
                  <a:lnSpc>
                    <a:spcPct val="150000"/>
                  </a:lnSpc>
                  <a:buNone/>
                  <a:defRPr/>
                </a:pPr>
                <a:r>
                  <a:rPr lang="en-US" altLang="zh-CN" sz="2000" dirty="0">
                    <a:latin typeface="+mj-ea"/>
                    <a:ea typeface="+mj-ea"/>
                  </a:rPr>
                  <a:t>           </a:t>
                </a:r>
                <a:r>
                  <a:rPr lang="zh-CN" altLang="en-US" sz="2000" dirty="0">
                    <a:latin typeface="+mj-ea"/>
                    <a:ea typeface="+mj-ea"/>
                  </a:rPr>
                  <a:t>区域也能够很好的处理；</a:t>
                </a:r>
                <a:endParaRPr lang="en-US" altLang="zh-CN" sz="2000" dirty="0">
                  <a:latin typeface="+mj-ea"/>
                  <a:ea typeface="+mj-ea"/>
                </a:endParaRPr>
              </a:p>
              <a:p>
                <a:pPr marL="238125" lvl="2" indent="0" eaLnBrk="1" hangingPunct="1">
                  <a:lnSpc>
                    <a:spcPct val="150000"/>
                  </a:lnSpc>
                  <a:buNone/>
                  <a:defRPr/>
                </a:pPr>
                <a:r>
                  <a:rPr lang="zh-CN" altLang="zh-CN" sz="2000" b="1" dirty="0">
                    <a:latin typeface="+mj-ea"/>
                    <a:ea typeface="+mj-ea"/>
                  </a:rPr>
                  <a:t>缺点</a:t>
                </a:r>
                <a:r>
                  <a:rPr lang="zh-CN" altLang="en-US" sz="2000" b="1" dirty="0">
                    <a:latin typeface="+mj-ea"/>
                    <a:ea typeface="+mj-ea"/>
                  </a:rPr>
                  <a:t>：</a:t>
                </a:r>
                <a:r>
                  <a:rPr lang="zh-CN" altLang="en-US" sz="2000" dirty="0">
                    <a:latin typeface="+mj-ea"/>
                    <a:ea typeface="+mj-ea"/>
                  </a:rPr>
                  <a:t>具有</a:t>
                </a:r>
                <a14:m>
                  <m:oMath xmlns:m="http://schemas.openxmlformats.org/officeDocument/2006/math">
                    <m:r>
                      <a:rPr lang="en-US" altLang="zh-CN" sz="2000" b="0" i="1" smtClean="0">
                        <a:latin typeface="Cambria Math" panose="02040503050406030204" pitchFamily="18" charset="0"/>
                        <a:ea typeface="+mj-ea"/>
                      </a:rPr>
                      <m:t>𝑂</m:t>
                    </m:r>
                    <m:r>
                      <a:rPr lang="en-US" altLang="zh-CN" sz="2000" b="0" i="1" smtClean="0">
                        <a:latin typeface="Cambria Math" panose="02040503050406030204" pitchFamily="18" charset="0"/>
                        <a:ea typeface="+mj-ea"/>
                      </a:rPr>
                      <m:t>(</m:t>
                    </m:r>
                    <m:sSup>
                      <m:sSupPr>
                        <m:ctrlPr>
                          <a:rPr lang="en-US" altLang="zh-CN" sz="2000" b="0" i="1" smtClean="0">
                            <a:latin typeface="Cambria Math" panose="02040503050406030204" pitchFamily="18" charset="0"/>
                            <a:ea typeface="+mj-ea"/>
                          </a:rPr>
                        </m:ctrlPr>
                      </m:sSupPr>
                      <m:e>
                        <m:r>
                          <a:rPr lang="en-US" altLang="zh-CN" sz="2000" b="0" i="1" smtClean="0">
                            <a:latin typeface="Cambria Math" panose="02040503050406030204" pitchFamily="18" charset="0"/>
                            <a:ea typeface="+mj-ea"/>
                          </a:rPr>
                          <m:t>𝑛</m:t>
                        </m:r>
                      </m:e>
                      <m:sup>
                        <m:r>
                          <a:rPr lang="en-US" altLang="zh-CN" sz="2000" b="0" i="1" smtClean="0">
                            <a:latin typeface="Cambria Math" panose="02040503050406030204" pitchFamily="18" charset="0"/>
                            <a:ea typeface="+mj-ea"/>
                          </a:rPr>
                          <m:t>2</m:t>
                        </m:r>
                      </m:sup>
                    </m:sSup>
                    <m:r>
                      <a:rPr lang="en-US" altLang="zh-CN" sz="2000" b="0" i="1" smtClean="0">
                        <a:latin typeface="Cambria Math" panose="02040503050406030204" pitchFamily="18" charset="0"/>
                        <a:ea typeface="+mj-ea"/>
                      </a:rPr>
                      <m:t>)</m:t>
                    </m:r>
                  </m:oMath>
                </a14:m>
                <a:r>
                  <a:rPr lang="zh-CN" altLang="en-US" sz="2000" dirty="0">
                    <a:latin typeface="+mj-ea"/>
                    <a:ea typeface="+mj-ea"/>
                  </a:rPr>
                  <a:t>时间复杂度，参数选择困难。</a:t>
                </a:r>
                <a:endParaRPr lang="en-US" altLang="zh-CN" sz="2000" dirty="0">
                  <a:latin typeface="+mj-ea"/>
                  <a:ea typeface="+mj-ea"/>
                </a:endParaRPr>
              </a:p>
            </p:txBody>
          </p:sp>
        </mc:Choice>
        <mc:Fallback>
          <p:sp>
            <p:nvSpPr>
              <p:cNvPr id="2" name="内容占位符 2"/>
              <p:cNvSpPr txBox="1">
                <a:spLocks noRot="1" noChangeAspect="1" noMove="1" noResize="1" noEditPoints="1" noAdjustHandles="1" noChangeArrowheads="1" noChangeShapeType="1" noTextEdit="1"/>
              </p:cNvSpPr>
              <p:nvPr/>
            </p:nvSpPr>
            <p:spPr>
              <a:xfrm>
                <a:off x="1763688" y="843558"/>
                <a:ext cx="7085362" cy="3312368"/>
              </a:xfrm>
              <a:prstGeom prst="rect">
                <a:avLst/>
              </a:prstGeom>
              <a:blipFill rotWithShape="1">
                <a:blip r:embed="rId1"/>
                <a:stretch>
                  <a:fillRect l="-4" t="-8" r="5" b="15"/>
                </a:stretch>
              </a:blipFill>
            </p:spPr>
            <p:txBody>
              <a:bodyPr/>
              <a:lstStyle/>
              <a:p>
                <a:r>
                  <a:rPr lang="zh-CN" altLang="en-US">
                    <a:noFill/>
                  </a:rPr>
                  <a:t> </a:t>
                </a:r>
              </a:p>
            </p:txBody>
          </p:sp>
        </mc:Fallback>
      </mc:AlternateContent>
      <p:sp>
        <p:nvSpPr>
          <p:cNvPr id="3"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异常值检测与处理</a:t>
            </a:r>
            <a:endParaRPr lang="zh-CN" sz="2600" dirty="0">
              <a:latin typeface="+mj-e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63688" y="843558"/>
            <a:ext cx="7344816" cy="2807948"/>
          </a:xfrm>
          <a:prstGeom prst="rect">
            <a:avLst/>
          </a:prstGeom>
          <a:noFill/>
        </p:spPr>
        <p:txBody>
          <a:bodyPr wrap="square">
            <a:spAutoFit/>
          </a:bodyPr>
          <a:lstStyle/>
          <a:p>
            <a:pPr marL="342900" indent="-342900" eaLnBrk="1" hangingPunct="1">
              <a:lnSpc>
                <a:spcPct val="150000"/>
              </a:lnSpc>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5</a:t>
            </a:r>
            <a:r>
              <a:rPr lang="zh-CN" altLang="en-US" sz="2000" b="1" dirty="0">
                <a:latin typeface="微软雅黑" panose="020B0503020204020204" pitchFamily="34" charset="-122"/>
                <a:ea typeface="微软雅黑" panose="020B0503020204020204" pitchFamily="34" charset="-122"/>
              </a:rPr>
              <a:t>） 离群点分析</a:t>
            </a:r>
            <a:endParaRPr lang="en-US" altLang="zh-CN" sz="2000" b="1" dirty="0">
              <a:latin typeface="微软雅黑" panose="020B0503020204020204" pitchFamily="34" charset="-122"/>
              <a:ea typeface="微软雅黑" panose="020B0503020204020204" pitchFamily="34" charset="-122"/>
            </a:endParaRPr>
          </a:p>
          <a:p>
            <a:pPr eaLnBrk="1" hangingPunct="1">
              <a:lnSpc>
                <a:spcPct val="150000"/>
              </a:lnSpc>
            </a:pPr>
            <a:r>
              <a:rPr lang="en-US" altLang="zh-CN" sz="2000" dirty="0">
                <a:latin typeface="+mj-ea"/>
                <a:ea typeface="+mj-ea"/>
              </a:rPr>
              <a:t>      </a:t>
            </a:r>
            <a:r>
              <a:rPr lang="zh-CN" altLang="zh-CN" sz="2000" dirty="0">
                <a:latin typeface="+mj-ea"/>
                <a:ea typeface="+mj-ea"/>
              </a:rPr>
              <a:t>一个对象是基于聚类的离群点，如果该对象不强属于任何簇。</a:t>
            </a:r>
            <a:endParaRPr lang="en-US" altLang="zh-CN" sz="2000" dirty="0">
              <a:latin typeface="+mj-ea"/>
              <a:ea typeface="+mj-ea"/>
            </a:endParaRPr>
          </a:p>
          <a:p>
            <a:pPr eaLnBrk="1" hangingPunct="1">
              <a:lnSpc>
                <a:spcPct val="150000"/>
              </a:lnSpc>
            </a:pPr>
            <a:r>
              <a:rPr lang="en-US" altLang="zh-CN" sz="2000" dirty="0">
                <a:latin typeface="+mj-ea"/>
                <a:ea typeface="+mj-ea"/>
              </a:rPr>
              <a:t>   </a:t>
            </a:r>
            <a:r>
              <a:rPr lang="zh-CN" altLang="en-US" sz="2000" b="1" dirty="0">
                <a:latin typeface="+mj-ea"/>
                <a:ea typeface="+mj-ea"/>
              </a:rPr>
              <a:t>存在问题：</a:t>
            </a:r>
            <a:endParaRPr lang="en-US" altLang="zh-CN" sz="2000" b="1" dirty="0">
              <a:latin typeface="+mj-ea"/>
              <a:ea typeface="+mj-ea"/>
            </a:endParaRPr>
          </a:p>
          <a:p>
            <a:pPr marL="1257300" lvl="2" indent="-342900">
              <a:lnSpc>
                <a:spcPct val="150000"/>
              </a:lnSpc>
              <a:buFont typeface="Wingdings" panose="05000000000000000000" pitchFamily="2" charset="2"/>
              <a:buChar char="ü"/>
            </a:pPr>
            <a:r>
              <a:rPr lang="zh-CN" altLang="zh-CN" sz="2000" dirty="0">
                <a:latin typeface="+mj-ea"/>
                <a:ea typeface="+mj-ea"/>
              </a:rPr>
              <a:t>离群点对初始聚类的影响：如果通过聚类检测离群点，</a:t>
            </a:r>
            <a:r>
              <a:rPr lang="zh-CN" altLang="en-US" sz="2000" dirty="0">
                <a:latin typeface="+mj-ea"/>
                <a:ea typeface="+mj-ea"/>
              </a:rPr>
              <a:t>但是</a:t>
            </a:r>
            <a:r>
              <a:rPr lang="zh-CN" altLang="zh-CN" sz="2000" dirty="0">
                <a:latin typeface="+mj-ea"/>
                <a:ea typeface="+mj-ea"/>
              </a:rPr>
              <a:t>离群点影响聚类，存在一个问题：结构是否有效。</a:t>
            </a:r>
            <a:endParaRPr lang="en-US" altLang="zh-CN" sz="2000" dirty="0">
              <a:latin typeface="+mj-ea"/>
              <a:ea typeface="+mj-ea"/>
            </a:endParaRPr>
          </a:p>
          <a:p>
            <a:pPr marL="1257300" lvl="2" indent="-342900">
              <a:lnSpc>
                <a:spcPct val="150000"/>
              </a:lnSpc>
              <a:buFont typeface="Wingdings" panose="05000000000000000000" pitchFamily="2" charset="2"/>
              <a:buChar char="ü"/>
            </a:pPr>
            <a:r>
              <a:rPr lang="zh-CN" altLang="zh-CN" sz="2000" dirty="0">
                <a:latin typeface="+mj-ea"/>
                <a:ea typeface="+mj-ea"/>
              </a:rPr>
              <a:t>聚类算法产生的簇的质量</a:t>
            </a:r>
            <a:r>
              <a:rPr lang="zh-CN" altLang="en-US" sz="2000" dirty="0">
                <a:latin typeface="+mj-ea"/>
                <a:ea typeface="+mj-ea"/>
              </a:rPr>
              <a:t>受</a:t>
            </a:r>
            <a:r>
              <a:rPr lang="zh-CN" altLang="zh-CN" sz="2000" dirty="0">
                <a:latin typeface="+mj-ea"/>
                <a:ea typeface="+mj-ea"/>
              </a:rPr>
              <a:t>离群点</a:t>
            </a:r>
            <a:r>
              <a:rPr lang="zh-CN" altLang="en-US" sz="2000" dirty="0">
                <a:latin typeface="+mj-ea"/>
                <a:ea typeface="+mj-ea"/>
              </a:rPr>
              <a:t>的</a:t>
            </a:r>
            <a:r>
              <a:rPr lang="zh-CN" altLang="zh-CN" sz="2000" dirty="0">
                <a:latin typeface="+mj-ea"/>
                <a:ea typeface="+mj-ea"/>
              </a:rPr>
              <a:t>影响非常大。</a:t>
            </a:r>
            <a:endParaRPr lang="zh-CN" altLang="en-US" sz="2000" dirty="0">
              <a:latin typeface="+mj-ea"/>
              <a:ea typeface="+mj-ea"/>
            </a:endParaRPr>
          </a:p>
        </p:txBody>
      </p:sp>
      <p:pic>
        <p:nvPicPr>
          <p:cNvPr id="5" name="图片 4" descr="C:\Users\cgy\AppData\Local\Temp\snap_screen_20190602221449.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83968" y="3675864"/>
            <a:ext cx="2088232" cy="1386490"/>
          </a:xfrm>
          <a:prstGeom prst="rect">
            <a:avLst/>
          </a:prstGeom>
          <a:noFill/>
          <a:ln>
            <a:noFill/>
          </a:ln>
        </p:spPr>
      </p:pic>
      <p:sp>
        <p:nvSpPr>
          <p:cNvPr id="3"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异常值检测与处理</a:t>
            </a:r>
            <a:endParaRPr lang="zh-CN" sz="2600" dirty="0">
              <a:latin typeface="+mj-e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6552728"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异常值检测与处理</a:t>
            </a:r>
            <a:endParaRPr lang="zh-CN" sz="2600" dirty="0">
              <a:latin typeface="+mj-ea"/>
            </a:endParaRPr>
          </a:p>
        </p:txBody>
      </p:sp>
      <p:sp>
        <p:nvSpPr>
          <p:cNvPr id="3" name="内容占位符 2"/>
          <p:cNvSpPr txBox="1"/>
          <p:nvPr/>
        </p:nvSpPr>
        <p:spPr>
          <a:xfrm>
            <a:off x="1979712" y="915566"/>
            <a:ext cx="7128792" cy="4176464"/>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eaLnBrk="1" hangingPunct="1">
              <a:lnSpc>
                <a:spcPct val="150000"/>
              </a:lnSpc>
              <a:defRPr/>
            </a:pPr>
            <a:r>
              <a:rPr lang="zh-CN" altLang="en-US" sz="2000" dirty="0">
                <a:latin typeface="+mj-ea"/>
                <a:ea typeface="+mj-ea"/>
              </a:rPr>
              <a:t>处理方法：</a:t>
            </a:r>
            <a:endParaRPr lang="en-US" altLang="zh-CN" sz="2000" dirty="0">
              <a:latin typeface="+mj-ea"/>
              <a:ea typeface="+mj-ea"/>
            </a:endParaRPr>
          </a:p>
          <a:p>
            <a:pPr lvl="1" eaLnBrk="1" hangingPunct="1">
              <a:lnSpc>
                <a:spcPct val="150000"/>
              </a:lnSpc>
              <a:buClrTx/>
              <a:buFont typeface="Wingdings" panose="05000000000000000000" pitchFamily="2" charset="2"/>
              <a:buChar char="l"/>
              <a:defRPr/>
            </a:pPr>
            <a:r>
              <a:rPr lang="zh-CN" altLang="en-US" sz="2000" dirty="0">
                <a:latin typeface="+mj-ea"/>
                <a:ea typeface="+mj-ea"/>
              </a:rPr>
              <a:t> 删除含有异常值的记录：直接将含有异常值的记录删除。</a:t>
            </a:r>
            <a:endParaRPr lang="en-US" altLang="zh-CN" sz="2000" dirty="0">
              <a:latin typeface="+mj-ea"/>
              <a:ea typeface="+mj-ea"/>
            </a:endParaRPr>
          </a:p>
          <a:p>
            <a:pPr lvl="1" eaLnBrk="1" hangingPunct="1">
              <a:lnSpc>
                <a:spcPct val="150000"/>
              </a:lnSpc>
              <a:buClrTx/>
              <a:buFont typeface="Wingdings" panose="05000000000000000000" pitchFamily="2" charset="2"/>
              <a:buChar char="l"/>
              <a:defRPr/>
            </a:pPr>
            <a:r>
              <a:rPr lang="zh-CN" altLang="en-US" sz="2000" dirty="0">
                <a:latin typeface="+mj-ea"/>
                <a:ea typeface="+mj-ea"/>
              </a:rPr>
              <a:t> 将异常值视为缺失值，交给缺失值处理方法来处理。</a:t>
            </a:r>
            <a:endParaRPr lang="en-US" altLang="zh-CN" sz="2000" dirty="0">
              <a:latin typeface="+mj-ea"/>
              <a:ea typeface="+mj-ea"/>
            </a:endParaRPr>
          </a:p>
          <a:p>
            <a:pPr lvl="1" eaLnBrk="1" hangingPunct="1">
              <a:lnSpc>
                <a:spcPct val="150000"/>
              </a:lnSpc>
              <a:buClrTx/>
              <a:buFont typeface="Wingdings" panose="05000000000000000000" pitchFamily="2" charset="2"/>
              <a:buChar char="l"/>
              <a:defRPr/>
            </a:pPr>
            <a:r>
              <a:rPr lang="zh-CN" altLang="en-US" sz="2000" dirty="0">
                <a:latin typeface="+mj-ea"/>
                <a:ea typeface="+mj-ea"/>
              </a:rPr>
              <a:t> 用平均值来修正：可用前后两个观测值的平均值修正该异常值。</a:t>
            </a:r>
            <a:endParaRPr lang="en-US" altLang="zh-CN" sz="2000" dirty="0">
              <a:latin typeface="+mj-ea"/>
              <a:ea typeface="+mj-ea"/>
            </a:endParaRPr>
          </a:p>
          <a:p>
            <a:pPr lvl="1" eaLnBrk="1" hangingPunct="1">
              <a:lnSpc>
                <a:spcPct val="150000"/>
              </a:lnSpc>
              <a:buClrTx/>
              <a:buFont typeface="Wingdings" panose="05000000000000000000" pitchFamily="2" charset="2"/>
              <a:buChar char="l"/>
              <a:defRPr/>
            </a:pPr>
            <a:r>
              <a:rPr lang="en-US" altLang="zh-CN" sz="2000" dirty="0">
                <a:latin typeface="+mj-ea"/>
                <a:ea typeface="+mj-ea"/>
              </a:rPr>
              <a:t> </a:t>
            </a:r>
            <a:r>
              <a:rPr lang="zh-CN" altLang="zh-CN" sz="2000" dirty="0">
                <a:latin typeface="+mj-ea"/>
                <a:ea typeface="+mj-ea"/>
              </a:rPr>
              <a:t>不处理：直接在具有异常值的数据集上进行挖掘建模</a:t>
            </a:r>
            <a:endParaRPr lang="zh-CN" altLang="en-US" sz="2000" dirty="0">
              <a:latin typeface="+mj-ea"/>
              <a:ea typeface="+mj-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0"/>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600" dirty="0">
                <a:latin typeface="+mj-ea"/>
              </a:rPr>
              <a:t>数据清洗案例</a:t>
            </a:r>
            <a:endParaRPr lang="zh-CN" sz="2600" dirty="0">
              <a:latin typeface="+mj-ea"/>
            </a:endParaRPr>
          </a:p>
        </p:txBody>
      </p:sp>
      <p:sp>
        <p:nvSpPr>
          <p:cNvPr id="3" name="TextBox 2"/>
          <p:cNvSpPr txBox="1"/>
          <p:nvPr/>
        </p:nvSpPr>
        <p:spPr>
          <a:xfrm>
            <a:off x="2195736" y="1131590"/>
            <a:ext cx="2424062"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阅读教材案例</a:t>
            </a:r>
            <a:r>
              <a:rPr lang="en-US" altLang="zh-CN" sz="2000" dirty="0">
                <a:latin typeface="微软雅黑" panose="020B0503020204020204" pitchFamily="34" charset="-122"/>
                <a:ea typeface="微软雅黑" panose="020B0503020204020204" pitchFamily="34" charset="-122"/>
              </a:rPr>
              <a:t>4-3</a:t>
            </a:r>
            <a:endParaRPr lang="zh-CN" altLang="en-US" sz="2000" dirty="0">
              <a:latin typeface="微软雅黑" panose="020B0503020204020204" pitchFamily="34" charset="-122"/>
              <a:ea typeface="微软雅黑" panose="020B0503020204020204" pitchFamily="34" charset="-122"/>
            </a:endParaRPr>
          </a:p>
        </p:txBody>
      </p:sp>
      <p:sp>
        <p:nvSpPr>
          <p:cNvPr id="4" name="TextBox 3"/>
          <p:cNvSpPr txBox="1"/>
          <p:nvPr/>
        </p:nvSpPr>
        <p:spPr>
          <a:xfrm>
            <a:off x="2200712" y="2093228"/>
            <a:ext cx="3810659"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完成课后作业   </a:t>
            </a:r>
            <a:r>
              <a:rPr lang="en-US" altLang="zh-CN" sz="2000" b="1" dirty="0">
                <a:latin typeface="微软雅黑" panose="020B0503020204020204" pitchFamily="34" charset="-122"/>
                <a:ea typeface="微软雅黑" panose="020B0503020204020204" pitchFamily="34" charset="-122"/>
              </a:rPr>
              <a:t>P168   </a:t>
            </a:r>
            <a:r>
              <a:rPr lang="zh-CN" altLang="en-US" sz="2000" b="1" dirty="0">
                <a:latin typeface="微软雅黑" panose="020B0503020204020204" pitchFamily="34" charset="-122"/>
                <a:ea typeface="微软雅黑" panose="020B0503020204020204" pitchFamily="34" charset="-122"/>
              </a:rPr>
              <a:t>习题</a:t>
            </a:r>
            <a:r>
              <a:rPr lang="en-US" altLang="zh-CN" sz="2000" b="1" dirty="0">
                <a:latin typeface="微软雅黑" panose="020B0503020204020204" pitchFamily="34" charset="-122"/>
                <a:ea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059832" y="987574"/>
            <a:ext cx="3240360" cy="3456384"/>
          </a:xfrm>
          <a:prstGeom prst="rect">
            <a:avLst/>
          </a:prstGeom>
        </p:spPr>
        <p:txBody>
          <a:bodyPr/>
          <a:lstStyle/>
          <a:p>
            <a:pPr>
              <a:lnSpc>
                <a:spcPct val="150000"/>
              </a:lnSpc>
            </a:pPr>
            <a:r>
              <a:rPr lang="zh-CN" altLang="en-US" sz="2000" dirty="0">
                <a:latin typeface="微软雅黑" panose="020B0503020204020204" pitchFamily="34" charset="-122"/>
                <a:ea typeface="微软雅黑" panose="020B0503020204020204" pitchFamily="34" charset="-122"/>
              </a:rPr>
              <a:t>主要任务</a:t>
            </a:r>
            <a:endParaRPr lang="zh-CN" altLang="en-US" sz="2000" dirty="0">
              <a:latin typeface="微软雅黑" panose="020B0503020204020204" pitchFamily="34" charset="-122"/>
              <a:ea typeface="微软雅黑" panose="020B0503020204020204" pitchFamily="34" charset="-122"/>
            </a:endParaRPr>
          </a:p>
          <a:p>
            <a:pPr lvl="1">
              <a:lnSpc>
                <a:spcPct val="200000"/>
              </a:lnSpc>
            </a:pPr>
            <a:r>
              <a:rPr lang="zh-CN" altLang="en-US" sz="2000" dirty="0">
                <a:latin typeface="微软雅黑" panose="020B0503020204020204" pitchFamily="34" charset="-122"/>
                <a:ea typeface="微软雅黑" panose="020B0503020204020204" pitchFamily="34" charset="-122"/>
              </a:rPr>
              <a:t> 实体识别问题</a:t>
            </a:r>
            <a:endParaRPr lang="zh-CN" altLang="en-US" sz="2000" dirty="0">
              <a:latin typeface="微软雅黑" panose="020B0503020204020204" pitchFamily="34" charset="-122"/>
              <a:ea typeface="微软雅黑" panose="020B0503020204020204" pitchFamily="34" charset="-122"/>
            </a:endParaRPr>
          </a:p>
          <a:p>
            <a:pPr lvl="1">
              <a:lnSpc>
                <a:spcPct val="200000"/>
              </a:lnSpc>
            </a:pPr>
            <a:r>
              <a:rPr lang="zh-CN" altLang="en-US" sz="2000" dirty="0">
                <a:latin typeface="微软雅黑" panose="020B0503020204020204" pitchFamily="34" charset="-122"/>
                <a:ea typeface="微软雅黑" panose="020B0503020204020204" pitchFamily="34" charset="-122"/>
              </a:rPr>
              <a:t> 检测并解决数据值的冲突</a:t>
            </a:r>
            <a:endParaRPr lang="zh-CN" altLang="en-US" sz="2000" dirty="0">
              <a:latin typeface="微软雅黑" panose="020B0503020204020204" pitchFamily="34" charset="-122"/>
              <a:ea typeface="微软雅黑" panose="020B0503020204020204" pitchFamily="34" charset="-122"/>
            </a:endParaRPr>
          </a:p>
          <a:p>
            <a:pPr lvl="1">
              <a:lnSpc>
                <a:spcPct val="200000"/>
              </a:lnSpc>
            </a:pPr>
            <a:r>
              <a:rPr lang="zh-CN" altLang="en-US" sz="2000" dirty="0">
                <a:latin typeface="微软雅黑" panose="020B0503020204020204" pitchFamily="34" charset="-122"/>
                <a:ea typeface="微软雅黑" panose="020B0503020204020204" pitchFamily="34" charset="-122"/>
              </a:rPr>
              <a:t> 冗余数据与相关性分析</a:t>
            </a:r>
            <a:endParaRPr lang="zh-CN" altLang="en-US" sz="2000" dirty="0">
              <a:latin typeface="微软雅黑" panose="020B0503020204020204" pitchFamily="34" charset="-122"/>
              <a:ea typeface="微软雅黑" panose="020B0503020204020204" pitchFamily="34" charset="-122"/>
            </a:endParaRPr>
          </a:p>
          <a:p>
            <a:pPr lvl="1">
              <a:lnSpc>
                <a:spcPct val="200000"/>
              </a:lnSpc>
            </a:pPr>
            <a:r>
              <a:rPr lang="zh-CN" altLang="en-US" sz="2000" dirty="0">
                <a:latin typeface="微软雅黑" panose="020B0503020204020204" pitchFamily="34" charset="-122"/>
                <a:ea typeface="微软雅黑" panose="020B0503020204020204" pitchFamily="34" charset="-122"/>
              </a:rPr>
              <a:t> 元组重复</a:t>
            </a:r>
            <a:endParaRPr lang="en-US" altLang="zh-CN" sz="2000" dirty="0">
              <a:latin typeface="微软雅黑" panose="020B0503020204020204" pitchFamily="34" charset="-122"/>
              <a:ea typeface="微软雅黑" panose="020B0503020204020204" pitchFamily="34" charset="-122"/>
            </a:endParaRPr>
          </a:p>
          <a:p>
            <a:pPr lvl="1">
              <a:lnSpc>
                <a:spcPct val="200000"/>
              </a:lnSpc>
            </a:pPr>
            <a:endParaRPr lang="zh-CN" altLang="zh-CN" sz="2000" dirty="0">
              <a:latin typeface="微软雅黑" panose="020B0503020204020204" pitchFamily="34" charset="-122"/>
              <a:ea typeface="微软雅黑" panose="020B0503020204020204" pitchFamily="34" charset="-122"/>
            </a:endParaRPr>
          </a:p>
          <a:p>
            <a:pPr>
              <a:lnSpc>
                <a:spcPct val="200000"/>
              </a:lnSpc>
            </a:pPr>
            <a:endParaRPr lang="zh-CN" altLang="en-US" sz="2000" dirty="0">
              <a:latin typeface="微软雅黑" panose="020B0503020204020204" pitchFamily="34" charset="-122"/>
              <a:ea typeface="微软雅黑" panose="020B0503020204020204" pitchFamily="34" charset="-122"/>
            </a:endParaRPr>
          </a:p>
        </p:txBody>
      </p:sp>
      <p:sp>
        <p:nvSpPr>
          <p:cNvPr id="4"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200000"/>
              </a:lnSpc>
            </a:pPr>
            <a:r>
              <a:rPr lang="zh-CN" altLang="en-US" sz="2400" b="1" dirty="0"/>
              <a:t>数据集成</a:t>
            </a:r>
            <a:endParaRPr lang="zh-CN" altLang="en-US" sz="2400" b="1"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2320" cy="771550"/>
          </a:xfrm>
          <a:prstGeom prst="rect">
            <a:avLst/>
          </a:prstGeom>
        </p:spPr>
        <p:txBody>
          <a:bodyPr/>
          <a:lstStyle/>
          <a:p>
            <a:pPr algn="ctr">
              <a:lnSpc>
                <a:spcPct val="200000"/>
              </a:lnSpc>
            </a:pPr>
            <a:r>
              <a:rPr lang="en-US" altLang="zh-CN" sz="2400" dirty="0"/>
              <a:t>1  </a:t>
            </a:r>
            <a:r>
              <a:rPr lang="zh-CN" altLang="en-US" sz="2400" dirty="0"/>
              <a:t>实体识别问题</a:t>
            </a:r>
            <a:endParaRPr lang="zh-CN" altLang="en-US" sz="2400" dirty="0"/>
          </a:p>
        </p:txBody>
      </p:sp>
      <p:sp>
        <p:nvSpPr>
          <p:cNvPr id="3" name="内容占位符 2"/>
          <p:cNvSpPr>
            <a:spLocks noGrp="1"/>
          </p:cNvSpPr>
          <p:nvPr>
            <p:ph idx="4294967295"/>
          </p:nvPr>
        </p:nvSpPr>
        <p:spPr>
          <a:xfrm>
            <a:off x="1835696" y="915566"/>
            <a:ext cx="7200800" cy="3600400"/>
          </a:xfrm>
          <a:prstGeom prst="rect">
            <a:avLst/>
          </a:prstGeom>
        </p:spPr>
        <p:txBody>
          <a:bodyPr/>
          <a:lstStyle/>
          <a:p>
            <a:pPr marL="0" lvl="1" indent="0">
              <a:lnSpc>
                <a:spcPct val="150000"/>
              </a:lnSpc>
              <a:buSzPct val="80000"/>
              <a:buNone/>
            </a:pPr>
            <a:r>
              <a:rPr lang="zh-CN" altLang="en-US" sz="2000" b="1" dirty="0">
                <a:latin typeface="微软雅黑" panose="020B0503020204020204" pitchFamily="34" charset="-122"/>
                <a:ea typeface="微软雅黑" panose="020B0503020204020204" pitchFamily="34" charset="-122"/>
              </a:rPr>
              <a:t>实体识别问题</a:t>
            </a:r>
            <a:endParaRPr lang="en-US" altLang="zh-CN" sz="2000" b="1" dirty="0">
              <a:latin typeface="微软雅黑" panose="020B0503020204020204" pitchFamily="34" charset="-122"/>
              <a:ea typeface="微软雅黑" panose="020B0503020204020204" pitchFamily="34" charset="-122"/>
            </a:endParaRPr>
          </a:p>
          <a:p>
            <a:pPr lvl="1">
              <a:lnSpc>
                <a:spcPct val="200000"/>
              </a:lnSpc>
            </a:pPr>
            <a:r>
              <a:rPr lang="zh-CN" altLang="en-US" sz="1800" dirty="0">
                <a:latin typeface="微软雅黑" panose="020B0503020204020204" pitchFamily="34" charset="-122"/>
                <a:ea typeface="微软雅黑" panose="020B0503020204020204" pitchFamily="34" charset="-122"/>
              </a:rPr>
              <a:t>如何处理数据语义的多样性和数据结构是数据集成过程中经常遇到的挑战。如何匹配多个数据源的模式与对象？这实质上是实体识别问题。</a:t>
            </a:r>
            <a:endParaRPr lang="en-US" altLang="zh-CN" sz="1800" dirty="0">
              <a:latin typeface="微软雅黑" panose="020B0503020204020204" pitchFamily="34" charset="-122"/>
              <a:ea typeface="微软雅黑" panose="020B0503020204020204" pitchFamily="34" charset="-122"/>
            </a:endParaRPr>
          </a:p>
          <a:p>
            <a:pPr lvl="1">
              <a:lnSpc>
                <a:spcPct val="200000"/>
              </a:lnSpc>
            </a:pPr>
            <a:r>
              <a:rPr lang="zh-CN" altLang="zh-CN" sz="1800" dirty="0">
                <a:latin typeface="微软雅黑" panose="020B0503020204020204" pitchFamily="34" charset="-122"/>
                <a:ea typeface="微软雅黑" panose="020B0503020204020204" pitchFamily="34" charset="-122"/>
              </a:rPr>
              <a:t>实体识别是指从不同数据源识别出现实世界的实体，它的任务是统一不同源数据的矛盾之处</a:t>
            </a:r>
            <a:endParaRPr lang="zh-CN" altLang="en-US" sz="1800"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63688" y="807268"/>
            <a:ext cx="7380312" cy="4284762"/>
          </a:xfrm>
          <a:prstGeom prst="rect">
            <a:avLst/>
          </a:prstGeom>
        </p:spPr>
        <p:txBody>
          <a:bodyPr/>
          <a:lstStyle/>
          <a:p>
            <a:pPr lvl="1">
              <a:lnSpc>
                <a:spcPct val="150000"/>
              </a:lnSpc>
              <a:buClr>
                <a:srgbClr val="003366"/>
              </a:buClr>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 常见形式：</a:t>
            </a:r>
            <a:r>
              <a:rPr lang="zh-CN" altLang="en-US" sz="2000" dirty="0">
                <a:latin typeface="微软雅黑" panose="020B0503020204020204" pitchFamily="34" charset="-122"/>
                <a:ea typeface="微软雅黑" panose="020B0503020204020204" pitchFamily="34" charset="-122"/>
              </a:rPr>
              <a:t>同名异义，异名同义，单位不统一</a:t>
            </a:r>
            <a:endParaRPr lang="en-US" altLang="zh-CN" sz="2000" dirty="0">
              <a:latin typeface="微软雅黑" panose="020B0503020204020204" pitchFamily="34" charset="-122"/>
              <a:ea typeface="微软雅黑" panose="020B0503020204020204" pitchFamily="34" charset="-122"/>
            </a:endParaRPr>
          </a:p>
          <a:p>
            <a:pPr lvl="2">
              <a:lnSpc>
                <a:spcPct val="150000"/>
              </a:lnSpc>
              <a:buClr>
                <a:srgbClr val="003366"/>
              </a:buClr>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  </a:t>
            </a:r>
            <a:r>
              <a:rPr lang="zh-CN" altLang="zh-CN" sz="2000" b="1" dirty="0">
                <a:latin typeface="微软雅黑" panose="020B0503020204020204" pitchFamily="34" charset="-122"/>
                <a:ea typeface="微软雅黑" panose="020B0503020204020204" pitchFamily="34" charset="-122"/>
              </a:rPr>
              <a:t>同名异义</a:t>
            </a:r>
            <a:r>
              <a:rPr lang="zh-CN" altLang="zh-CN" sz="2000" b="0" dirty="0">
                <a:latin typeface="微软雅黑" panose="020B0503020204020204" pitchFamily="34" charset="-122"/>
                <a:ea typeface="微软雅黑" panose="020B0503020204020204" pitchFamily="34" charset="-122"/>
              </a:rPr>
              <a:t>：数据源</a:t>
            </a:r>
            <a:r>
              <a:rPr lang="en-US" altLang="zh-CN" sz="2000" b="0" dirty="0">
                <a:latin typeface="微软雅黑" panose="020B0503020204020204" pitchFamily="34" charset="-122"/>
                <a:ea typeface="微软雅黑" panose="020B0503020204020204" pitchFamily="34" charset="-122"/>
              </a:rPr>
              <a:t>A</a:t>
            </a:r>
            <a:r>
              <a:rPr lang="zh-CN" altLang="zh-CN" sz="2000" b="0" dirty="0">
                <a:latin typeface="微软雅黑" panose="020B0503020204020204" pitchFamily="34" charset="-122"/>
                <a:ea typeface="微软雅黑" panose="020B0503020204020204" pitchFamily="34" charset="-122"/>
              </a:rPr>
              <a:t>中的属性</a:t>
            </a:r>
            <a:r>
              <a:rPr lang="en-US" altLang="zh-CN" sz="2000" b="0" dirty="0">
                <a:latin typeface="微软雅黑" panose="020B0503020204020204" pitchFamily="34" charset="-122"/>
                <a:ea typeface="微软雅黑" panose="020B0503020204020204" pitchFamily="34" charset="-122"/>
              </a:rPr>
              <a:t>ID</a:t>
            </a:r>
            <a:r>
              <a:rPr lang="zh-CN" altLang="zh-CN" sz="2000" b="0" dirty="0">
                <a:latin typeface="微软雅黑" panose="020B0503020204020204" pitchFamily="34" charset="-122"/>
                <a:ea typeface="微软雅黑" panose="020B0503020204020204" pitchFamily="34" charset="-122"/>
              </a:rPr>
              <a:t>和数据源</a:t>
            </a:r>
            <a:r>
              <a:rPr lang="en-US" altLang="zh-CN" sz="2000" b="0" dirty="0">
                <a:latin typeface="微软雅黑" panose="020B0503020204020204" pitchFamily="34" charset="-122"/>
                <a:ea typeface="微软雅黑" panose="020B0503020204020204" pitchFamily="34" charset="-122"/>
              </a:rPr>
              <a:t>B</a:t>
            </a:r>
            <a:r>
              <a:rPr lang="zh-CN" altLang="zh-CN" sz="2000" b="0" dirty="0">
                <a:latin typeface="微软雅黑" panose="020B0503020204020204" pitchFamily="34" charset="-122"/>
                <a:ea typeface="微软雅黑" panose="020B0503020204020204" pitchFamily="34" charset="-122"/>
              </a:rPr>
              <a:t>中的</a:t>
            </a:r>
            <a:r>
              <a:rPr lang="en-US" altLang="zh-CN" sz="2000" b="0" dirty="0">
                <a:latin typeface="微软雅黑" panose="020B0503020204020204" pitchFamily="34" charset="-122"/>
                <a:ea typeface="微软雅黑" panose="020B0503020204020204" pitchFamily="34" charset="-122"/>
              </a:rPr>
              <a:t>ID</a:t>
            </a:r>
            <a:r>
              <a:rPr lang="zh-CN" altLang="zh-CN" sz="2000" b="0" dirty="0">
                <a:latin typeface="微软雅黑" panose="020B0503020204020204" pitchFamily="34" charset="-122"/>
                <a:ea typeface="微软雅黑" panose="020B0503020204020204" pitchFamily="34" charset="-122"/>
              </a:rPr>
              <a:t>分别描述的是菜品编号和订单编号，即描述不同的实体。</a:t>
            </a:r>
            <a:endParaRPr lang="en-US" altLang="zh-CN" sz="2000" b="0" dirty="0">
              <a:latin typeface="微软雅黑" panose="020B0503020204020204" pitchFamily="34" charset="-122"/>
              <a:ea typeface="微软雅黑" panose="020B0503020204020204" pitchFamily="34" charset="-122"/>
            </a:endParaRPr>
          </a:p>
          <a:p>
            <a:pPr lvl="2">
              <a:lnSpc>
                <a:spcPct val="150000"/>
              </a:lnSpc>
              <a:buClr>
                <a:srgbClr val="003366"/>
              </a:buClr>
              <a:buFont typeface="Wingdings" panose="05000000000000000000" pitchFamily="2" charset="2"/>
              <a:buChar char="Ø"/>
            </a:pPr>
            <a:r>
              <a:rPr lang="en-US" altLang="zh-CN" sz="2000" b="0" dirty="0">
                <a:latin typeface="微软雅黑" panose="020B0503020204020204" pitchFamily="34" charset="-122"/>
                <a:ea typeface="微软雅黑" panose="020B0503020204020204" pitchFamily="34" charset="-122"/>
              </a:rPr>
              <a:t>  </a:t>
            </a:r>
            <a:r>
              <a:rPr lang="zh-CN" altLang="zh-CN" sz="2000" b="1" dirty="0">
                <a:latin typeface="微软雅黑" panose="020B0503020204020204" pitchFamily="34" charset="-122"/>
                <a:ea typeface="微软雅黑" panose="020B0503020204020204" pitchFamily="34" charset="-122"/>
              </a:rPr>
              <a:t>异名同义</a:t>
            </a:r>
            <a:r>
              <a:rPr lang="zh-CN" altLang="zh-CN" sz="2000" b="0" dirty="0">
                <a:latin typeface="微软雅黑" panose="020B0503020204020204" pitchFamily="34" charset="-122"/>
                <a:ea typeface="微软雅黑" panose="020B0503020204020204" pitchFamily="34" charset="-122"/>
              </a:rPr>
              <a:t>：数据源</a:t>
            </a:r>
            <a:r>
              <a:rPr lang="en-US" altLang="zh-CN" sz="2000" b="0" dirty="0">
                <a:latin typeface="微软雅黑" panose="020B0503020204020204" pitchFamily="34" charset="-122"/>
                <a:ea typeface="微软雅黑" panose="020B0503020204020204" pitchFamily="34" charset="-122"/>
              </a:rPr>
              <a:t>A</a:t>
            </a:r>
            <a:r>
              <a:rPr lang="zh-CN" altLang="zh-CN" sz="2000" b="0" dirty="0">
                <a:latin typeface="微软雅黑" panose="020B0503020204020204" pitchFamily="34" charset="-122"/>
                <a:ea typeface="微软雅黑" panose="020B0503020204020204" pitchFamily="34" charset="-122"/>
              </a:rPr>
              <a:t>中的</a:t>
            </a:r>
            <a:r>
              <a:rPr lang="en-US" altLang="zh-CN" sz="2000" b="0" dirty="0" err="1">
                <a:latin typeface="微软雅黑" panose="020B0503020204020204" pitchFamily="34" charset="-122"/>
                <a:ea typeface="微软雅黑" panose="020B0503020204020204" pitchFamily="34" charset="-122"/>
              </a:rPr>
              <a:t>sales_dt</a:t>
            </a:r>
            <a:r>
              <a:rPr lang="zh-CN" altLang="zh-CN" sz="2000" b="0" dirty="0">
                <a:latin typeface="微软雅黑" panose="020B0503020204020204" pitchFamily="34" charset="-122"/>
                <a:ea typeface="微软雅黑" panose="020B0503020204020204" pitchFamily="34" charset="-122"/>
              </a:rPr>
              <a:t>和数据源</a:t>
            </a:r>
            <a:r>
              <a:rPr lang="en-US" altLang="zh-CN" sz="2000" b="0" dirty="0">
                <a:latin typeface="微软雅黑" panose="020B0503020204020204" pitchFamily="34" charset="-122"/>
                <a:ea typeface="微软雅黑" panose="020B0503020204020204" pitchFamily="34" charset="-122"/>
              </a:rPr>
              <a:t>B</a:t>
            </a:r>
            <a:r>
              <a:rPr lang="zh-CN" altLang="zh-CN" sz="2000" b="0" dirty="0">
                <a:latin typeface="微软雅黑" panose="020B0503020204020204" pitchFamily="34" charset="-122"/>
                <a:ea typeface="微软雅黑" panose="020B0503020204020204" pitchFamily="34" charset="-122"/>
              </a:rPr>
              <a:t>中的</a:t>
            </a:r>
            <a:r>
              <a:rPr lang="en-US" altLang="zh-CN" sz="2000" b="0" dirty="0" err="1">
                <a:latin typeface="微软雅黑" panose="020B0503020204020204" pitchFamily="34" charset="-122"/>
                <a:ea typeface="微软雅黑" panose="020B0503020204020204" pitchFamily="34" charset="-122"/>
              </a:rPr>
              <a:t>sales_date</a:t>
            </a:r>
            <a:r>
              <a:rPr lang="zh-CN" altLang="zh-CN" sz="2000" b="0" dirty="0">
                <a:latin typeface="微软雅黑" panose="020B0503020204020204" pitchFamily="34" charset="-122"/>
                <a:ea typeface="微软雅黑" panose="020B0503020204020204" pitchFamily="34" charset="-122"/>
              </a:rPr>
              <a:t>都是描述销售日期的，即</a:t>
            </a:r>
            <a:r>
              <a:rPr lang="en-US" altLang="zh-CN" sz="2000" b="0" dirty="0" err="1">
                <a:latin typeface="微软雅黑" panose="020B0503020204020204" pitchFamily="34" charset="-122"/>
                <a:ea typeface="微软雅黑" panose="020B0503020204020204" pitchFamily="34" charset="-122"/>
              </a:rPr>
              <a:t>A.sales_dt</a:t>
            </a:r>
            <a:r>
              <a:rPr lang="en-US" altLang="zh-CN" sz="2000" b="0" dirty="0">
                <a:latin typeface="微软雅黑" panose="020B0503020204020204" pitchFamily="34" charset="-122"/>
                <a:ea typeface="微软雅黑" panose="020B0503020204020204" pitchFamily="34" charset="-122"/>
              </a:rPr>
              <a:t>=</a:t>
            </a:r>
            <a:r>
              <a:rPr lang="en-US" altLang="zh-CN" sz="2000" b="0" dirty="0" err="1">
                <a:latin typeface="微软雅黑" panose="020B0503020204020204" pitchFamily="34" charset="-122"/>
                <a:ea typeface="微软雅黑" panose="020B0503020204020204" pitchFamily="34" charset="-122"/>
              </a:rPr>
              <a:t>B.sales_date</a:t>
            </a:r>
            <a:endParaRPr lang="en-US" altLang="zh-CN" sz="2000" b="0" dirty="0">
              <a:latin typeface="微软雅黑" panose="020B0503020204020204" pitchFamily="34" charset="-122"/>
              <a:ea typeface="微软雅黑" panose="020B0503020204020204" pitchFamily="34" charset="-122"/>
            </a:endParaRPr>
          </a:p>
          <a:p>
            <a:pPr marL="0" lvl="1" indent="0">
              <a:lnSpc>
                <a:spcPct val="150000"/>
              </a:lnSpc>
              <a:buClr>
                <a:srgbClr val="003366"/>
              </a:buClr>
              <a:buNone/>
            </a:pPr>
            <a:r>
              <a:rPr lang="en-US" altLang="zh-CN" sz="2000" dirty="0">
                <a:solidFill>
                  <a:srgbClr val="003366"/>
                </a:solidFill>
                <a:latin typeface="微软雅黑" panose="020B0503020204020204" pitchFamily="34" charset="-122"/>
                <a:ea typeface="微软雅黑" panose="020B0503020204020204" pitchFamily="34" charset="-122"/>
              </a:rPr>
              <a:t>     </a:t>
            </a:r>
            <a:r>
              <a:rPr lang="zh-CN" altLang="zh-CN" sz="2000" dirty="0">
                <a:solidFill>
                  <a:srgbClr val="003366"/>
                </a:solidFill>
                <a:latin typeface="微软雅黑" panose="020B0503020204020204" pitchFamily="34" charset="-122"/>
                <a:ea typeface="微软雅黑" panose="020B0503020204020204" pitchFamily="34" charset="-122"/>
              </a:rPr>
              <a:t>对于这些常见的矛盾一般利用元数据来解决</a:t>
            </a:r>
            <a:r>
              <a:rPr lang="zh-CN" altLang="en-US" sz="2000" dirty="0">
                <a:solidFill>
                  <a:srgbClr val="003366"/>
                </a:solidFill>
                <a:latin typeface="微软雅黑" panose="020B0503020204020204" pitchFamily="34" charset="-122"/>
                <a:ea typeface="微软雅黑" panose="020B0503020204020204" pitchFamily="34" charset="-122"/>
              </a:rPr>
              <a:t>。</a:t>
            </a:r>
            <a:endParaRPr lang="en-US" altLang="zh-CN" sz="2000" dirty="0">
              <a:solidFill>
                <a:srgbClr val="003366"/>
              </a:solidFill>
              <a:latin typeface="微软雅黑" panose="020B0503020204020204" pitchFamily="34" charset="-122"/>
              <a:ea typeface="微软雅黑" panose="020B0503020204020204" pitchFamily="34" charset="-122"/>
            </a:endParaRPr>
          </a:p>
        </p:txBody>
      </p:sp>
      <p:sp>
        <p:nvSpPr>
          <p:cNvPr id="5"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200000"/>
              </a:lnSpc>
            </a:pPr>
            <a:r>
              <a:rPr lang="en-US" altLang="zh-CN" sz="2400" dirty="0"/>
              <a:t>1  </a:t>
            </a:r>
            <a:r>
              <a:rPr lang="zh-CN" altLang="en-US" sz="2400" dirty="0"/>
              <a:t>实体识别问题</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79710" y="1131590"/>
            <a:ext cx="7128794" cy="1048172"/>
          </a:xfrm>
          <a:prstGeom prst="rect">
            <a:avLst/>
          </a:prstGeom>
        </p:spPr>
        <p:txBody>
          <a:bodyPr wrap="square">
            <a:spAutoFit/>
          </a:bodyPr>
          <a:lstStyle/>
          <a:p>
            <a:pPr marL="342900" indent="-342900">
              <a:lnSpc>
                <a:spcPct val="150000"/>
              </a:lnSpc>
              <a:buFont typeface="Wingdings" panose="05000000000000000000" pitchFamily="2" charset="2"/>
              <a:buChar char="u"/>
            </a:pPr>
            <a:r>
              <a:rPr lang="zh-CN" altLang="en-US" sz="2200" dirty="0">
                <a:latin typeface="+mj-ea"/>
                <a:ea typeface="+mj-ea"/>
              </a:rPr>
              <a:t>没有高质量的数据，就没有高质量的挖掘结果，高质量的决策必须依赖高质量的数据</a:t>
            </a:r>
            <a:endParaRPr lang="en-US" altLang="zh-CN" sz="2200" dirty="0">
              <a:latin typeface="+mj-ea"/>
              <a:ea typeface="+mj-ea"/>
            </a:endParaRPr>
          </a:p>
        </p:txBody>
      </p:sp>
      <p:sp>
        <p:nvSpPr>
          <p:cNvPr id="4" name="矩形 3"/>
          <p:cNvSpPr/>
          <p:nvPr/>
        </p:nvSpPr>
        <p:spPr>
          <a:xfrm>
            <a:off x="2293859" y="2499742"/>
            <a:ext cx="5870171" cy="1135054"/>
          </a:xfrm>
          <a:prstGeom prst="rect">
            <a:avLst/>
          </a:prstGeom>
        </p:spPr>
        <p:txBody>
          <a:bodyPr wrap="square">
            <a:spAutoFit/>
          </a:bodyPr>
          <a:lstStyle/>
          <a:p>
            <a:pPr>
              <a:lnSpc>
                <a:spcPct val="150000"/>
              </a:lnSpc>
            </a:pPr>
            <a:r>
              <a:rPr lang="zh-CN" altLang="en-US" sz="2400" b="1" dirty="0">
                <a:solidFill>
                  <a:srgbClr val="FF0000"/>
                </a:solidFill>
                <a:latin typeface="+mj-ea"/>
                <a:ea typeface="+mj-ea"/>
              </a:rPr>
              <a:t>数据预处理将是构建数据仓库或者进行数据挖掘的工作中占工作量最大的一个步骤</a:t>
            </a:r>
            <a:endParaRPr lang="zh-CN" altLang="en-US" sz="2400" b="1" dirty="0">
              <a:solidFill>
                <a:srgbClr val="FF0000"/>
              </a:solidFill>
              <a:latin typeface="+mj-ea"/>
              <a:ea typeface="+mj-ea"/>
            </a:endParaRPr>
          </a:p>
        </p:txBody>
      </p:sp>
      <p:sp>
        <p:nvSpPr>
          <p:cNvPr id="5" name="矩形 4"/>
          <p:cNvSpPr/>
          <p:nvPr/>
        </p:nvSpPr>
        <p:spPr>
          <a:xfrm>
            <a:off x="1700809" y="32886"/>
            <a:ext cx="6543599" cy="738664"/>
          </a:xfrm>
          <a:prstGeom prst="rect">
            <a:avLst/>
          </a:prstGeom>
        </p:spPr>
        <p:txBody>
          <a:bodyPr wrap="square">
            <a:spAutoFit/>
          </a:bodyPr>
          <a:lstStyle/>
          <a:p>
            <a:pPr algn="ctr">
              <a:lnSpc>
                <a:spcPct val="150000"/>
              </a:lnSpc>
              <a:spcBef>
                <a:spcPct val="5000"/>
              </a:spcBef>
            </a:pPr>
            <a:r>
              <a:rPr lang="en-US" altLang="zh-CN" sz="2800" dirty="0">
                <a:latin typeface="+mj-ea"/>
                <a:ea typeface="+mj-ea"/>
              </a:rPr>
              <a:t>1.1 </a:t>
            </a:r>
            <a:r>
              <a:rPr lang="zh-CN" altLang="en-US" sz="2800" dirty="0">
                <a:latin typeface="+mj-ea"/>
                <a:ea typeface="+mj-ea"/>
              </a:rPr>
              <a:t>数据预处理背景</a:t>
            </a:r>
            <a:endParaRPr lang="en-US" altLang="zh-CN" sz="2800" dirty="0">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2320" cy="771550"/>
          </a:xfrm>
          <a:prstGeom prst="rect">
            <a:avLst/>
          </a:prstGeom>
        </p:spPr>
        <p:txBody>
          <a:bodyPr/>
          <a:lstStyle/>
          <a:p>
            <a:pPr algn="ctr">
              <a:lnSpc>
                <a:spcPct val="150000"/>
              </a:lnSpc>
            </a:pPr>
            <a:r>
              <a:rPr lang="en-US" altLang="zh-CN" sz="2400" dirty="0"/>
              <a:t>2</a:t>
            </a:r>
            <a:r>
              <a:rPr lang="zh-CN" altLang="en-US" sz="2400" dirty="0"/>
              <a:t>、</a:t>
            </a:r>
            <a:r>
              <a:rPr lang="en-US" altLang="zh-CN" sz="2400" dirty="0"/>
              <a:t> </a:t>
            </a:r>
            <a:r>
              <a:rPr lang="zh-CN" altLang="zh-CN" sz="2400" dirty="0"/>
              <a:t>检测和解决数据值冲突</a:t>
            </a:r>
            <a:endParaRPr lang="zh-CN" altLang="zh-CN" sz="2400" dirty="0"/>
          </a:p>
        </p:txBody>
      </p:sp>
      <p:sp>
        <p:nvSpPr>
          <p:cNvPr id="3" name="内容占位符 2"/>
          <p:cNvSpPr>
            <a:spLocks noGrp="1"/>
          </p:cNvSpPr>
          <p:nvPr>
            <p:ph idx="4294967295"/>
          </p:nvPr>
        </p:nvSpPr>
        <p:spPr>
          <a:xfrm>
            <a:off x="1691680" y="915566"/>
            <a:ext cx="7452320" cy="3924722"/>
          </a:xfrm>
          <a:prstGeom prst="rect">
            <a:avLst/>
          </a:prstGeom>
        </p:spPr>
        <p:txBody>
          <a:bodyPr/>
          <a:lstStyle/>
          <a:p>
            <a:pPr>
              <a:buFont typeface="Wingdings" panose="05000000000000000000" pitchFamily="2" charset="2"/>
              <a:buChar char="l"/>
            </a:pPr>
            <a:r>
              <a:rPr lang="zh-CN" altLang="zh-CN" sz="1800" dirty="0">
                <a:latin typeface="微软雅黑" panose="020B0503020204020204" pitchFamily="34" charset="-122"/>
                <a:ea typeface="微软雅黑" panose="020B0503020204020204" pitchFamily="34" charset="-122"/>
              </a:rPr>
              <a:t>对于现实世界的同一实体，来自不同数据源的属性值可能不同，这可能是因为表示、比例、或编码、数据类型、单位不统一、字段长度不同</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zh-CN" sz="1800" b="1" dirty="0">
                <a:latin typeface="微软雅黑" panose="020B0503020204020204" pitchFamily="34" charset="-122"/>
                <a:ea typeface="微软雅黑" panose="020B0503020204020204" pitchFamily="34" charset="-122"/>
              </a:rPr>
              <a:t>例</a:t>
            </a:r>
            <a:r>
              <a:rPr lang="en-US" altLang="zh-CN" sz="1800" b="1"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重量属性可能在一个系统中以公制单位存放，而在另一个系统中以英制单位存放。</a:t>
            </a:r>
            <a:endParaRPr lang="en-US" altLang="zh-CN" sz="1800" dirty="0">
              <a:latin typeface="微软雅黑" panose="020B0503020204020204" pitchFamily="34" charset="-122"/>
              <a:ea typeface="微软雅黑" panose="020B0503020204020204" pitchFamily="34" charset="-122"/>
            </a:endParaRPr>
          </a:p>
          <a:p>
            <a:pPr lvl="1">
              <a:lnSpc>
                <a:spcPct val="150000"/>
              </a:lnSpc>
            </a:pPr>
            <a:r>
              <a:rPr lang="zh-CN" altLang="zh-CN" sz="1800" b="1" dirty="0">
                <a:latin typeface="微软雅黑" panose="020B0503020204020204" pitchFamily="34" charset="-122"/>
                <a:ea typeface="微软雅黑" panose="020B0503020204020204" pitchFamily="34" charset="-122"/>
              </a:rPr>
              <a:t>例</a:t>
            </a:r>
            <a:r>
              <a:rPr lang="zh-CN" altLang="en-US" sz="1800" b="1"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不同学校交换信息时，每个学校有自己的课程设置和等级模式。一个大学可能采用季度制，数据库系统中存在</a:t>
            </a:r>
            <a:r>
              <a:rPr lang="en-US" altLang="zh-CN" sz="1800" dirty="0">
                <a:latin typeface="微软雅黑" panose="020B0503020204020204" pitchFamily="34" charset="-122"/>
                <a:ea typeface="微软雅黑" panose="020B0503020204020204" pitchFamily="34" charset="-122"/>
              </a:rPr>
              <a:t>3</a:t>
            </a:r>
            <a:r>
              <a:rPr lang="zh-CN" altLang="zh-CN" sz="1800" dirty="0">
                <a:latin typeface="微软雅黑" panose="020B0503020204020204" pitchFamily="34" charset="-122"/>
                <a:ea typeface="微软雅黑" panose="020B0503020204020204" pitchFamily="34" charset="-122"/>
              </a:rPr>
              <a:t>门课程，等级从</a:t>
            </a:r>
            <a:r>
              <a:rPr lang="en-US" altLang="zh-CN" sz="1800" dirty="0">
                <a:latin typeface="微软雅黑" panose="020B0503020204020204" pitchFamily="34" charset="-122"/>
                <a:ea typeface="微软雅黑" panose="020B0503020204020204" pitchFamily="34" charset="-122"/>
              </a:rPr>
              <a:t>A+</a:t>
            </a:r>
            <a:r>
              <a:rPr lang="zh-CN" altLang="zh-CN" sz="1800" dirty="0">
                <a:latin typeface="微软雅黑" panose="020B0503020204020204" pitchFamily="34" charset="-122"/>
                <a:ea typeface="微软雅黑" panose="020B0503020204020204" pitchFamily="34" charset="-122"/>
              </a:rPr>
              <a:t>到</a:t>
            </a:r>
            <a:r>
              <a:rPr lang="en-US" altLang="zh-CN" sz="1800" dirty="0">
                <a:latin typeface="微软雅黑" panose="020B0503020204020204" pitchFamily="34" charset="-122"/>
                <a:ea typeface="微软雅黑" panose="020B0503020204020204" pitchFamily="34" charset="-122"/>
              </a:rPr>
              <a:t>F</a:t>
            </a:r>
            <a:r>
              <a:rPr lang="zh-CN" altLang="zh-CN" sz="1800" dirty="0">
                <a:latin typeface="微软雅黑" panose="020B0503020204020204" pitchFamily="34" charset="-122"/>
                <a:ea typeface="微软雅黑" panose="020B0503020204020204" pitchFamily="34" charset="-122"/>
              </a:rPr>
              <a:t>。另一个可能采用学期制，数据库系统中提供</a:t>
            </a:r>
            <a:r>
              <a:rPr lang="en-US" altLang="zh-CN" sz="1800" dirty="0">
                <a:latin typeface="微软雅黑" panose="020B0503020204020204" pitchFamily="34" charset="-122"/>
                <a:ea typeface="微软雅黑" panose="020B0503020204020204" pitchFamily="34" charset="-122"/>
              </a:rPr>
              <a:t>2</a:t>
            </a:r>
            <a:r>
              <a:rPr lang="zh-CN" altLang="zh-CN" sz="1800" dirty="0">
                <a:latin typeface="微软雅黑" panose="020B0503020204020204" pitchFamily="34" charset="-122"/>
                <a:ea typeface="微软雅黑" panose="020B0503020204020204" pitchFamily="34" charset="-122"/>
              </a:rPr>
              <a:t>门课程，等级从</a:t>
            </a:r>
            <a:r>
              <a:rPr lang="en-US" altLang="zh-CN" sz="1800" dirty="0">
                <a:latin typeface="微软雅黑" panose="020B0503020204020204" pitchFamily="34" charset="-122"/>
                <a:ea typeface="微软雅黑" panose="020B0503020204020204" pitchFamily="34" charset="-122"/>
              </a:rPr>
              <a:t>1</a:t>
            </a:r>
            <a:r>
              <a:rPr lang="zh-CN" altLang="zh-CN" sz="1800" dirty="0">
                <a:latin typeface="微软雅黑" panose="020B0503020204020204" pitchFamily="34" charset="-122"/>
                <a:ea typeface="微软雅黑" panose="020B0503020204020204" pitchFamily="34" charset="-122"/>
              </a:rPr>
              <a:t>到</a:t>
            </a:r>
            <a:r>
              <a:rPr lang="en-US" altLang="zh-CN" sz="1800" dirty="0">
                <a:latin typeface="微软雅黑" panose="020B0503020204020204" pitchFamily="34" charset="-122"/>
                <a:ea typeface="微软雅黑" panose="020B0503020204020204" pitchFamily="34" charset="-122"/>
              </a:rPr>
              <a:t>10</a:t>
            </a:r>
            <a:r>
              <a:rPr lang="zh-CN" altLang="zh-CN" sz="1800" dirty="0">
                <a:latin typeface="微软雅黑" panose="020B0503020204020204" pitchFamily="34" charset="-122"/>
                <a:ea typeface="微软雅黑" panose="020B0503020204020204" pitchFamily="34" charset="-122"/>
              </a:rPr>
              <a:t>。很难制定两所大学精确的课程和等级之间的转换规则，交换信息很困难。</a:t>
            </a:r>
            <a:endParaRPr lang="zh-CN" altLang="zh-CN" sz="18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2320" cy="771550"/>
          </a:xfrm>
          <a:prstGeom prst="rect">
            <a:avLst/>
          </a:prstGeom>
        </p:spPr>
        <p:txBody>
          <a:bodyPr/>
          <a:lstStyle/>
          <a:p>
            <a:pPr lvl="1" algn="ctr">
              <a:lnSpc>
                <a:spcPct val="150000"/>
              </a:lnSpc>
            </a:pPr>
            <a:r>
              <a:rPr lang="en-US" altLang="zh-CN" sz="2400" dirty="0"/>
              <a:t>3</a:t>
            </a:r>
            <a:r>
              <a:rPr lang="zh-CN" altLang="en-US" sz="2400" dirty="0"/>
              <a:t>、</a:t>
            </a:r>
            <a:r>
              <a:rPr lang="en-US" altLang="zh-CN" sz="2400" dirty="0"/>
              <a:t> </a:t>
            </a:r>
            <a:r>
              <a:rPr lang="zh-CN" altLang="en-US" sz="2400" dirty="0"/>
              <a:t>冗余数据与相关性分析</a:t>
            </a:r>
            <a:endParaRPr lang="zh-CN" altLang="en-US" sz="2400" dirty="0"/>
          </a:p>
        </p:txBody>
      </p:sp>
      <p:sp>
        <p:nvSpPr>
          <p:cNvPr id="3" name="内容占位符 2"/>
          <p:cNvSpPr>
            <a:spLocks noGrp="1"/>
          </p:cNvSpPr>
          <p:nvPr>
            <p:ph idx="4294967295"/>
          </p:nvPr>
        </p:nvSpPr>
        <p:spPr>
          <a:xfrm>
            <a:off x="1907704" y="843558"/>
            <a:ext cx="7128792" cy="4248472"/>
          </a:xfrm>
          <a:prstGeom prst="rect">
            <a:avLst/>
          </a:prstGeom>
        </p:spPr>
        <p:txBody>
          <a:bodyPr/>
          <a:lstStyle/>
          <a:p>
            <a:pPr>
              <a:lnSpc>
                <a:spcPct val="150000"/>
              </a:lnSpc>
            </a:pPr>
            <a:r>
              <a:rPr lang="zh-CN" altLang="zh-CN" sz="2000" b="0" dirty="0">
                <a:latin typeface="微软雅黑" panose="020B0503020204020204" pitchFamily="34" charset="-122"/>
                <a:ea typeface="微软雅黑" panose="020B0503020204020204" pitchFamily="34" charset="-122"/>
              </a:rPr>
              <a:t>数据集成往往导致数据冗余</a:t>
            </a:r>
            <a:endParaRPr lang="en-US" altLang="zh-CN" sz="2000" b="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zh-CN" sz="1800" b="0" dirty="0">
                <a:latin typeface="微软雅黑" panose="020B0503020204020204" pitchFamily="34" charset="-122"/>
                <a:ea typeface="微软雅黑" panose="020B0503020204020204" pitchFamily="34" charset="-122"/>
              </a:rPr>
              <a:t>一个属性</a:t>
            </a:r>
            <a:r>
              <a:rPr lang="en-US" altLang="zh-CN" sz="1800" b="0" dirty="0">
                <a:latin typeface="微软雅黑" panose="020B0503020204020204" pitchFamily="34" charset="-122"/>
                <a:ea typeface="微软雅黑" panose="020B0503020204020204" pitchFamily="34" charset="-122"/>
              </a:rPr>
              <a:t>(</a:t>
            </a:r>
            <a:r>
              <a:rPr lang="zh-CN" altLang="zh-CN" sz="1800" b="0" dirty="0">
                <a:latin typeface="微软雅黑" panose="020B0503020204020204" pitchFamily="34" charset="-122"/>
                <a:ea typeface="微软雅黑" panose="020B0503020204020204" pitchFamily="34" charset="-122"/>
              </a:rPr>
              <a:t>例如，年收入</a:t>
            </a:r>
            <a:r>
              <a:rPr lang="en-US" altLang="zh-CN" sz="1800" b="0" dirty="0">
                <a:latin typeface="微软雅黑" panose="020B0503020204020204" pitchFamily="34" charset="-122"/>
                <a:ea typeface="微软雅黑" panose="020B0503020204020204" pitchFamily="34" charset="-122"/>
              </a:rPr>
              <a:t>)</a:t>
            </a:r>
            <a:r>
              <a:rPr lang="zh-CN" altLang="zh-CN" sz="1800" b="0" dirty="0">
                <a:latin typeface="微软雅黑" panose="020B0503020204020204" pitchFamily="34" charset="-122"/>
                <a:ea typeface="微软雅黑" panose="020B0503020204020204" pitchFamily="34" charset="-122"/>
              </a:rPr>
              <a:t>如果能由另一个或另一组属性“导出</a:t>
            </a:r>
            <a:r>
              <a:rPr lang="en-US" altLang="zh-CN" sz="1800" b="0" dirty="0">
                <a:latin typeface="微软雅黑" panose="020B0503020204020204" pitchFamily="34" charset="-122"/>
                <a:ea typeface="微软雅黑" panose="020B0503020204020204" pitchFamily="34" charset="-122"/>
              </a:rPr>
              <a:t>”</a:t>
            </a:r>
            <a:r>
              <a:rPr lang="zh-CN" altLang="zh-CN" sz="1800" b="0" dirty="0">
                <a:latin typeface="微软雅黑" panose="020B0503020204020204" pitchFamily="34" charset="-122"/>
                <a:ea typeface="微软雅黑" panose="020B0503020204020204" pitchFamily="34" charset="-122"/>
              </a:rPr>
              <a:t>，则这个属性可能是冗余的。同一属性多次出现，同一属性命名不一致等也可能导致结果数据集中的冗余。</a:t>
            </a:r>
            <a:endParaRPr lang="zh-CN" altLang="zh-CN" sz="1800" b="0" dirty="0">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pPr>
            <a:r>
              <a:rPr lang="zh-CN" altLang="en-US" sz="2000" b="0" dirty="0">
                <a:latin typeface="微软雅黑" panose="020B0503020204020204" pitchFamily="34" charset="-122"/>
                <a:ea typeface="微软雅黑" panose="020B0503020204020204" pitchFamily="34" charset="-122"/>
              </a:rPr>
              <a:t>对于属性间的冗余可以用相关分析检测到，然后删除。</a:t>
            </a:r>
            <a:endParaRPr lang="en-US" altLang="zh-CN" sz="2000" b="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Ø"/>
            </a:pPr>
            <a:r>
              <a:rPr lang="zh-CN" altLang="en-US" sz="1800" b="0" dirty="0">
                <a:latin typeface="微软雅黑" panose="020B0503020204020204" pitchFamily="34" charset="-122"/>
                <a:ea typeface="微软雅黑" panose="020B0503020204020204" pitchFamily="34" charset="-122"/>
              </a:rPr>
              <a:t>对于标称数据，我们使用</a:t>
            </a:r>
            <a:r>
              <a:rPr lang="zh-CN" altLang="en-US" sz="1800" b="1" dirty="0">
                <a:latin typeface="微软雅黑" panose="020B0503020204020204" pitchFamily="34" charset="-122"/>
                <a:ea typeface="微软雅黑" panose="020B0503020204020204" pitchFamily="34" charset="-122"/>
              </a:rPr>
              <a:t>卡方检验</a:t>
            </a:r>
            <a:r>
              <a:rPr lang="zh-CN" altLang="en-US" sz="2000" b="0" dirty="0">
                <a:latin typeface="微软雅黑" panose="020B0503020204020204" pitchFamily="34" charset="-122"/>
                <a:ea typeface="微软雅黑" panose="020B0503020204020204" pitchFamily="34" charset="-122"/>
              </a:rPr>
              <a:t>。</a:t>
            </a:r>
            <a:endParaRPr lang="en-US" altLang="zh-CN" sz="2000" b="0" dirty="0">
              <a:latin typeface="微软雅黑" panose="020B0503020204020204" pitchFamily="34" charset="-122"/>
              <a:ea typeface="微软雅黑" panose="020B0503020204020204" pitchFamily="34" charset="-122"/>
            </a:endParaRPr>
          </a:p>
          <a:p>
            <a:pPr lvl="2">
              <a:lnSpc>
                <a:spcPct val="150000"/>
              </a:lnSpc>
              <a:buFont typeface="Wingdings" panose="05000000000000000000" pitchFamily="2" charset="2"/>
              <a:buChar char="Ø"/>
            </a:pPr>
            <a:r>
              <a:rPr lang="zh-CN" altLang="en-US" sz="1800" b="0" dirty="0">
                <a:latin typeface="微软雅黑" panose="020B0503020204020204" pitchFamily="34" charset="-122"/>
                <a:ea typeface="微软雅黑" panose="020B0503020204020204" pitchFamily="34" charset="-122"/>
              </a:rPr>
              <a:t>对于数值属性，我们使用</a:t>
            </a:r>
            <a:r>
              <a:rPr lang="zh-CN" altLang="en-US" sz="1800" b="1" dirty="0">
                <a:latin typeface="微软雅黑" panose="020B0503020204020204" pitchFamily="34" charset="-122"/>
                <a:ea typeface="微软雅黑" panose="020B0503020204020204" pitchFamily="34" charset="-122"/>
              </a:rPr>
              <a:t>相关系数</a:t>
            </a:r>
            <a:r>
              <a:rPr lang="en-US" altLang="zh-CN" sz="1800" b="0" dirty="0">
                <a:latin typeface="微软雅黑" panose="020B0503020204020204" pitchFamily="34" charset="-122"/>
                <a:ea typeface="微软雅黑" panose="020B0503020204020204" pitchFamily="34" charset="-122"/>
              </a:rPr>
              <a:t>(correlation coefficient)</a:t>
            </a:r>
            <a:r>
              <a:rPr lang="zh-CN" altLang="en-US" sz="1800" b="0" dirty="0">
                <a:latin typeface="微软雅黑" panose="020B0503020204020204" pitchFamily="34" charset="-122"/>
                <a:ea typeface="微软雅黑" panose="020B0503020204020204" pitchFamily="34" charset="-122"/>
              </a:rPr>
              <a:t>和</a:t>
            </a:r>
            <a:r>
              <a:rPr lang="zh-CN" altLang="en-US" b="1" dirty="0">
                <a:latin typeface="微软雅黑" panose="020B0503020204020204" pitchFamily="34" charset="-122"/>
                <a:ea typeface="微软雅黑" panose="020B0503020204020204" pitchFamily="34" charset="-122"/>
              </a:rPr>
              <a:t>协</a:t>
            </a:r>
            <a:r>
              <a:rPr lang="zh-CN" altLang="en-US" sz="1800" b="1" dirty="0">
                <a:latin typeface="微软雅黑" panose="020B0503020204020204" pitchFamily="34" charset="-122"/>
                <a:ea typeface="微软雅黑" panose="020B0503020204020204" pitchFamily="34" charset="-122"/>
              </a:rPr>
              <a:t>方差</a:t>
            </a:r>
            <a:r>
              <a:rPr lang="en-US" altLang="zh-CN" sz="1800" b="0" dirty="0">
                <a:latin typeface="微软雅黑" panose="020B0503020204020204" pitchFamily="34" charset="-122"/>
                <a:ea typeface="微软雅黑" panose="020B0503020204020204" pitchFamily="34" charset="-122"/>
              </a:rPr>
              <a:t>(covariance)</a:t>
            </a:r>
            <a:r>
              <a:rPr lang="zh-CN" altLang="en-US" sz="1800" b="0" dirty="0">
                <a:latin typeface="微软雅黑" panose="020B0503020204020204" pitchFamily="34" charset="-122"/>
                <a:ea typeface="微软雅黑" panose="020B0503020204020204" pitchFamily="34" charset="-122"/>
              </a:rPr>
              <a:t>，都评估一个属性的值如何随另一个变化</a:t>
            </a:r>
            <a:endParaRPr lang="zh-CN" altLang="en-US" sz="2000" b="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4294967295"/>
              </p:nvPr>
            </p:nvSpPr>
            <p:spPr>
              <a:xfrm>
                <a:off x="1826543" y="843558"/>
                <a:ext cx="7308304" cy="3960440"/>
              </a:xfrm>
              <a:prstGeom prst="rect">
                <a:avLst/>
              </a:prstGeom>
            </p:spPr>
            <p:txBody>
              <a:bodyPr/>
              <a:lstStyle/>
              <a:p>
                <a:pPr>
                  <a:lnSpc>
                    <a:spcPct val="150000"/>
                  </a:lnSpc>
                </a:pPr>
                <a:r>
                  <a:rPr lang="zh-CN" altLang="zh-CN" sz="2000" b="1" dirty="0">
                    <a:latin typeface="微软雅黑" panose="020B0503020204020204" pitchFamily="34" charset="-122"/>
                    <a:ea typeface="微软雅黑" panose="020B0503020204020204" pitchFamily="34" charset="-122"/>
                  </a:rPr>
                  <a:t>相关性检验（卡方检验）</a:t>
                </a:r>
                <a:endParaRPr lang="en-US" altLang="zh-CN" sz="2000" b="1" dirty="0">
                  <a:latin typeface="微软雅黑" panose="020B0503020204020204" pitchFamily="34" charset="-122"/>
                  <a:ea typeface="微软雅黑" panose="020B0503020204020204" pitchFamily="34" charset="-122"/>
                </a:endParaRPr>
              </a:p>
              <a:p>
                <a:pPr marL="0" lvl="1" indent="0">
                  <a:lnSpc>
                    <a:spcPct val="150000"/>
                  </a:lnSpc>
                  <a:buNone/>
                </a:pPr>
                <a:r>
                  <a:rPr lang="en-US" altLang="zh-CN" sz="1800"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对于标称属性，两个属性</a:t>
                </a:r>
                <a:r>
                  <a:rPr lang="en-US" altLang="zh-CN" sz="1800" i="1" dirty="0">
                    <a:latin typeface="微软雅黑" panose="020B0503020204020204" pitchFamily="34" charset="-122"/>
                    <a:ea typeface="微软雅黑" panose="020B0503020204020204" pitchFamily="34" charset="-122"/>
                  </a:rPr>
                  <a:t>A </a:t>
                </a:r>
                <a:r>
                  <a:rPr lang="zh-CN" altLang="en-US" sz="1800" dirty="0">
                    <a:latin typeface="微软雅黑" panose="020B0503020204020204" pitchFamily="34" charset="-122"/>
                    <a:ea typeface="微软雅黑" panose="020B0503020204020204" pitchFamily="34" charset="-122"/>
                  </a:rPr>
                  <a:t>和</a:t>
                </a:r>
                <a:r>
                  <a:rPr lang="en-US" altLang="zh-CN" sz="1800" i="1" dirty="0">
                    <a:latin typeface="微软雅黑" panose="020B0503020204020204" pitchFamily="34" charset="-122"/>
                    <a:ea typeface="微软雅黑" panose="020B0503020204020204" pitchFamily="34" charset="-122"/>
                  </a:rPr>
                  <a:t>B </a:t>
                </a:r>
                <a:r>
                  <a:rPr lang="zh-CN" altLang="zh-CN" sz="1800" dirty="0">
                    <a:latin typeface="微软雅黑" panose="020B0503020204020204" pitchFamily="34" charset="-122"/>
                    <a:ea typeface="微软雅黑" panose="020B0503020204020204" pitchFamily="34" charset="-122"/>
                  </a:rPr>
                  <a:t>之间的相关联系可以通过卡方检验发现</a:t>
                </a:r>
                <a:r>
                  <a:rPr lang="zh-CN" altLang="en-US" sz="1800" dirty="0">
                    <a:latin typeface="微软雅黑" panose="020B0503020204020204" pitchFamily="34" charset="-122"/>
                    <a:ea typeface="微软雅黑" panose="020B0503020204020204" pitchFamily="34" charset="-122"/>
                  </a:rPr>
                  <a:t>， </a:t>
                </a:r>
                <a14:m>
                  <m:oMath xmlns:m="http://schemas.openxmlformats.org/officeDocument/2006/math">
                    <m:sSup>
                      <m:sSupPr>
                        <m:ctrlPr>
                          <a:rPr lang="en-US" altLang="zh-CN" sz="1800" i="1" smtClean="0">
                            <a:latin typeface="Cambria Math" panose="02040503050406030204" pitchFamily="18" charset="0"/>
                            <a:ea typeface="微软雅黑" panose="020B0503020204020204" pitchFamily="34" charset="-122"/>
                          </a:rPr>
                        </m:ctrlPr>
                      </m:sSupPr>
                      <m:e>
                        <m:r>
                          <a:rPr lang="zh-CN" altLang="en-US" sz="1800" i="1" smtClean="0">
                            <a:latin typeface="Cambria Math" panose="02040503050406030204"/>
                            <a:ea typeface="微软雅黑" panose="020B0503020204020204" pitchFamily="34" charset="-122"/>
                          </a:rPr>
                          <m:t>𝜒</m:t>
                        </m:r>
                      </m:e>
                      <m:sup>
                        <m:r>
                          <a:rPr lang="en-US" altLang="zh-CN" sz="1800" b="0" i="1" smtClean="0">
                            <a:latin typeface="Cambria Math" panose="02040503050406030204"/>
                            <a:ea typeface="微软雅黑" panose="020B0503020204020204" pitchFamily="34" charset="-122"/>
                          </a:rPr>
                          <m:t>2</m:t>
                        </m:r>
                      </m:sup>
                    </m:sSup>
                  </m:oMath>
                </a14:m>
                <a:r>
                  <a:rPr lang="zh-CN" altLang="en-US" sz="1800" dirty="0">
                    <a:latin typeface="微软雅黑" panose="020B0503020204020204" pitchFamily="34" charset="-122"/>
                    <a:ea typeface="微软雅黑" panose="020B0503020204020204" pitchFamily="34" charset="-122"/>
                  </a:rPr>
                  <a:t> 的值可用下式计算：</a:t>
                </a:r>
                <a14:m>
                  <m:oMath xmlns:m="http://schemas.openxmlformats.org/officeDocument/2006/math">
                    <m:sSup>
                      <m:sSupPr>
                        <m:ctrlPr>
                          <a:rPr lang="en-US" altLang="zh-CN" sz="2400" i="1" smtClean="0">
                            <a:latin typeface="Cambria Math" panose="02040503050406030204" pitchFamily="18" charset="0"/>
                            <a:ea typeface="微软雅黑" panose="020B0503020204020204" pitchFamily="34" charset="-122"/>
                          </a:rPr>
                        </m:ctrlPr>
                      </m:sSupPr>
                      <m:e>
                        <m:r>
                          <a:rPr lang="zh-CN" altLang="en-US" sz="2400" i="1" smtClean="0">
                            <a:latin typeface="Cambria Math" panose="02040503050406030204"/>
                            <a:ea typeface="微软雅黑" panose="020B0503020204020204" pitchFamily="34" charset="-122"/>
                          </a:rPr>
                          <m:t>𝜒</m:t>
                        </m:r>
                      </m:e>
                      <m:sup>
                        <m:r>
                          <a:rPr lang="en-US" altLang="zh-CN" sz="2400" b="0" i="1" smtClean="0">
                            <a:latin typeface="Cambria Math" panose="02040503050406030204"/>
                            <a:ea typeface="微软雅黑" panose="020B0503020204020204" pitchFamily="34" charset="-122"/>
                          </a:rPr>
                          <m:t>2</m:t>
                        </m:r>
                      </m:sup>
                    </m:sSup>
                    <m:r>
                      <a:rPr lang="en-US" altLang="zh-CN" sz="2400" b="0" i="1" smtClean="0">
                        <a:latin typeface="Cambria Math" panose="02040503050406030204"/>
                        <a:ea typeface="微软雅黑" panose="020B0503020204020204" pitchFamily="34" charset="-122"/>
                      </a:rPr>
                      <m:t>=</m:t>
                    </m:r>
                    <m:nary>
                      <m:naryPr>
                        <m:chr m:val="∑"/>
                        <m:ctrlPr>
                          <a:rPr lang="en-US" altLang="zh-CN" sz="2400" b="0" i="1" smtClean="0">
                            <a:latin typeface="Cambria Math" panose="02040503050406030204" pitchFamily="18" charset="0"/>
                            <a:ea typeface="微软雅黑" panose="020B0503020204020204" pitchFamily="34" charset="-122"/>
                          </a:rPr>
                        </m:ctrlPr>
                      </m:naryPr>
                      <m:sub>
                        <m:r>
                          <m:rPr>
                            <m:brk m:alnAt="23"/>
                          </m:rPr>
                          <a:rPr lang="en-US" altLang="zh-CN" sz="2400" b="0" i="1" smtClean="0">
                            <a:latin typeface="Cambria Math" panose="02040503050406030204"/>
                            <a:ea typeface="微软雅黑" panose="020B0503020204020204" pitchFamily="34" charset="-122"/>
                          </a:rPr>
                          <m:t>𝑖</m:t>
                        </m:r>
                        <m:r>
                          <a:rPr lang="en-US" altLang="zh-CN" sz="2400" b="0" i="1" smtClean="0">
                            <a:latin typeface="Cambria Math" panose="02040503050406030204"/>
                            <a:ea typeface="微软雅黑" panose="020B0503020204020204" pitchFamily="34" charset="-122"/>
                          </a:rPr>
                          <m:t>=</m:t>
                        </m:r>
                        <m:r>
                          <a:rPr lang="en-US" altLang="zh-CN" sz="2400" b="0" i="1" smtClean="0">
                            <a:latin typeface="Cambria Math" panose="02040503050406030204"/>
                            <a:ea typeface="微软雅黑" panose="020B0503020204020204" pitchFamily="34" charset="-122"/>
                          </a:rPr>
                          <m:t>1</m:t>
                        </m:r>
                      </m:sub>
                      <m:sup>
                        <m:r>
                          <a:rPr lang="en-US" altLang="zh-CN" sz="2400" b="0" i="1" smtClean="0">
                            <a:latin typeface="Cambria Math" panose="02040503050406030204"/>
                            <a:ea typeface="微软雅黑" panose="020B0503020204020204" pitchFamily="34" charset="-122"/>
                          </a:rPr>
                          <m:t>𝑐</m:t>
                        </m:r>
                      </m:sup>
                      <m:e>
                        <m:nary>
                          <m:naryPr>
                            <m:chr m:val="∑"/>
                            <m:ctrlPr>
                              <a:rPr lang="en-US" altLang="zh-CN" sz="2400" b="0" i="1" smtClean="0">
                                <a:latin typeface="Cambria Math" panose="02040503050406030204" pitchFamily="18" charset="0"/>
                                <a:ea typeface="微软雅黑" panose="020B0503020204020204" pitchFamily="34" charset="-122"/>
                              </a:rPr>
                            </m:ctrlPr>
                          </m:naryPr>
                          <m:sub>
                            <m:r>
                              <m:rPr>
                                <m:brk m:alnAt="23"/>
                              </m:rPr>
                              <a:rPr lang="en-US" altLang="zh-CN" sz="2400" b="0" i="1" smtClean="0">
                                <a:latin typeface="Cambria Math" panose="02040503050406030204"/>
                                <a:ea typeface="微软雅黑" panose="020B0503020204020204" pitchFamily="34" charset="-122"/>
                              </a:rPr>
                              <m:t>𝑗</m:t>
                            </m:r>
                            <m:r>
                              <a:rPr lang="en-US" altLang="zh-CN" sz="2400" b="0" i="1" smtClean="0">
                                <a:latin typeface="Cambria Math" panose="02040503050406030204"/>
                                <a:ea typeface="微软雅黑" panose="020B0503020204020204" pitchFamily="34" charset="-122"/>
                              </a:rPr>
                              <m:t>=</m:t>
                            </m:r>
                            <m:r>
                              <a:rPr lang="en-US" altLang="zh-CN" sz="2400" b="0" i="1" smtClean="0">
                                <a:latin typeface="Cambria Math" panose="02040503050406030204"/>
                                <a:ea typeface="微软雅黑" panose="020B0503020204020204" pitchFamily="34" charset="-122"/>
                              </a:rPr>
                              <m:t>1</m:t>
                            </m:r>
                          </m:sub>
                          <m:sup>
                            <m:r>
                              <a:rPr lang="en-US" altLang="zh-CN" sz="2400" b="0" i="1" smtClean="0">
                                <a:latin typeface="Cambria Math" panose="02040503050406030204"/>
                                <a:ea typeface="微软雅黑" panose="020B0503020204020204" pitchFamily="34" charset="-122"/>
                              </a:rPr>
                              <m:t>𝑟</m:t>
                            </m:r>
                          </m:sup>
                          <m:e>
                            <m:f>
                              <m:fPr>
                                <m:ctrlPr>
                                  <a:rPr lang="en-US" altLang="zh-CN" sz="2400" b="0" i="1" smtClean="0">
                                    <a:latin typeface="Cambria Math" panose="02040503050406030204" pitchFamily="18" charset="0"/>
                                    <a:ea typeface="微软雅黑" panose="020B0503020204020204" pitchFamily="34" charset="-122"/>
                                  </a:rPr>
                                </m:ctrlPr>
                              </m:fPr>
                              <m:num>
                                <m:sSup>
                                  <m:sSupPr>
                                    <m:ctrlPr>
                                      <a:rPr lang="en-US" altLang="zh-CN" sz="2400" b="0" i="1" smtClean="0">
                                        <a:latin typeface="Cambria Math" panose="02040503050406030204" pitchFamily="18" charset="0"/>
                                        <a:ea typeface="微软雅黑" panose="020B0503020204020204" pitchFamily="34" charset="-122"/>
                                      </a:rPr>
                                    </m:ctrlPr>
                                  </m:sSupPr>
                                  <m:e>
                                    <m:r>
                                      <a:rPr lang="en-US" altLang="zh-CN" sz="2400" b="0" i="1" smtClean="0">
                                        <a:latin typeface="Cambria Math" panose="02040503050406030204"/>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pitchFamily="18" charset="0"/>
                                            <a:ea typeface="微软雅黑" panose="020B0503020204020204" pitchFamily="34" charset="-122"/>
                                          </a:rPr>
                                          <m:t>𝑂</m:t>
                                        </m:r>
                                      </m:e>
                                      <m:sub>
                                        <m:r>
                                          <a:rPr lang="en-US" altLang="zh-CN" sz="2400" b="0" i="1" smtClean="0">
                                            <a:latin typeface="Cambria Math" panose="02040503050406030204" pitchFamily="18" charset="0"/>
                                            <a:ea typeface="微软雅黑" panose="020B0503020204020204" pitchFamily="34" charset="-122"/>
                                          </a:rPr>
                                          <m:t>𝑖𝑗</m:t>
                                        </m:r>
                                      </m:sub>
                                    </m:sSub>
                                    <m:r>
                                      <a:rPr lang="en-US" altLang="zh-CN" sz="2000" b="0" i="1" smtClean="0">
                                        <a:latin typeface="Cambria Math" panose="02040503050406030204"/>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𝑒</m:t>
                                        </m:r>
                                      </m:e>
                                      <m:sub>
                                        <m:r>
                                          <a:rPr lang="en-US" altLang="zh-CN" sz="2000" b="0" i="1" smtClean="0">
                                            <a:latin typeface="Cambria Math" panose="02040503050406030204" pitchFamily="18" charset="0"/>
                                          </a:rPr>
                                          <m:t>𝑖𝑗</m:t>
                                        </m:r>
                                      </m:sub>
                                    </m:sSub>
                                    <m:r>
                                      <a:rPr lang="en-US" altLang="zh-CN" sz="2400" b="0" i="1" smtClean="0">
                                        <a:latin typeface="Cambria Math" panose="02040503050406030204"/>
                                        <a:ea typeface="微软雅黑" panose="020B0503020204020204" pitchFamily="34" charset="-122"/>
                                      </a:rPr>
                                      <m:t>)</m:t>
                                    </m:r>
                                  </m:e>
                                  <m:sup>
                                    <m:r>
                                      <a:rPr lang="en-US" altLang="zh-CN" sz="2400" b="0" i="1" smtClean="0">
                                        <a:latin typeface="Cambria Math" panose="02040503050406030204"/>
                                        <a:ea typeface="微软雅黑" panose="020B0503020204020204" pitchFamily="34" charset="-122"/>
                                      </a:rPr>
                                      <m:t>2</m:t>
                                    </m:r>
                                  </m:sup>
                                </m:sSup>
                              </m:num>
                              <m:den>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a:ea typeface="微软雅黑" panose="020B0503020204020204" pitchFamily="34" charset="-122"/>
                                      </a:rPr>
                                      <m:t>𝑒</m:t>
                                    </m:r>
                                  </m:e>
                                  <m:sub>
                                    <m:r>
                                      <a:rPr lang="en-US" altLang="zh-CN" sz="2400" b="0" i="1" smtClean="0">
                                        <a:latin typeface="Cambria Math" panose="02040503050406030204"/>
                                        <a:ea typeface="微软雅黑" panose="020B0503020204020204" pitchFamily="34" charset="-122"/>
                                      </a:rPr>
                                      <m:t>𝑖𝑗</m:t>
                                    </m:r>
                                  </m:sub>
                                </m:sSub>
                              </m:den>
                            </m:f>
                          </m:e>
                        </m:nary>
                      </m:e>
                    </m:nary>
                  </m:oMath>
                </a14:m>
                <a:endParaRPr lang="en-US" altLang="zh-CN" sz="2000" b="1" dirty="0">
                  <a:latin typeface="微软雅黑" panose="020B0503020204020204" pitchFamily="34" charset="-122"/>
                  <a:ea typeface="微软雅黑" panose="020B0503020204020204" pitchFamily="34" charset="-122"/>
                </a:endParaRPr>
              </a:p>
              <a:p>
                <a:pPr marL="0" lvl="1" indent="0">
                  <a:lnSpc>
                    <a:spcPct val="150000"/>
                  </a:lnSpc>
                  <a:buNone/>
                </a:pPr>
                <a:r>
                  <a:rPr lang="zh-CN" altLang="en-US" sz="1800" dirty="0">
                    <a:latin typeface="微软雅黑" panose="020B0503020204020204" pitchFamily="34" charset="-122"/>
                    <a:ea typeface="微软雅黑" panose="020B0503020204020204" pitchFamily="34" charset="-122"/>
                  </a:rPr>
                  <a:t>              其中 </a:t>
                </a:r>
                <a14:m>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a:ea typeface="微软雅黑" panose="020B0503020204020204" pitchFamily="34" charset="-122"/>
                          </a:rPr>
                          <m:t>𝑒</m:t>
                        </m:r>
                      </m:e>
                      <m:sub>
                        <m:r>
                          <a:rPr lang="en-US" altLang="zh-CN" sz="2000" b="0" i="1" smtClean="0">
                            <a:latin typeface="Cambria Math" panose="02040503050406030204"/>
                            <a:ea typeface="微软雅黑" panose="020B0503020204020204" pitchFamily="34" charset="-122"/>
                          </a:rPr>
                          <m:t>𝑖𝑗</m:t>
                        </m:r>
                      </m:sub>
                    </m:sSub>
                    <m:r>
                      <a:rPr lang="en-US" altLang="zh-CN" sz="2000" b="0" i="1" smtClean="0">
                        <a:latin typeface="Cambria Math" panose="02040503050406030204"/>
                        <a:ea typeface="微软雅黑" panose="020B0503020204020204" pitchFamily="34" charset="-122"/>
                      </a:rPr>
                      <m:t>=</m:t>
                    </m:r>
                    <m:f>
                      <m:fPr>
                        <m:ctrlPr>
                          <a:rPr lang="en-US" altLang="zh-CN" sz="2000" b="0" i="1" smtClean="0">
                            <a:latin typeface="Cambria Math" panose="02040503050406030204" pitchFamily="18" charset="0"/>
                            <a:ea typeface="微软雅黑" panose="020B0503020204020204" pitchFamily="34" charset="-122"/>
                          </a:rPr>
                        </m:ctrlPr>
                      </m:fPr>
                      <m:num>
                        <m:r>
                          <a:rPr lang="en-US" altLang="zh-CN" sz="2000" b="0" i="1" smtClean="0">
                            <a:latin typeface="Cambria Math" panose="02040503050406030204"/>
                            <a:ea typeface="微软雅黑" panose="020B0503020204020204" pitchFamily="34" charset="-122"/>
                          </a:rPr>
                          <m:t>𝑐𝑜𝑢𝑛𝑡</m:t>
                        </m:r>
                        <m:r>
                          <a:rPr lang="en-US" altLang="zh-CN" sz="2000" b="0" i="1" smtClean="0">
                            <a:latin typeface="Cambria Math" panose="02040503050406030204"/>
                            <a:ea typeface="微软雅黑" panose="020B0503020204020204" pitchFamily="34" charset="-122"/>
                          </a:rPr>
                          <m:t>(</m:t>
                        </m:r>
                        <m:r>
                          <a:rPr lang="en-US" altLang="zh-CN" sz="2000" b="0" i="1" smtClean="0">
                            <a:latin typeface="Cambria Math" panose="02040503050406030204"/>
                            <a:ea typeface="微软雅黑" panose="020B0503020204020204" pitchFamily="34" charset="-122"/>
                          </a:rPr>
                          <m:t>𝐴</m:t>
                        </m:r>
                        <m:r>
                          <a:rPr lang="en-US" altLang="zh-CN" sz="2000" b="0" i="1" smtClean="0">
                            <a:latin typeface="Cambria Math" panose="02040503050406030204"/>
                            <a:ea typeface="微软雅黑" panose="020B0503020204020204" pitchFamily="34" charset="-122"/>
                          </a:rPr>
                          <m:t>=</m:t>
                        </m:r>
                        <m:sSub>
                          <m:sSubPr>
                            <m:ctrlPr>
                              <a:rPr lang="en-US" altLang="zh-CN" sz="2000" b="0" i="1" smtClean="0">
                                <a:latin typeface="Cambria Math" panose="02040503050406030204" pitchFamily="18" charset="0"/>
                                <a:ea typeface="微软雅黑" panose="020B0503020204020204" pitchFamily="34" charset="-122"/>
                              </a:rPr>
                            </m:ctrlPr>
                          </m:sSubPr>
                          <m:e>
                            <m:r>
                              <a:rPr lang="en-US" altLang="zh-CN" sz="2000" b="0" i="1" smtClean="0">
                                <a:latin typeface="Cambria Math" panose="02040503050406030204"/>
                                <a:ea typeface="微软雅黑" panose="020B0503020204020204" pitchFamily="34" charset="-122"/>
                              </a:rPr>
                              <m:t>𝑎</m:t>
                            </m:r>
                          </m:e>
                          <m:sub>
                            <m:r>
                              <a:rPr lang="en-US" altLang="zh-CN" sz="2000" b="0" i="1" smtClean="0">
                                <a:latin typeface="Cambria Math" panose="02040503050406030204"/>
                                <a:ea typeface="微软雅黑" panose="020B0503020204020204" pitchFamily="34" charset="-122"/>
                              </a:rPr>
                              <m:t>𝑖</m:t>
                            </m:r>
                          </m:sub>
                        </m:sSub>
                        <m:r>
                          <a:rPr lang="en-US" altLang="zh-CN" sz="2000" b="0" i="1" smtClean="0">
                            <a:latin typeface="Cambria Math" panose="02040503050406030204"/>
                            <a:ea typeface="微软雅黑" panose="020B0503020204020204" pitchFamily="34" charset="-122"/>
                          </a:rPr>
                          <m:t>)</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𝑐𝑜𝑢𝑛𝑡</m:t>
                        </m:r>
                        <m:r>
                          <a:rPr lang="en-US" altLang="zh-CN" sz="2000" b="0" i="1" smtClean="0">
                            <a:latin typeface="Cambria Math" panose="02040503050406030204"/>
                            <a:ea typeface="Cambria Math" panose="02040503050406030204"/>
                          </a:rPr>
                          <m:t>(</m:t>
                        </m:r>
                        <m:r>
                          <a:rPr lang="en-US" altLang="zh-CN" sz="2000" b="0" i="1" smtClean="0">
                            <a:latin typeface="Cambria Math" panose="02040503050406030204"/>
                            <a:ea typeface="Cambria Math" panose="02040503050406030204"/>
                          </a:rPr>
                          <m:t>𝐵</m:t>
                        </m:r>
                        <m:r>
                          <a:rPr lang="en-US" altLang="zh-CN" sz="2000" b="0" i="1" smtClean="0">
                            <a:latin typeface="Cambria Math" panose="02040503050406030204"/>
                            <a:ea typeface="Cambria Math" panose="02040503050406030204"/>
                          </a:rPr>
                          <m:t>=</m:t>
                        </m:r>
                        <m:sSub>
                          <m:sSubPr>
                            <m:ctrlPr>
                              <a:rPr lang="en-US" altLang="zh-CN" sz="2000" b="0" i="1" smtClean="0">
                                <a:latin typeface="Cambria Math" panose="02040503050406030204" pitchFamily="18" charset="0"/>
                                <a:ea typeface="Cambria Math" panose="02040503050406030204"/>
                              </a:rPr>
                            </m:ctrlPr>
                          </m:sSubPr>
                          <m:e>
                            <m:r>
                              <a:rPr lang="en-US" altLang="zh-CN" sz="2000" b="0" i="1" smtClean="0">
                                <a:latin typeface="Cambria Math" panose="02040503050406030204"/>
                                <a:ea typeface="Cambria Math" panose="02040503050406030204"/>
                              </a:rPr>
                              <m:t>𝑏</m:t>
                            </m:r>
                          </m:e>
                          <m:sub>
                            <m:r>
                              <a:rPr lang="en-US" altLang="zh-CN" sz="2000" b="0" i="1" smtClean="0">
                                <a:latin typeface="Cambria Math" panose="02040503050406030204"/>
                                <a:ea typeface="Cambria Math" panose="02040503050406030204"/>
                              </a:rPr>
                              <m:t>𝑗</m:t>
                            </m:r>
                          </m:sub>
                        </m:sSub>
                        <m:r>
                          <a:rPr lang="en-US" altLang="zh-CN" sz="2000" b="0" i="1" smtClean="0">
                            <a:latin typeface="Cambria Math" panose="02040503050406030204"/>
                            <a:ea typeface="Cambria Math" panose="02040503050406030204"/>
                          </a:rPr>
                          <m:t>)</m:t>
                        </m:r>
                      </m:num>
                      <m:den>
                        <m:r>
                          <a:rPr lang="en-US" altLang="zh-CN" sz="2000" b="0" i="1" smtClean="0">
                            <a:latin typeface="Cambria Math" panose="02040503050406030204"/>
                            <a:ea typeface="微软雅黑" panose="020B0503020204020204" pitchFamily="34" charset="-122"/>
                          </a:rPr>
                          <m:t>𝑛</m:t>
                        </m:r>
                      </m:den>
                    </m:f>
                  </m:oMath>
                </a14:m>
                <a:endParaRPr lang="en-US" altLang="zh-CN" sz="1800" b="1" dirty="0">
                  <a:latin typeface="微软雅黑" panose="020B0503020204020204" pitchFamily="34" charset="-122"/>
                  <a:ea typeface="微软雅黑" panose="020B0503020204020204" pitchFamily="34" charset="-122"/>
                </a:endParaRPr>
              </a:p>
              <a:p>
                <a:pPr marL="0" lvl="1" indent="0">
                  <a:lnSpc>
                    <a:spcPct val="150000"/>
                  </a:lnSpc>
                  <a:buNone/>
                </a:pPr>
                <a:r>
                  <a:rPr lang="en-US" altLang="zh-CN" sz="18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800">
                            <a:latin typeface="微软雅黑" panose="020B0503020204020204" pitchFamily="34" charset="-122"/>
                            <a:ea typeface="微软雅黑" panose="020B0503020204020204" pitchFamily="34" charset="-122"/>
                          </a:rPr>
                        </m:ctrlPr>
                      </m:sSubPr>
                      <m:e>
                        <m:r>
                          <a:rPr lang="en-US" altLang="zh-CN" sz="1800">
                            <a:latin typeface="微软雅黑" panose="020B0503020204020204" pitchFamily="34" charset="-122"/>
                            <a:ea typeface="微软雅黑" panose="020B0503020204020204" pitchFamily="34" charset="-122"/>
                          </a:rPr>
                          <m:t>𝑂</m:t>
                        </m:r>
                      </m:e>
                      <m:sub>
                        <m:r>
                          <a:rPr lang="en-US" altLang="zh-CN" sz="1800">
                            <a:latin typeface="微软雅黑" panose="020B0503020204020204" pitchFamily="34" charset="-122"/>
                            <a:ea typeface="微软雅黑" panose="020B0503020204020204" pitchFamily="34" charset="-122"/>
                          </a:rPr>
                          <m:t>𝑖𝑗</m:t>
                        </m:r>
                      </m:sub>
                    </m:sSub>
                  </m:oMath>
                </a14:m>
                <a:r>
                  <a:rPr lang="zh-CN" altLang="zh-CN" sz="1800" dirty="0">
                    <a:latin typeface="微软雅黑" panose="020B0503020204020204" pitchFamily="34" charset="-122"/>
                    <a:ea typeface="微软雅黑" panose="020B0503020204020204" pitchFamily="34" charset="-122"/>
                  </a:rPr>
                  <a:t>是联合事件（</a:t>
                </a:r>
                <a:r>
                  <a:rPr lang="en-US" altLang="zh-CN" sz="1800" dirty="0">
                    <a:latin typeface="微软雅黑" panose="020B0503020204020204" pitchFamily="34" charset="-122"/>
                    <a:ea typeface="微软雅黑" panose="020B0503020204020204" pitchFamily="34" charset="-122"/>
                  </a:rPr>
                  <a:t>Ai, </a:t>
                </a:r>
                <a:r>
                  <a:rPr lang="en-US" altLang="zh-CN" sz="1800" dirty="0" err="1">
                    <a:latin typeface="微软雅黑" panose="020B0503020204020204" pitchFamily="34" charset="-122"/>
                    <a:ea typeface="微软雅黑" panose="020B0503020204020204" pitchFamily="34" charset="-122"/>
                  </a:rPr>
                  <a:t>Bj</a:t>
                </a:r>
                <a:r>
                  <a:rPr lang="zh-CN" altLang="zh-CN" sz="1800" dirty="0">
                    <a:latin typeface="微软雅黑" panose="020B0503020204020204" pitchFamily="34" charset="-122"/>
                    <a:ea typeface="微软雅黑" panose="020B0503020204020204" pitchFamily="34" charset="-122"/>
                  </a:rPr>
                  <a:t>）的观测频度，即实际计数</a:t>
                </a:r>
                <a:r>
                  <a:rPr lang="zh-CN" altLang="en-US" sz="1800" dirty="0">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80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pitchFamily="18" charset="0"/>
                            <a:ea typeface="微软雅黑" panose="020B0503020204020204" pitchFamily="34" charset="-122"/>
                          </a:rPr>
                          <m:t>𝑒</m:t>
                        </m:r>
                      </m:e>
                      <m:sub>
                        <m:r>
                          <a:rPr lang="en-US" altLang="zh-CN" sz="1800" b="0" i="1" smtClean="0">
                            <a:latin typeface="Cambria Math" panose="02040503050406030204" pitchFamily="18" charset="0"/>
                            <a:ea typeface="微软雅黑" panose="020B0503020204020204" pitchFamily="34" charset="-122"/>
                          </a:rPr>
                          <m:t>𝑖𝑗</m:t>
                        </m:r>
                      </m:sub>
                    </m:sSub>
                  </m:oMath>
                </a14:m>
                <a:r>
                  <a:rPr lang="zh-CN" altLang="zh-CN" sz="1800" dirty="0">
                    <a:latin typeface="微软雅黑" panose="020B0503020204020204" pitchFamily="34" charset="-122"/>
                    <a:ea typeface="微软雅黑" panose="020B0503020204020204" pitchFamily="34" charset="-122"/>
                  </a:rPr>
                  <a:t>是（</a:t>
                </a:r>
                <a:r>
                  <a:rPr lang="en-US" altLang="zh-CN" sz="1800" dirty="0">
                    <a:latin typeface="微软雅黑" panose="020B0503020204020204" pitchFamily="34" charset="-122"/>
                    <a:ea typeface="微软雅黑" panose="020B0503020204020204" pitchFamily="34" charset="-122"/>
                  </a:rPr>
                  <a:t>Ai, </a:t>
                </a:r>
                <a:r>
                  <a:rPr lang="en-US" altLang="zh-CN" sz="1800" dirty="0" err="1">
                    <a:latin typeface="微软雅黑" panose="020B0503020204020204" pitchFamily="34" charset="-122"/>
                    <a:ea typeface="微软雅黑" panose="020B0503020204020204" pitchFamily="34" charset="-122"/>
                  </a:rPr>
                  <a:t>Bj</a:t>
                </a:r>
                <a:r>
                  <a:rPr lang="zh-CN" altLang="zh-CN" sz="1800" dirty="0">
                    <a:latin typeface="微软雅黑" panose="020B0503020204020204" pitchFamily="34" charset="-122"/>
                    <a:ea typeface="微软雅黑" panose="020B0503020204020204" pitchFamily="34" charset="-122"/>
                  </a:rPr>
                  <a:t>）的期望频度</a:t>
                </a:r>
                <a:endParaRPr lang="en-US" altLang="zh-CN" sz="1800" dirty="0">
                  <a:latin typeface="微软雅黑" panose="020B0503020204020204" pitchFamily="34" charset="-122"/>
                  <a:ea typeface="微软雅黑" panose="020B0503020204020204" pitchFamily="34" charset="-122"/>
                </a:endParaRPr>
              </a:p>
            </p:txBody>
          </p:sp>
        </mc:Choice>
        <mc:Fallback>
          <p:sp>
            <p:nvSpPr>
              <p:cNvPr id="3" name="内容占位符 2"/>
              <p:cNvSpPr>
                <a:spLocks noRot="1" noChangeAspect="1" noMove="1" noResize="1" noEditPoints="1" noAdjustHandles="1" noChangeArrowheads="1" noChangeShapeType="1" noTextEdit="1"/>
              </p:cNvSpPr>
              <p:nvPr>
                <p:ph idx="4294967295"/>
              </p:nvPr>
            </p:nvSpPr>
            <p:spPr>
              <a:xfrm>
                <a:off x="1826543" y="843558"/>
                <a:ext cx="7308304" cy="3960440"/>
              </a:xfrm>
              <a:prstGeom prst="rect">
                <a:avLst/>
              </a:prstGeom>
              <a:blipFill rotWithShape="1">
                <a:blip r:embed="rId1"/>
                <a:stretch>
                  <a:fillRect l="-4" t="-7" r="5" b="6"/>
                </a:stretch>
              </a:blipFill>
            </p:spPr>
            <p:txBody>
              <a:bodyPr/>
              <a:lstStyle/>
              <a:p>
                <a:r>
                  <a:rPr lang="zh-CN" altLang="en-US">
                    <a:noFill/>
                  </a:rPr>
                  <a:t> </a:t>
                </a:r>
              </a:p>
            </p:txBody>
          </p:sp>
        </mc:Fallback>
      </mc:AlternateContent>
      <p:sp>
        <p:nvSpPr>
          <p:cNvPr id="8"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lvl="1" algn="ctr">
              <a:lnSpc>
                <a:spcPct val="150000"/>
              </a:lnSpc>
            </a:pPr>
            <a:r>
              <a:rPr lang="en-US" altLang="zh-CN" sz="2400"/>
              <a:t>3</a:t>
            </a:r>
            <a:r>
              <a:rPr lang="zh-CN" altLang="en-US" sz="2400"/>
              <a:t>、</a:t>
            </a:r>
            <a:r>
              <a:rPr lang="en-US" altLang="zh-CN" sz="2400"/>
              <a:t> </a:t>
            </a:r>
            <a:r>
              <a:rPr lang="zh-CN" altLang="en-US" sz="2400"/>
              <a:t>冗余数据与相关性分析</a:t>
            </a:r>
            <a:endParaRPr lang="zh-CN" altLang="en-US" sz="2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4294967295"/>
              </p:nvPr>
            </p:nvSpPr>
            <p:spPr>
              <a:xfrm>
                <a:off x="1799692" y="915566"/>
                <a:ext cx="7236296" cy="3960440"/>
              </a:xfrm>
              <a:prstGeom prst="rect">
                <a:avLst/>
              </a:prstGeom>
            </p:spPr>
            <p:txBody>
              <a:bodyPr/>
              <a:lstStyle/>
              <a:p>
                <a:pPr>
                  <a:lnSpc>
                    <a:spcPct val="150000"/>
                  </a:lnSpc>
                </a:pPr>
                <a:r>
                  <a:rPr lang="zh-CN" altLang="zh-CN" sz="1800" b="1" dirty="0">
                    <a:latin typeface="微软雅黑" panose="020B0503020204020204" pitchFamily="34" charset="-122"/>
                    <a:ea typeface="微软雅黑" panose="020B0503020204020204" pitchFamily="34" charset="-122"/>
                  </a:rPr>
                  <a:t>利用数值数据的相关系数和协方差</a:t>
                </a:r>
                <a:endParaRPr lang="en-US" altLang="zh-CN" sz="1800" b="1" dirty="0">
                  <a:latin typeface="微软雅黑" panose="020B0503020204020204" pitchFamily="34" charset="-122"/>
                  <a:ea typeface="微软雅黑" panose="020B0503020204020204" pitchFamily="34" charset="-122"/>
                </a:endParaRPr>
              </a:p>
              <a:p>
                <a:pPr lvl="1">
                  <a:lnSpc>
                    <a:spcPct val="200000"/>
                  </a:lnSpc>
                </a:pPr>
                <a:r>
                  <a:rPr lang="zh-CN" altLang="zh-CN" sz="1800" dirty="0">
                    <a:latin typeface="微软雅黑" panose="020B0503020204020204" pitchFamily="34" charset="-122"/>
                    <a:ea typeface="微软雅黑" panose="020B0503020204020204" pitchFamily="34" charset="-122"/>
                  </a:rPr>
                  <a:t>数值数据的相关系数：对于数值数据，可以通过计算属性</a:t>
                </a:r>
                <a:r>
                  <a:rPr lang="en-US" altLang="zh-CN" sz="1800" dirty="0">
                    <a:latin typeface="微软雅黑" panose="020B0503020204020204" pitchFamily="34" charset="-122"/>
                    <a:ea typeface="微软雅黑" panose="020B0503020204020204" pitchFamily="34" charset="-122"/>
                  </a:rPr>
                  <a:t>A</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B</a:t>
                </a:r>
                <a:r>
                  <a:rPr lang="zh-CN" altLang="zh-CN" sz="1800" dirty="0">
                    <a:latin typeface="微软雅黑" panose="020B0503020204020204" pitchFamily="34" charset="-122"/>
                    <a:ea typeface="微软雅黑" panose="020B0503020204020204" pitchFamily="34" charset="-122"/>
                  </a:rPr>
                  <a:t>相关系数（又称</a:t>
                </a:r>
                <a:r>
                  <a:rPr lang="en-US" altLang="zh-CN" sz="1800" dirty="0">
                    <a:latin typeface="微软雅黑" panose="020B0503020204020204" pitchFamily="34" charset="-122"/>
                    <a:ea typeface="微软雅黑" panose="020B0503020204020204" pitchFamily="34" charset="-122"/>
                  </a:rPr>
                  <a:t>Pearson</a:t>
                </a:r>
                <a:r>
                  <a:rPr lang="zh-CN" altLang="zh-CN" sz="1800" dirty="0">
                    <a:latin typeface="微软雅黑" panose="020B0503020204020204" pitchFamily="34" charset="-122"/>
                    <a:ea typeface="微软雅黑" panose="020B0503020204020204" pitchFamily="34" charset="-122"/>
                  </a:rPr>
                  <a:t>积矩系数）估计这两个属性的相关度</a:t>
                </a:r>
                <a:r>
                  <a:rPr lang="en-US" altLang="zh-CN" sz="1800" dirty="0">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180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a:ea typeface="微软雅黑" panose="020B0503020204020204" pitchFamily="34" charset="-122"/>
                          </a:rPr>
                          <m:t>𝑟</m:t>
                        </m:r>
                      </m:e>
                      <m:sub>
                        <m:r>
                          <a:rPr lang="en-US" altLang="zh-CN" sz="1800" b="0" i="1" smtClean="0">
                            <a:latin typeface="Cambria Math" panose="02040503050406030204"/>
                            <a:ea typeface="微软雅黑" panose="020B0503020204020204" pitchFamily="34" charset="-122"/>
                          </a:rPr>
                          <m:t>𝐴</m:t>
                        </m:r>
                        <m:r>
                          <a:rPr lang="en-US" altLang="zh-CN" sz="1800" b="0" i="1" smtClean="0">
                            <a:latin typeface="Cambria Math" panose="02040503050406030204"/>
                            <a:ea typeface="微软雅黑" panose="020B0503020204020204" pitchFamily="34" charset="-122"/>
                          </a:rPr>
                          <m:t>,</m:t>
                        </m:r>
                        <m:r>
                          <a:rPr lang="en-US" altLang="zh-CN" sz="1800" b="0" i="1" smtClean="0">
                            <a:latin typeface="Cambria Math" panose="02040503050406030204"/>
                            <a:ea typeface="微软雅黑" panose="020B0503020204020204" pitchFamily="34" charset="-122"/>
                          </a:rPr>
                          <m:t>𝐵</m:t>
                        </m:r>
                      </m:sub>
                    </m:sSub>
                  </m:oMath>
                </a14:m>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0" lvl="1" indent="0">
                  <a:lnSpc>
                    <a:spcPct val="200000"/>
                  </a:lnSpc>
                  <a:buNone/>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a:ea typeface="微软雅黑" panose="020B0503020204020204" pitchFamily="34" charset="-122"/>
                            </a:rPr>
                            <m:t>𝑟</m:t>
                          </m:r>
                        </m:e>
                        <m:sub>
                          <m:r>
                            <a:rPr lang="en-US" altLang="zh-CN" sz="1800" b="0" i="1" smtClean="0">
                              <a:latin typeface="Cambria Math" panose="02040503050406030204"/>
                              <a:ea typeface="微软雅黑" panose="020B0503020204020204" pitchFamily="34" charset="-122"/>
                            </a:rPr>
                            <m:t>𝐴</m:t>
                          </m:r>
                          <m:r>
                            <a:rPr lang="en-US" altLang="zh-CN" sz="1800" b="0" i="1" smtClean="0">
                              <a:latin typeface="Cambria Math" panose="02040503050406030204"/>
                              <a:ea typeface="微软雅黑" panose="020B0503020204020204" pitchFamily="34" charset="-122"/>
                            </a:rPr>
                            <m:t>,</m:t>
                          </m:r>
                          <m:r>
                            <a:rPr lang="en-US" altLang="zh-CN" sz="1800" b="0" i="1" smtClean="0">
                              <a:latin typeface="Cambria Math" panose="02040503050406030204"/>
                              <a:ea typeface="微软雅黑" panose="020B0503020204020204" pitchFamily="34" charset="-122"/>
                            </a:rPr>
                            <m:t>𝐵</m:t>
                          </m:r>
                        </m:sub>
                      </m:sSub>
                      <m:r>
                        <a:rPr lang="en-US" altLang="zh-CN" sz="1800" b="0" i="1" smtClean="0">
                          <a:latin typeface="Cambria Math" panose="02040503050406030204"/>
                          <a:ea typeface="微软雅黑" panose="020B0503020204020204" pitchFamily="34" charset="-122"/>
                        </a:rPr>
                        <m:t>=</m:t>
                      </m:r>
                      <m:f>
                        <m:fPr>
                          <m:ctrlPr>
                            <a:rPr lang="en-US" altLang="zh-CN" sz="1800" b="0" i="1" smtClean="0">
                              <a:latin typeface="Cambria Math" panose="02040503050406030204" pitchFamily="18" charset="0"/>
                              <a:ea typeface="微软雅黑" panose="020B0503020204020204" pitchFamily="34" charset="-122"/>
                            </a:rPr>
                          </m:ctrlPr>
                        </m:fPr>
                        <m:num>
                          <m:nary>
                            <m:naryPr>
                              <m:chr m:val="∑"/>
                              <m:ctrlPr>
                                <a:rPr lang="en-US" altLang="zh-CN" sz="1800" b="0" i="1" smtClean="0">
                                  <a:latin typeface="Cambria Math" panose="02040503050406030204" pitchFamily="18" charset="0"/>
                                  <a:ea typeface="微软雅黑" panose="020B0503020204020204" pitchFamily="34" charset="-122"/>
                                </a:rPr>
                              </m:ctrlPr>
                            </m:naryPr>
                            <m:sub>
                              <m:r>
                                <m:rPr>
                                  <m:brk m:alnAt="23"/>
                                </m:rPr>
                                <a:rPr lang="en-US" altLang="zh-CN" sz="1800" b="0" i="1" smtClean="0">
                                  <a:latin typeface="Cambria Math" panose="02040503050406030204"/>
                                  <a:ea typeface="微软雅黑" panose="020B0503020204020204" pitchFamily="34" charset="-122"/>
                                </a:rPr>
                                <m:t>𝑖</m:t>
                              </m:r>
                              <m:r>
                                <a:rPr lang="en-US" altLang="zh-CN" sz="1800" b="0" i="1" smtClean="0">
                                  <a:latin typeface="Cambria Math" panose="02040503050406030204"/>
                                  <a:ea typeface="微软雅黑" panose="020B0503020204020204" pitchFamily="34" charset="-122"/>
                                </a:rPr>
                                <m:t>=</m:t>
                              </m:r>
                              <m:r>
                                <a:rPr lang="en-US" altLang="zh-CN" sz="1800" b="0" i="1" smtClean="0">
                                  <a:latin typeface="Cambria Math" panose="02040503050406030204"/>
                                  <a:ea typeface="微软雅黑" panose="020B0503020204020204" pitchFamily="34" charset="-122"/>
                                </a:rPr>
                                <m:t>1</m:t>
                              </m:r>
                            </m:sub>
                            <m:sup>
                              <m:r>
                                <a:rPr lang="en-US" altLang="zh-CN" sz="1800" b="0" i="1" smtClean="0">
                                  <a:latin typeface="Cambria Math" panose="02040503050406030204"/>
                                  <a:ea typeface="微软雅黑" panose="020B0503020204020204" pitchFamily="34" charset="-122"/>
                                </a:rPr>
                                <m:t>𝑛</m:t>
                              </m:r>
                            </m:sup>
                            <m:e>
                              <m:r>
                                <a:rPr lang="en-US" altLang="zh-CN" sz="1800" b="0" i="1" smtClean="0">
                                  <a:latin typeface="Cambria Math" panose="02040503050406030204"/>
                                  <a:ea typeface="微软雅黑" panose="020B0503020204020204" pitchFamily="34" charset="-122"/>
                                </a:rPr>
                                <m:t>(</m:t>
                              </m:r>
                              <m:sSub>
                                <m:sSubPr>
                                  <m:ctrlPr>
                                    <a:rPr lang="en-US" altLang="zh-CN" sz="1800" b="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a:ea typeface="微软雅黑" panose="020B0503020204020204" pitchFamily="34" charset="-122"/>
                                    </a:rPr>
                                    <m:t>𝑎</m:t>
                                  </m:r>
                                </m:e>
                                <m:sub>
                                  <m:r>
                                    <a:rPr lang="en-US" altLang="zh-CN" sz="1800" b="0" i="1" smtClean="0">
                                      <a:latin typeface="Cambria Math" panose="02040503050406030204"/>
                                      <a:ea typeface="微软雅黑" panose="020B0503020204020204" pitchFamily="34" charset="-122"/>
                                    </a:rPr>
                                    <m:t>𝑖</m:t>
                                  </m:r>
                                </m:sub>
                              </m:sSub>
                              <m:r>
                                <a:rPr lang="en-US" altLang="zh-CN" sz="1800" b="0" i="1" smtClean="0">
                                  <a:latin typeface="Cambria Math" panose="02040503050406030204"/>
                                  <a:ea typeface="微软雅黑" panose="020B0503020204020204" pitchFamily="34" charset="-122"/>
                                </a:rPr>
                                <m:t>−</m:t>
                              </m:r>
                              <m:acc>
                                <m:accPr>
                                  <m:chr m:val="̅"/>
                                  <m:ctrlPr>
                                    <a:rPr lang="en-US" altLang="zh-CN" sz="1800" b="0" i="1" smtClean="0">
                                      <a:latin typeface="Cambria Math" panose="02040503050406030204" pitchFamily="18" charset="0"/>
                                      <a:ea typeface="微软雅黑" panose="020B0503020204020204" pitchFamily="34" charset="-122"/>
                                    </a:rPr>
                                  </m:ctrlPr>
                                </m:accPr>
                                <m:e>
                                  <m:r>
                                    <a:rPr lang="en-US" altLang="zh-CN" sz="1800" b="0" i="1" smtClean="0">
                                      <a:latin typeface="Cambria Math" panose="02040503050406030204"/>
                                      <a:ea typeface="微软雅黑" panose="020B0503020204020204" pitchFamily="34" charset="-122"/>
                                    </a:rPr>
                                    <m:t>𝐴</m:t>
                                  </m:r>
                                </m:e>
                              </m:acc>
                              <m:r>
                                <a:rPr lang="en-US" altLang="zh-CN" sz="1800" b="0" i="1" smtClean="0">
                                  <a:latin typeface="Cambria Math" panose="02040503050406030204"/>
                                  <a:ea typeface="微软雅黑" panose="020B0503020204020204" pitchFamily="34" charset="-122"/>
                                </a:rPr>
                                <m:t>)(</m:t>
                              </m:r>
                              <m:sSub>
                                <m:sSubPr>
                                  <m:ctrlPr>
                                    <a:rPr lang="en-US" altLang="zh-CN" sz="1800" b="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a:ea typeface="微软雅黑" panose="020B0503020204020204" pitchFamily="34" charset="-122"/>
                                    </a:rPr>
                                    <m:t>𝑏</m:t>
                                  </m:r>
                                </m:e>
                                <m:sub>
                                  <m:r>
                                    <a:rPr lang="en-US" altLang="zh-CN" sz="1800" b="0" i="1" smtClean="0">
                                      <a:latin typeface="Cambria Math" panose="02040503050406030204"/>
                                      <a:ea typeface="微软雅黑" panose="020B0503020204020204" pitchFamily="34" charset="-122"/>
                                    </a:rPr>
                                    <m:t>𝑖</m:t>
                                  </m:r>
                                </m:sub>
                              </m:sSub>
                              <m:r>
                                <a:rPr lang="en-US" altLang="zh-CN" sz="1800" b="0" i="1" smtClean="0">
                                  <a:latin typeface="Cambria Math" panose="02040503050406030204"/>
                                  <a:ea typeface="微软雅黑" panose="020B0503020204020204" pitchFamily="34" charset="-122"/>
                                </a:rPr>
                                <m:t>−</m:t>
                              </m:r>
                              <m:acc>
                                <m:accPr>
                                  <m:chr m:val="̅"/>
                                  <m:ctrlPr>
                                    <a:rPr lang="en-US" altLang="zh-CN" sz="1800" b="0" i="1" smtClean="0">
                                      <a:latin typeface="Cambria Math" panose="02040503050406030204" pitchFamily="18" charset="0"/>
                                      <a:ea typeface="微软雅黑" panose="020B0503020204020204" pitchFamily="34" charset="-122"/>
                                    </a:rPr>
                                  </m:ctrlPr>
                                </m:accPr>
                                <m:e>
                                  <m:r>
                                    <a:rPr lang="en-US" altLang="zh-CN" sz="1800" b="0" i="1" smtClean="0">
                                      <a:latin typeface="Cambria Math" panose="02040503050406030204"/>
                                      <a:ea typeface="微软雅黑" panose="020B0503020204020204" pitchFamily="34" charset="-122"/>
                                    </a:rPr>
                                    <m:t>𝐵</m:t>
                                  </m:r>
                                </m:e>
                              </m:acc>
                              <m:r>
                                <a:rPr lang="en-US" altLang="zh-CN" sz="1800" b="0" i="1" smtClean="0">
                                  <a:latin typeface="Cambria Math" panose="02040503050406030204"/>
                                  <a:ea typeface="微软雅黑" panose="020B0503020204020204" pitchFamily="34" charset="-122"/>
                                </a:rPr>
                                <m:t>)</m:t>
                              </m:r>
                            </m:e>
                          </m:nary>
                        </m:num>
                        <m:den>
                          <m:r>
                            <a:rPr lang="en-US" altLang="zh-CN" sz="1800" b="0" i="1" smtClean="0">
                              <a:latin typeface="Cambria Math" panose="02040503050406030204"/>
                              <a:ea typeface="微软雅黑" panose="020B0503020204020204" pitchFamily="34" charset="-122"/>
                            </a:rPr>
                            <m:t>𝑛</m:t>
                          </m:r>
                          <m:sSub>
                            <m:sSubPr>
                              <m:ctrlPr>
                                <a:rPr lang="en-US" altLang="zh-CN" sz="1800" b="0" i="1" smtClean="0">
                                  <a:latin typeface="Cambria Math" panose="02040503050406030204" pitchFamily="18" charset="0"/>
                                  <a:ea typeface="微软雅黑" panose="020B0503020204020204" pitchFamily="34" charset="-122"/>
                                </a:rPr>
                              </m:ctrlPr>
                            </m:sSubPr>
                            <m:e>
                              <m:r>
                                <a:rPr lang="zh-CN" altLang="en-US" sz="1800" b="0" i="1" smtClean="0">
                                  <a:latin typeface="Cambria Math" panose="02040503050406030204"/>
                                  <a:ea typeface="微软雅黑" panose="020B0503020204020204" pitchFamily="34" charset="-122"/>
                                </a:rPr>
                                <m:t>𝜎</m:t>
                              </m:r>
                            </m:e>
                            <m:sub>
                              <m:r>
                                <a:rPr lang="en-US" altLang="zh-CN" sz="1800" b="0" i="1" smtClean="0">
                                  <a:latin typeface="Cambria Math" panose="02040503050406030204"/>
                                  <a:ea typeface="微软雅黑" panose="020B0503020204020204" pitchFamily="34" charset="-122"/>
                                </a:rPr>
                                <m:t>𝐴</m:t>
                              </m:r>
                            </m:sub>
                          </m:sSub>
                          <m:sSub>
                            <m:sSubPr>
                              <m:ctrlPr>
                                <a:rPr lang="en-US" altLang="zh-CN" sz="1800" b="0" i="1" smtClean="0">
                                  <a:latin typeface="Cambria Math" panose="02040503050406030204" pitchFamily="18" charset="0"/>
                                  <a:ea typeface="微软雅黑" panose="020B0503020204020204" pitchFamily="34" charset="-122"/>
                                </a:rPr>
                              </m:ctrlPr>
                            </m:sSubPr>
                            <m:e>
                              <m:r>
                                <a:rPr lang="zh-CN" altLang="en-US" sz="1800" b="0" i="1" smtClean="0">
                                  <a:latin typeface="Cambria Math" panose="02040503050406030204"/>
                                  <a:ea typeface="微软雅黑" panose="020B0503020204020204" pitchFamily="34" charset="-122"/>
                                </a:rPr>
                                <m:t>𝜎</m:t>
                              </m:r>
                            </m:e>
                            <m:sub>
                              <m:r>
                                <a:rPr lang="en-US" altLang="zh-CN" sz="1800" b="0" i="1" smtClean="0">
                                  <a:latin typeface="Cambria Math" panose="02040503050406030204"/>
                                  <a:ea typeface="微软雅黑" panose="020B0503020204020204" pitchFamily="34" charset="-122"/>
                                </a:rPr>
                                <m:t>𝐵</m:t>
                              </m:r>
                            </m:sub>
                          </m:sSub>
                          <m:r>
                            <a:rPr lang="en-US" altLang="zh-CN" sz="1800" b="0" i="1" smtClean="0">
                              <a:latin typeface="Cambria Math" panose="02040503050406030204"/>
                              <a:ea typeface="微软雅黑" panose="020B0503020204020204" pitchFamily="34" charset="-122"/>
                            </a:rPr>
                            <m:t> </m:t>
                          </m:r>
                        </m:den>
                      </m:f>
                    </m:oMath>
                  </m:oMathPara>
                </a14:m>
                <a:endParaRPr lang="en-US" altLang="zh-CN" dirty="0">
                  <a:latin typeface="微软雅黑" panose="020B0503020204020204" pitchFamily="34" charset="-122"/>
                  <a:ea typeface="微软雅黑" panose="020B0503020204020204" pitchFamily="34" charset="-122"/>
                </a:endParaRPr>
              </a:p>
              <a:p>
                <a:pPr lvl="1">
                  <a:lnSpc>
                    <a:spcPct val="200000"/>
                  </a:lnSpc>
                </a:pPr>
                <a:r>
                  <a:rPr lang="zh-CN" altLang="zh-CN" b="1" dirty="0">
                    <a:latin typeface="微软雅黑" panose="020B0503020204020204" pitchFamily="34" charset="-122"/>
                    <a:ea typeface="微软雅黑" panose="020B0503020204020204" pitchFamily="34" charset="-122"/>
                  </a:rPr>
                  <a:t>注意：</a:t>
                </a:r>
                <a:r>
                  <a:rPr lang="zh-CN" altLang="zh-CN" sz="1800" dirty="0">
                    <a:latin typeface="微软雅黑" panose="020B0503020204020204" pitchFamily="34" charset="-122"/>
                    <a:ea typeface="微软雅黑" panose="020B0503020204020204" pitchFamily="34" charset="-122"/>
                  </a:rPr>
                  <a:t>相关性并不蕴含因果关系，也就是说，</a:t>
                </a:r>
                <a:r>
                  <a:rPr lang="zh-CN" altLang="en-US" sz="1800" dirty="0">
                    <a:latin typeface="微软雅黑" panose="020B0503020204020204" pitchFamily="34" charset="-122"/>
                    <a:ea typeface="微软雅黑" panose="020B0503020204020204" pitchFamily="34" charset="-122"/>
                  </a:rPr>
                  <a:t>如果</a:t>
                </a:r>
                <a:r>
                  <a:rPr lang="en-US" altLang="zh-CN" sz="1800" dirty="0">
                    <a:latin typeface="微软雅黑" panose="020B0503020204020204" pitchFamily="34" charset="-122"/>
                    <a:ea typeface="微软雅黑" panose="020B0503020204020204" pitchFamily="34" charset="-122"/>
                  </a:rPr>
                  <a:t>A</a:t>
                </a:r>
                <a:r>
                  <a:rPr lang="zh-CN" altLang="en-US" sz="1800" dirty="0">
                    <a:latin typeface="微软雅黑" panose="020B0503020204020204" pitchFamily="34" charset="-122"/>
                    <a:ea typeface="微软雅黑" panose="020B0503020204020204" pitchFamily="34" charset="-122"/>
                  </a:rPr>
                  <a:t>和</a:t>
                </a:r>
                <a:r>
                  <a:rPr lang="en-US" altLang="zh-CN" sz="1800" dirty="0">
                    <a:latin typeface="微软雅黑" panose="020B0503020204020204" pitchFamily="34" charset="-122"/>
                    <a:ea typeface="微软雅黑" panose="020B0503020204020204" pitchFamily="34" charset="-122"/>
                  </a:rPr>
                  <a:t>B</a:t>
                </a:r>
                <a:r>
                  <a:rPr lang="zh-CN" altLang="en-US" sz="1800" dirty="0">
                    <a:latin typeface="微软雅黑" panose="020B0503020204020204" pitchFamily="34" charset="-122"/>
                    <a:ea typeface="微软雅黑" panose="020B0503020204020204" pitchFamily="34" charset="-122"/>
                  </a:rPr>
                  <a:t>是相关的，并不意味着</a:t>
                </a:r>
                <a:r>
                  <a:rPr lang="en-US" altLang="zh-CN" sz="1800" i="1" dirty="0">
                    <a:latin typeface="微软雅黑" panose="020B0503020204020204" pitchFamily="34" charset="-122"/>
                    <a:ea typeface="微软雅黑" panose="020B0503020204020204" pitchFamily="34" charset="-122"/>
                  </a:rPr>
                  <a:t>A </a:t>
                </a:r>
                <a:r>
                  <a:rPr lang="zh-CN" altLang="en-US" sz="1800" dirty="0">
                    <a:latin typeface="微软雅黑" panose="020B0503020204020204" pitchFamily="34" charset="-122"/>
                    <a:ea typeface="微软雅黑" panose="020B0503020204020204" pitchFamily="34" charset="-122"/>
                  </a:rPr>
                  <a:t>导致</a:t>
                </a:r>
                <a:r>
                  <a:rPr lang="en-US" altLang="zh-CN" sz="1800" i="1" dirty="0">
                    <a:latin typeface="微软雅黑" panose="020B0503020204020204" pitchFamily="34" charset="-122"/>
                    <a:ea typeface="微软雅黑" panose="020B0503020204020204" pitchFamily="34" charset="-122"/>
                  </a:rPr>
                  <a:t>B </a:t>
                </a:r>
                <a:r>
                  <a:rPr lang="zh-CN" altLang="en-US" sz="1800" dirty="0">
                    <a:latin typeface="微软雅黑" panose="020B0503020204020204" pitchFamily="34" charset="-122"/>
                    <a:ea typeface="微软雅黑" panose="020B0503020204020204" pitchFamily="34" charset="-122"/>
                  </a:rPr>
                  <a:t>或者</a:t>
                </a:r>
                <a:r>
                  <a:rPr lang="en-US" altLang="zh-CN" sz="1800" i="1" dirty="0">
                    <a:latin typeface="微软雅黑" panose="020B0503020204020204" pitchFamily="34" charset="-122"/>
                    <a:ea typeface="微软雅黑" panose="020B0503020204020204" pitchFamily="34" charset="-122"/>
                  </a:rPr>
                  <a:t>B </a:t>
                </a:r>
                <a:r>
                  <a:rPr lang="zh-CN" altLang="en-US" sz="1800" dirty="0">
                    <a:latin typeface="微软雅黑" panose="020B0503020204020204" pitchFamily="34" charset="-122"/>
                    <a:ea typeface="微软雅黑" panose="020B0503020204020204" pitchFamily="34" charset="-122"/>
                  </a:rPr>
                  <a:t>导致</a:t>
                </a:r>
                <a:r>
                  <a:rPr lang="en-US" altLang="zh-CN" sz="1800" i="1" dirty="0">
                    <a:latin typeface="微软雅黑" panose="020B0503020204020204" pitchFamily="34" charset="-122"/>
                    <a:ea typeface="微软雅黑" panose="020B0503020204020204" pitchFamily="34" charset="-122"/>
                  </a:rPr>
                  <a:t>A .</a:t>
                </a:r>
                <a:endParaRPr lang="en-US" altLang="zh-CN" i="1" dirty="0">
                  <a:latin typeface="微软雅黑" panose="020B0503020204020204" pitchFamily="34" charset="-122"/>
                  <a:ea typeface="微软雅黑" panose="020B0503020204020204" pitchFamily="34" charset="-122"/>
                </a:endParaRPr>
              </a:p>
            </p:txBody>
          </p:sp>
        </mc:Choice>
        <mc:Fallback>
          <p:sp>
            <p:nvSpPr>
              <p:cNvPr id="3" name="内容占位符 2"/>
              <p:cNvSpPr>
                <a:spLocks noRot="1" noChangeAspect="1" noMove="1" noResize="1" noEditPoints="1" noAdjustHandles="1" noChangeArrowheads="1" noChangeShapeType="1" noTextEdit="1"/>
              </p:cNvSpPr>
              <p:nvPr>
                <p:ph idx="4294967295"/>
              </p:nvPr>
            </p:nvSpPr>
            <p:spPr>
              <a:xfrm>
                <a:off x="1799692" y="915566"/>
                <a:ext cx="7236296" cy="3960440"/>
              </a:xfrm>
              <a:prstGeom prst="rect">
                <a:avLst/>
              </a:prstGeom>
              <a:blipFill rotWithShape="1">
                <a:blip r:embed="rId1"/>
                <a:stretch>
                  <a:fillRect l="-1" t="-13" r="8" b="-357"/>
                </a:stretch>
              </a:blipFill>
            </p:spPr>
            <p:txBody>
              <a:bodyPr/>
              <a:lstStyle/>
              <a:p>
                <a:r>
                  <a:rPr lang="zh-CN" altLang="en-US">
                    <a:noFill/>
                  </a:rPr>
                  <a:t> </a:t>
                </a:r>
              </a:p>
            </p:txBody>
          </p:sp>
        </mc:Fallback>
      </mc:AlternateContent>
      <p:sp>
        <p:nvSpPr>
          <p:cNvPr id="8"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lvl="1" algn="ctr">
              <a:lnSpc>
                <a:spcPct val="150000"/>
              </a:lnSpc>
            </a:pPr>
            <a:r>
              <a:rPr lang="en-US" altLang="zh-CN" sz="2400"/>
              <a:t>3</a:t>
            </a:r>
            <a:r>
              <a:rPr lang="zh-CN" altLang="en-US" sz="2400"/>
              <a:t>、</a:t>
            </a:r>
            <a:r>
              <a:rPr lang="en-US" altLang="zh-CN" sz="2400"/>
              <a:t> </a:t>
            </a:r>
            <a:r>
              <a:rPr lang="zh-CN" altLang="en-US" sz="2400"/>
              <a:t>冗余数据与相关性分析</a:t>
            </a:r>
            <a:endParaRPr lang="zh-CN" altLang="en-US" sz="2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4294967295"/>
              </p:nvPr>
            </p:nvSpPr>
            <p:spPr>
              <a:xfrm>
                <a:off x="1763688" y="843559"/>
                <a:ext cx="7200800" cy="3528391"/>
              </a:xfrm>
              <a:prstGeom prst="rect">
                <a:avLst/>
              </a:prstGeom>
            </p:spPr>
            <p:txBody>
              <a:bodyPr/>
              <a:lstStyle/>
              <a:p>
                <a:pPr>
                  <a:lnSpc>
                    <a:spcPct val="150000"/>
                  </a:lnSpc>
                  <a:buFont typeface="Wingdings" panose="05000000000000000000" pitchFamily="2" charset="2"/>
                  <a:buChar char="l"/>
                </a:pPr>
                <a:r>
                  <a:rPr lang="zh-CN" altLang="zh-CN" sz="1800" dirty="0">
                    <a:latin typeface="微软雅黑" panose="020B0503020204020204" pitchFamily="34" charset="-122"/>
                    <a:ea typeface="微软雅黑" panose="020B0503020204020204" pitchFamily="34" charset="-122"/>
                  </a:rPr>
                  <a:t>数值数据的协方差：</a:t>
                </a:r>
                <a:r>
                  <a:rPr lang="zh-CN" altLang="zh-CN" sz="1800" b="0" dirty="0">
                    <a:latin typeface="微软雅黑" panose="020B0503020204020204" pitchFamily="34" charset="-122"/>
                    <a:ea typeface="微软雅黑" panose="020B0503020204020204" pitchFamily="34" charset="-122"/>
                  </a:rPr>
                  <a:t>在概率论与统计学中，协方差和方差是两个类似的度量，评估两个属性如何一起变化。考虑两个数值属性</a:t>
                </a:r>
                <a14:m>
                  <m:oMath xmlns:m="http://schemas.openxmlformats.org/officeDocument/2006/math">
                    <m:r>
                      <a:rPr lang="en-US" altLang="zh-CN" sz="1800" b="0" i="1">
                        <a:latin typeface="Cambria Math" panose="02040503050406030204"/>
                        <a:ea typeface="微软雅黑" panose="020B0503020204020204" pitchFamily="34" charset="-122"/>
                      </a:rPr>
                      <m:t>𝐴</m:t>
                    </m:r>
                    <m:r>
                      <a:rPr lang="en-US" altLang="zh-CN" sz="1800" b="0" i="1" smtClean="0">
                        <a:latin typeface="Cambria Math" panose="02040503050406030204"/>
                        <a:ea typeface="微软雅黑" panose="020B0503020204020204" pitchFamily="34" charset="-122"/>
                      </a:rPr>
                      <m:t>,</m:t>
                    </m:r>
                    <m:r>
                      <a:rPr lang="en-US" altLang="zh-CN" sz="1800" b="0" i="1">
                        <a:latin typeface="Cambria Math" panose="02040503050406030204"/>
                        <a:ea typeface="微软雅黑" panose="020B0503020204020204" pitchFamily="34" charset="-122"/>
                      </a:rPr>
                      <m:t> </m:t>
                    </m:r>
                    <m:r>
                      <a:rPr lang="en-US" altLang="zh-CN" sz="1800" b="0" i="1">
                        <a:latin typeface="Cambria Math" panose="02040503050406030204"/>
                        <a:ea typeface="微软雅黑" panose="020B0503020204020204" pitchFamily="34" charset="-122"/>
                      </a:rPr>
                      <m:t>𝐵</m:t>
                    </m:r>
                  </m:oMath>
                </a14:m>
                <a:r>
                  <a:rPr lang="zh-CN" altLang="zh-CN" sz="1800" b="0" dirty="0">
                    <a:latin typeface="微软雅黑" panose="020B0503020204020204" pitchFamily="34" charset="-122"/>
                    <a:ea typeface="微软雅黑" panose="020B0503020204020204" pitchFamily="34" charset="-122"/>
                  </a:rPr>
                  <a:t>和</a:t>
                </a:r>
                <a:r>
                  <a:rPr lang="en-US" altLang="zh-CN" sz="1800" b="0" i="1"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800" b="0" i="1" smtClean="0">
                        <a:latin typeface="Cambria Math" panose="02040503050406030204"/>
                        <a:ea typeface="微软雅黑" panose="020B0503020204020204" pitchFamily="34" charset="-122"/>
                      </a:rPr>
                      <m:t>𝑛</m:t>
                    </m:r>
                  </m:oMath>
                </a14:m>
                <a:r>
                  <a:rPr lang="en-US" altLang="zh-CN" sz="1800" b="0" dirty="0">
                    <a:latin typeface="微软雅黑" panose="020B0503020204020204" pitchFamily="34" charset="-122"/>
                    <a:ea typeface="微软雅黑" panose="020B0503020204020204" pitchFamily="34" charset="-122"/>
                  </a:rPr>
                  <a:t> </a:t>
                </a:r>
                <a:r>
                  <a:rPr lang="zh-CN" altLang="zh-CN" sz="1800" b="0" dirty="0">
                    <a:latin typeface="微软雅黑" panose="020B0503020204020204" pitchFamily="34" charset="-122"/>
                    <a:ea typeface="微软雅黑" panose="020B0503020204020204" pitchFamily="34" charset="-122"/>
                  </a:rPr>
                  <a:t>次观测的集合</a:t>
                </a:r>
                <a14:m>
                  <m:oMath xmlns:m="http://schemas.openxmlformats.org/officeDocument/2006/math">
                    <m:d>
                      <m:dPr>
                        <m:begChr m:val="{"/>
                        <m:endChr m:val="}"/>
                        <m:ctrlPr>
                          <a:rPr lang="en-US" altLang="zh-CN" sz="1800" b="0" i="1" smtClean="0">
                            <a:latin typeface="Cambria Math" panose="02040503050406030204" pitchFamily="18" charset="0"/>
                            <a:ea typeface="微软雅黑" panose="020B0503020204020204" pitchFamily="34" charset="-122"/>
                          </a:rPr>
                        </m:ctrlPr>
                      </m:dPr>
                      <m:e>
                        <m:d>
                          <m:dPr>
                            <m:ctrlPr>
                              <a:rPr lang="en-US" altLang="zh-CN" sz="1800" b="0" i="1" smtClean="0">
                                <a:latin typeface="Cambria Math" panose="02040503050406030204" pitchFamily="18" charset="0"/>
                                <a:ea typeface="微软雅黑" panose="020B0503020204020204" pitchFamily="34" charset="-122"/>
                              </a:rPr>
                            </m:ctrlPr>
                          </m:dPr>
                          <m:e>
                            <m:sSub>
                              <m:sSubPr>
                                <m:ctrlPr>
                                  <a:rPr lang="en-US" altLang="zh-CN" sz="1800" b="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a:ea typeface="微软雅黑" panose="020B0503020204020204" pitchFamily="34" charset="-122"/>
                                  </a:rPr>
                                  <m:t>𝑎</m:t>
                                </m:r>
                              </m:e>
                              <m:sub>
                                <m:r>
                                  <a:rPr lang="en-US" altLang="zh-CN" sz="1800" b="0" i="1" smtClean="0">
                                    <a:latin typeface="Cambria Math" panose="02040503050406030204"/>
                                    <a:ea typeface="微软雅黑" panose="020B0503020204020204" pitchFamily="34" charset="-122"/>
                                  </a:rPr>
                                  <m:t>𝑖</m:t>
                                </m:r>
                              </m:sub>
                            </m:sSub>
                            <m:r>
                              <a:rPr lang="en-US" altLang="zh-CN" sz="1800" b="0" i="1" smtClean="0">
                                <a:latin typeface="Cambria Math" panose="02040503050406030204"/>
                                <a:ea typeface="微软雅黑" panose="020B0503020204020204" pitchFamily="34" charset="-122"/>
                              </a:rPr>
                              <m:t>,</m:t>
                            </m:r>
                            <m:sSub>
                              <m:sSubPr>
                                <m:ctrlPr>
                                  <a:rPr lang="en-US" altLang="zh-CN" sz="1800" b="0" i="1" smtClean="0">
                                    <a:latin typeface="Cambria Math" panose="02040503050406030204" pitchFamily="18" charset="0"/>
                                    <a:ea typeface="微软雅黑" panose="020B0503020204020204" pitchFamily="34" charset="-122"/>
                                  </a:rPr>
                                </m:ctrlPr>
                              </m:sSubPr>
                              <m:e>
                                <m:r>
                                  <a:rPr lang="en-US" altLang="zh-CN" sz="1800" b="0" i="1" smtClean="0">
                                    <a:latin typeface="Cambria Math" panose="02040503050406030204"/>
                                    <a:ea typeface="微软雅黑" panose="020B0503020204020204" pitchFamily="34" charset="-122"/>
                                  </a:rPr>
                                  <m:t>𝑏</m:t>
                                </m:r>
                              </m:e>
                              <m:sub>
                                <m:r>
                                  <a:rPr lang="en-US" altLang="zh-CN" sz="1800" b="0" i="1" smtClean="0">
                                    <a:latin typeface="Cambria Math" panose="02040503050406030204"/>
                                    <a:ea typeface="微软雅黑" panose="020B0503020204020204" pitchFamily="34" charset="-122"/>
                                  </a:rPr>
                                  <m:t>𝑖</m:t>
                                </m:r>
                              </m:sub>
                            </m:sSub>
                          </m:e>
                        </m:d>
                        <m:r>
                          <a:rPr lang="en-US" altLang="zh-CN" sz="1800" b="0" i="1" smtClean="0">
                            <a:latin typeface="Cambria Math" panose="02040503050406030204"/>
                            <a:ea typeface="微软雅黑" panose="020B0503020204020204" pitchFamily="34" charset="-122"/>
                          </a:rPr>
                          <m:t>,⋯,(</m:t>
                        </m:r>
                        <m:sSub>
                          <m:sSubPr>
                            <m:ctrlPr>
                              <a:rPr lang="en-US" altLang="zh-CN" sz="1800" b="0" i="1">
                                <a:latin typeface="Cambria Math" panose="02040503050406030204" pitchFamily="18" charset="0"/>
                                <a:ea typeface="微软雅黑" panose="020B0503020204020204" pitchFamily="34" charset="-122"/>
                              </a:rPr>
                            </m:ctrlPr>
                          </m:sSubPr>
                          <m:e>
                            <m:r>
                              <a:rPr lang="en-US" altLang="zh-CN" sz="1800" b="0" i="1">
                                <a:latin typeface="Cambria Math" panose="02040503050406030204"/>
                                <a:ea typeface="微软雅黑" panose="020B0503020204020204" pitchFamily="34" charset="-122"/>
                              </a:rPr>
                              <m:t>𝑎</m:t>
                            </m:r>
                          </m:e>
                          <m:sub>
                            <m:r>
                              <a:rPr lang="en-US" altLang="zh-CN" sz="1800" b="0" i="1" smtClean="0">
                                <a:latin typeface="Cambria Math" panose="02040503050406030204"/>
                                <a:ea typeface="微软雅黑" panose="020B0503020204020204" pitchFamily="34" charset="-122"/>
                              </a:rPr>
                              <m:t>𝑛</m:t>
                            </m:r>
                          </m:sub>
                        </m:sSub>
                        <m:r>
                          <a:rPr lang="en-US" altLang="zh-CN" sz="1800" b="0" i="1">
                            <a:latin typeface="Cambria Math" panose="02040503050406030204"/>
                            <a:ea typeface="微软雅黑" panose="020B0503020204020204" pitchFamily="34" charset="-122"/>
                          </a:rPr>
                          <m:t>,</m:t>
                        </m:r>
                        <m:sSub>
                          <m:sSubPr>
                            <m:ctrlPr>
                              <a:rPr lang="en-US" altLang="zh-CN" sz="1800" b="0" i="1">
                                <a:latin typeface="Cambria Math" panose="02040503050406030204" pitchFamily="18" charset="0"/>
                                <a:ea typeface="微软雅黑" panose="020B0503020204020204" pitchFamily="34" charset="-122"/>
                              </a:rPr>
                            </m:ctrlPr>
                          </m:sSubPr>
                          <m:e>
                            <m:r>
                              <a:rPr lang="en-US" altLang="zh-CN" sz="1800" b="0" i="1">
                                <a:latin typeface="Cambria Math" panose="02040503050406030204"/>
                                <a:ea typeface="微软雅黑" panose="020B0503020204020204" pitchFamily="34" charset="-122"/>
                              </a:rPr>
                              <m:t>𝑏</m:t>
                            </m:r>
                          </m:e>
                          <m:sub>
                            <m:r>
                              <a:rPr lang="en-US" altLang="zh-CN" sz="1800" b="0" i="1" smtClean="0">
                                <a:latin typeface="Cambria Math" panose="02040503050406030204"/>
                                <a:ea typeface="微软雅黑" panose="020B0503020204020204" pitchFamily="34" charset="-122"/>
                              </a:rPr>
                              <m:t>𝑛</m:t>
                            </m:r>
                          </m:sub>
                        </m:sSub>
                        <m:r>
                          <a:rPr lang="en-US" altLang="zh-CN" sz="1800" b="0" i="1" smtClean="0">
                            <a:latin typeface="Cambria Math" panose="02040503050406030204"/>
                            <a:ea typeface="微软雅黑" panose="020B0503020204020204" pitchFamily="34" charset="-122"/>
                          </a:rPr>
                          <m:t>)</m:t>
                        </m:r>
                      </m:e>
                    </m:d>
                  </m:oMath>
                </a14:m>
                <a:r>
                  <a:rPr lang="en-US" altLang="zh-CN" sz="1800" b="0" dirty="0">
                    <a:latin typeface="微软雅黑" panose="020B0503020204020204" pitchFamily="34" charset="-122"/>
                    <a:ea typeface="微软雅黑" panose="020B0503020204020204" pitchFamily="34" charset="-122"/>
                  </a:rPr>
                  <a:t> , </a:t>
                </a:r>
                <a14:m>
                  <m:oMath xmlns:m="http://schemas.openxmlformats.org/officeDocument/2006/math">
                    <m:r>
                      <a:rPr lang="en-US" altLang="zh-CN" sz="1800" b="0" i="0" smtClean="0">
                        <a:latin typeface="Cambria Math" panose="02040503050406030204"/>
                        <a:ea typeface="微软雅黑" panose="020B0503020204020204" pitchFamily="34" charset="-122"/>
                      </a:rPr>
                      <m:t> </m:t>
                    </m:r>
                    <m:r>
                      <a:rPr lang="en-US" altLang="zh-CN" sz="1800" b="0" i="1">
                        <a:latin typeface="Cambria Math" panose="02040503050406030204"/>
                        <a:ea typeface="微软雅黑" panose="020B0503020204020204" pitchFamily="34" charset="-122"/>
                      </a:rPr>
                      <m:t>𝐴</m:t>
                    </m:r>
                    <m:r>
                      <a:rPr lang="en-US" altLang="zh-CN" sz="1800" b="0" i="1" smtClean="0">
                        <a:latin typeface="Cambria Math" panose="02040503050406030204"/>
                        <a:ea typeface="微软雅黑" panose="020B0503020204020204" pitchFamily="34" charset="-122"/>
                      </a:rPr>
                      <m:t> </m:t>
                    </m:r>
                  </m:oMath>
                </a14:m>
                <a:r>
                  <a:rPr lang="zh-CN" altLang="zh-CN" sz="1800" b="0" dirty="0">
                    <a:latin typeface="微软雅黑" panose="020B0503020204020204" pitchFamily="34" charset="-122"/>
                    <a:ea typeface="微软雅黑" panose="020B0503020204020204" pitchFamily="34" charset="-122"/>
                  </a:rPr>
                  <a:t>和</a:t>
                </a:r>
                <a14:m>
                  <m:oMath xmlns:m="http://schemas.openxmlformats.org/officeDocument/2006/math">
                    <m:r>
                      <a:rPr lang="en-US" altLang="zh-CN" sz="1800" b="0" i="0" smtClean="0">
                        <a:latin typeface="Cambria Math" panose="02040503050406030204"/>
                        <a:ea typeface="微软雅黑" panose="020B0503020204020204" pitchFamily="34" charset="-122"/>
                      </a:rPr>
                      <m:t> </m:t>
                    </m:r>
                    <m:r>
                      <a:rPr lang="en-US" altLang="zh-CN" sz="1800" b="0" i="1">
                        <a:latin typeface="Cambria Math" panose="02040503050406030204"/>
                        <a:ea typeface="微软雅黑" panose="020B0503020204020204" pitchFamily="34" charset="-122"/>
                      </a:rPr>
                      <m:t>𝐵</m:t>
                    </m:r>
                    <m:r>
                      <a:rPr lang="en-US" altLang="zh-CN" sz="1800" b="0" i="1" smtClean="0">
                        <a:latin typeface="Cambria Math" panose="02040503050406030204"/>
                        <a:ea typeface="微软雅黑" panose="020B0503020204020204" pitchFamily="34" charset="-122"/>
                      </a:rPr>
                      <m:t> </m:t>
                    </m:r>
                  </m:oMath>
                </a14:m>
                <a:r>
                  <a:rPr lang="zh-CN" altLang="zh-CN" sz="1800" b="0" dirty="0">
                    <a:latin typeface="微软雅黑" panose="020B0503020204020204" pitchFamily="34" charset="-122"/>
                    <a:ea typeface="微软雅黑" panose="020B0503020204020204" pitchFamily="34" charset="-122"/>
                  </a:rPr>
                  <a:t>的均值又分别称为</a:t>
                </a:r>
                <a14:m>
                  <m:oMath xmlns:m="http://schemas.openxmlformats.org/officeDocument/2006/math">
                    <m:r>
                      <a:rPr lang="en-US" altLang="zh-CN" sz="1800" b="0" i="1">
                        <a:latin typeface="Cambria Math" panose="02040503050406030204"/>
                        <a:ea typeface="微软雅黑" panose="020B0503020204020204" pitchFamily="34" charset="-122"/>
                      </a:rPr>
                      <m:t>𝐴</m:t>
                    </m:r>
                  </m:oMath>
                </a14:m>
                <a:r>
                  <a:rPr lang="zh-CN" altLang="zh-CN" sz="1800" b="0" dirty="0">
                    <a:latin typeface="微软雅黑" panose="020B0503020204020204" pitchFamily="34" charset="-122"/>
                    <a:ea typeface="微软雅黑" panose="020B0503020204020204" pitchFamily="34" charset="-122"/>
                  </a:rPr>
                  <a:t>和</a:t>
                </a:r>
                <a14:m>
                  <m:oMath xmlns:m="http://schemas.openxmlformats.org/officeDocument/2006/math">
                    <m:r>
                      <a:rPr lang="en-US" altLang="zh-CN" sz="1800" b="0" i="1">
                        <a:latin typeface="Cambria Math" panose="02040503050406030204"/>
                        <a:ea typeface="微软雅黑" panose="020B0503020204020204" pitchFamily="34" charset="-122"/>
                      </a:rPr>
                      <m:t>𝐵</m:t>
                    </m:r>
                  </m:oMath>
                </a14:m>
                <a:r>
                  <a:rPr lang="zh-CN" altLang="zh-CN" sz="1800" b="0" dirty="0">
                    <a:latin typeface="微软雅黑" panose="020B0503020204020204" pitchFamily="34" charset="-122"/>
                    <a:ea typeface="微软雅黑" panose="020B0503020204020204" pitchFamily="34" charset="-122"/>
                  </a:rPr>
                  <a:t>的期望值，即</a:t>
                </a:r>
                <a14:m>
                  <m:oMath xmlns:m="http://schemas.openxmlformats.org/officeDocument/2006/math">
                    <m:r>
                      <a:rPr lang="en-US" altLang="zh-CN" sz="1800" b="0" i="0" smtClean="0">
                        <a:latin typeface="Cambria Math" panose="02040503050406030204"/>
                        <a:ea typeface="微软雅黑" panose="020B0503020204020204" pitchFamily="34" charset="-122"/>
                      </a:rPr>
                      <m:t> </m:t>
                    </m:r>
                    <m:r>
                      <a:rPr lang="en-US" altLang="zh-CN" sz="1800" b="0" i="1" smtClean="0">
                        <a:latin typeface="Cambria Math" panose="02040503050406030204"/>
                        <a:ea typeface="微软雅黑" panose="020B0503020204020204" pitchFamily="34" charset="-122"/>
                      </a:rPr>
                      <m:t>𝐸</m:t>
                    </m:r>
                    <m:d>
                      <m:dPr>
                        <m:ctrlPr>
                          <a:rPr lang="en-US" altLang="zh-CN" sz="1800" b="0" i="1" smtClean="0">
                            <a:latin typeface="Cambria Math" panose="02040503050406030204" pitchFamily="18" charset="0"/>
                            <a:ea typeface="微软雅黑" panose="020B0503020204020204" pitchFamily="34" charset="-122"/>
                          </a:rPr>
                        </m:ctrlPr>
                      </m:dPr>
                      <m:e>
                        <m:r>
                          <a:rPr lang="en-US" altLang="zh-CN" sz="1800" b="0" i="1" smtClean="0">
                            <a:latin typeface="Cambria Math" panose="02040503050406030204"/>
                            <a:ea typeface="微软雅黑" panose="020B0503020204020204" pitchFamily="34" charset="-122"/>
                          </a:rPr>
                          <m:t>𝐴</m:t>
                        </m:r>
                      </m:e>
                    </m:d>
                    <m:r>
                      <a:rPr lang="en-US" altLang="zh-CN" sz="1800" b="0" i="1" smtClean="0">
                        <a:latin typeface="Cambria Math" panose="02040503050406030204"/>
                        <a:ea typeface="微软雅黑" panose="020B0503020204020204" pitchFamily="34" charset="-122"/>
                      </a:rPr>
                      <m:t>,</m:t>
                    </m:r>
                    <m:r>
                      <a:rPr lang="en-US" altLang="zh-CN" sz="1800" b="0" i="1" smtClean="0">
                        <a:latin typeface="Cambria Math" panose="02040503050406030204"/>
                        <a:ea typeface="微软雅黑" panose="020B0503020204020204" pitchFamily="34" charset="-122"/>
                      </a:rPr>
                      <m:t>𝐸</m:t>
                    </m:r>
                    <m:r>
                      <a:rPr lang="en-US" altLang="zh-CN" sz="1800" b="0" i="1" smtClean="0">
                        <a:latin typeface="Cambria Math" panose="02040503050406030204"/>
                        <a:ea typeface="微软雅黑" panose="020B0503020204020204" pitchFamily="34" charset="-122"/>
                      </a:rPr>
                      <m:t>(</m:t>
                    </m:r>
                    <m:r>
                      <a:rPr lang="en-US" altLang="zh-CN" sz="1800" b="0" i="1" smtClean="0">
                        <a:latin typeface="Cambria Math" panose="02040503050406030204"/>
                        <a:ea typeface="微软雅黑" panose="020B0503020204020204" pitchFamily="34" charset="-122"/>
                      </a:rPr>
                      <m:t>𝐵</m:t>
                    </m:r>
                    <m:r>
                      <a:rPr lang="en-US" altLang="zh-CN" sz="1800" b="0" i="1" smtClean="0">
                        <a:latin typeface="Cambria Math" panose="02040503050406030204"/>
                        <a:ea typeface="微软雅黑" panose="020B0503020204020204" pitchFamily="34" charset="-122"/>
                      </a:rPr>
                      <m:t>)</m:t>
                    </m:r>
                  </m:oMath>
                </a14:m>
                <a:r>
                  <a:rPr lang="en-US" altLang="zh-CN" b="0" dirty="0">
                    <a:latin typeface="微软雅黑" panose="020B0503020204020204" pitchFamily="34" charset="-122"/>
                    <a:ea typeface="微软雅黑" panose="020B0503020204020204" pitchFamily="34" charset="-122"/>
                  </a:rPr>
                  <a:t>, </a:t>
                </a:r>
                <a14:m>
                  <m:oMath xmlns:m="http://schemas.openxmlformats.org/officeDocument/2006/math">
                    <m:r>
                      <a:rPr lang="en-US" altLang="zh-CN" b="0" i="1">
                        <a:latin typeface="Cambria Math" panose="02040503050406030204"/>
                        <a:ea typeface="微软雅黑" panose="020B0503020204020204" pitchFamily="34" charset="-122"/>
                      </a:rPr>
                      <m:t>𝐴</m:t>
                    </m:r>
                    <m:r>
                      <a:rPr lang="en-US" altLang="zh-CN" b="0" i="1" smtClean="0">
                        <a:latin typeface="Cambria Math" panose="02040503050406030204"/>
                        <a:ea typeface="微软雅黑" panose="020B0503020204020204" pitchFamily="34" charset="-122"/>
                      </a:rPr>
                      <m:t> </m:t>
                    </m:r>
                  </m:oMath>
                </a14:m>
                <a:r>
                  <a:rPr lang="zh-CN" altLang="zh-CN" b="0" dirty="0">
                    <a:latin typeface="微软雅黑" panose="020B0503020204020204" pitchFamily="34" charset="-122"/>
                    <a:ea typeface="微软雅黑" panose="020B0503020204020204" pitchFamily="34" charset="-122"/>
                  </a:rPr>
                  <a:t>和</a:t>
                </a:r>
                <a14:m>
                  <m:oMath xmlns:m="http://schemas.openxmlformats.org/officeDocument/2006/math">
                    <m:r>
                      <a:rPr lang="en-US" altLang="zh-CN" b="0" i="0" smtClean="0">
                        <a:latin typeface="Cambria Math" panose="02040503050406030204"/>
                        <a:ea typeface="微软雅黑" panose="020B0503020204020204" pitchFamily="34" charset="-122"/>
                      </a:rPr>
                      <m:t> </m:t>
                    </m:r>
                    <m:r>
                      <a:rPr lang="en-US" altLang="zh-CN" b="0" i="1">
                        <a:latin typeface="Cambria Math" panose="02040503050406030204"/>
                        <a:ea typeface="微软雅黑" panose="020B0503020204020204" pitchFamily="34" charset="-122"/>
                      </a:rPr>
                      <m:t>𝐵</m:t>
                    </m:r>
                    <m:r>
                      <a:rPr lang="en-US" altLang="zh-CN" b="0" i="1" smtClean="0">
                        <a:latin typeface="Cambria Math" panose="02040503050406030204"/>
                        <a:ea typeface="微软雅黑" panose="020B0503020204020204" pitchFamily="34" charset="-122"/>
                      </a:rPr>
                      <m:t> </m:t>
                    </m:r>
                  </m:oMath>
                </a14:m>
                <a:r>
                  <a:rPr lang="zh-CN" altLang="zh-CN" b="0" dirty="0">
                    <a:latin typeface="微软雅黑" panose="020B0503020204020204" pitchFamily="34" charset="-122"/>
                    <a:ea typeface="微软雅黑" panose="020B0503020204020204" pitchFamily="34" charset="-122"/>
                  </a:rPr>
                  <a:t>的协方差定义为：</a:t>
                </a:r>
                <a:endParaRPr lang="en-US" altLang="zh-CN" b="0" dirty="0">
                  <a:latin typeface="微软雅黑" panose="020B0503020204020204" pitchFamily="34" charset="-122"/>
                  <a:ea typeface="微软雅黑" panose="020B0503020204020204" pitchFamily="34" charset="-122"/>
                </a:endParaRPr>
              </a:p>
              <a:p>
                <a:pPr marL="0" indent="0">
                  <a:lnSpc>
                    <a:spcPct val="150000"/>
                  </a:lnSpc>
                  <a:buNone/>
                </a:pPr>
                <a:r>
                  <a:rPr lang="en-US" altLang="zh-CN" b="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2000" b="0" i="1" smtClean="0">
                        <a:latin typeface="Cambria Math" panose="02040503050406030204"/>
                        <a:ea typeface="微软雅黑" panose="020B0503020204020204" pitchFamily="34" charset="-122"/>
                      </a:rPr>
                      <m:t>𝐶𝑜𝑣</m:t>
                    </m:r>
                    <m:d>
                      <m:dPr>
                        <m:ctrlPr>
                          <a:rPr lang="en-US" altLang="zh-CN" sz="2000" b="0" i="1" smtClean="0">
                            <a:latin typeface="Cambria Math" panose="02040503050406030204" pitchFamily="18" charset="0"/>
                            <a:ea typeface="微软雅黑" panose="020B0503020204020204" pitchFamily="34" charset="-122"/>
                          </a:rPr>
                        </m:ctrlPr>
                      </m:dPr>
                      <m:e>
                        <m:r>
                          <a:rPr lang="en-US" altLang="zh-CN" sz="2000" b="0" i="1" smtClean="0">
                            <a:latin typeface="Cambria Math" panose="02040503050406030204"/>
                            <a:ea typeface="微软雅黑" panose="020B0503020204020204" pitchFamily="34" charset="-122"/>
                          </a:rPr>
                          <m:t>𝐴</m:t>
                        </m:r>
                        <m:r>
                          <a:rPr lang="en-US" altLang="zh-CN" sz="2000" b="0" i="1" smtClean="0">
                            <a:latin typeface="Cambria Math" panose="02040503050406030204"/>
                            <a:ea typeface="微软雅黑" panose="020B0503020204020204" pitchFamily="34" charset="-122"/>
                          </a:rPr>
                          <m:t>,</m:t>
                        </m:r>
                        <m:r>
                          <a:rPr lang="en-US" altLang="zh-CN" sz="2000" b="0" i="1" smtClean="0">
                            <a:latin typeface="Cambria Math" panose="02040503050406030204"/>
                            <a:ea typeface="微软雅黑" panose="020B0503020204020204" pitchFamily="34" charset="-122"/>
                          </a:rPr>
                          <m:t>𝐵</m:t>
                        </m:r>
                      </m:e>
                    </m:d>
                    <m:r>
                      <a:rPr lang="en-US" altLang="zh-CN" sz="2000" b="0" i="1" smtClean="0">
                        <a:latin typeface="Cambria Math" panose="02040503050406030204"/>
                        <a:ea typeface="微软雅黑" panose="020B0503020204020204" pitchFamily="34" charset="-122"/>
                      </a:rPr>
                      <m:t>=</m:t>
                    </m:r>
                    <m:r>
                      <a:rPr lang="en-US" altLang="zh-CN" sz="2000" b="0" i="1" smtClean="0">
                        <a:latin typeface="Cambria Math" panose="02040503050406030204"/>
                        <a:ea typeface="微软雅黑" panose="020B0503020204020204" pitchFamily="34" charset="-122"/>
                      </a:rPr>
                      <m:t>𝐸</m:t>
                    </m:r>
                    <m:r>
                      <a:rPr lang="en-US" altLang="zh-CN" sz="2000" b="0" i="1" smtClean="0">
                        <a:latin typeface="Cambria Math" panose="02040503050406030204"/>
                        <a:ea typeface="微软雅黑" panose="020B0503020204020204" pitchFamily="34" charset="-122"/>
                      </a:rPr>
                      <m:t>((</m:t>
                    </m:r>
                    <m:r>
                      <a:rPr lang="en-US" altLang="zh-CN" sz="2000" b="0" i="1" smtClean="0">
                        <a:latin typeface="Cambria Math" panose="02040503050406030204"/>
                        <a:ea typeface="微软雅黑" panose="020B0503020204020204" pitchFamily="34" charset="-122"/>
                      </a:rPr>
                      <m:t>𝐴</m:t>
                    </m:r>
                    <m:r>
                      <a:rPr lang="en-US" altLang="zh-CN" sz="2000" b="0" i="1" smtClean="0">
                        <a:latin typeface="Cambria Math" panose="02040503050406030204"/>
                        <a:ea typeface="微软雅黑" panose="020B0503020204020204" pitchFamily="34" charset="-122"/>
                      </a:rPr>
                      <m:t>−</m:t>
                    </m:r>
                    <m:r>
                      <a:rPr lang="en-US" altLang="zh-CN" sz="2000" b="0" i="1" smtClean="0">
                        <a:latin typeface="Cambria Math" panose="02040503050406030204"/>
                        <a:ea typeface="微软雅黑" panose="020B0503020204020204" pitchFamily="34" charset="-122"/>
                      </a:rPr>
                      <m:t>𝐸</m:t>
                    </m:r>
                    <m:r>
                      <a:rPr lang="en-US" altLang="zh-CN" sz="2000" b="0" i="1" smtClean="0">
                        <a:latin typeface="Cambria Math" panose="02040503050406030204"/>
                        <a:ea typeface="微软雅黑" panose="020B0503020204020204" pitchFamily="34" charset="-122"/>
                      </a:rPr>
                      <m:t>(</m:t>
                    </m:r>
                    <m:r>
                      <a:rPr lang="en-US" altLang="zh-CN" sz="2000" b="0" i="1" smtClean="0">
                        <a:latin typeface="Cambria Math" panose="02040503050406030204"/>
                        <a:ea typeface="微软雅黑" panose="020B0503020204020204" pitchFamily="34" charset="-122"/>
                      </a:rPr>
                      <m:t>𝐴</m:t>
                    </m:r>
                    <m:r>
                      <a:rPr lang="en-US" altLang="zh-CN" sz="2000" b="0" i="1" smtClean="0">
                        <a:latin typeface="Cambria Math" panose="02040503050406030204"/>
                        <a:ea typeface="微软雅黑" panose="020B0503020204020204" pitchFamily="34" charset="-122"/>
                      </a:rPr>
                      <m:t>))(</m:t>
                    </m:r>
                    <m:r>
                      <a:rPr lang="en-US" altLang="zh-CN" sz="2000" b="0" i="1" smtClean="0">
                        <a:latin typeface="Cambria Math" panose="02040503050406030204"/>
                        <a:ea typeface="微软雅黑" panose="020B0503020204020204" pitchFamily="34" charset="-122"/>
                      </a:rPr>
                      <m:t>𝐵</m:t>
                    </m:r>
                    <m:r>
                      <a:rPr lang="en-US" altLang="zh-CN" sz="2000" b="0" i="1" smtClean="0">
                        <a:latin typeface="Cambria Math" panose="02040503050406030204"/>
                        <a:ea typeface="微软雅黑" panose="020B0503020204020204" pitchFamily="34" charset="-122"/>
                      </a:rPr>
                      <m:t>−</m:t>
                    </m:r>
                    <m:r>
                      <a:rPr lang="en-US" altLang="zh-CN" sz="2000" b="0" i="1" smtClean="0">
                        <a:latin typeface="Cambria Math" panose="02040503050406030204"/>
                        <a:ea typeface="微软雅黑" panose="020B0503020204020204" pitchFamily="34" charset="-122"/>
                      </a:rPr>
                      <m:t>𝐸</m:t>
                    </m:r>
                    <m:r>
                      <a:rPr lang="en-US" altLang="zh-CN" sz="2000" b="0" i="1" smtClean="0">
                        <a:latin typeface="Cambria Math" panose="02040503050406030204"/>
                        <a:ea typeface="微软雅黑" panose="020B0503020204020204" pitchFamily="34" charset="-122"/>
                      </a:rPr>
                      <m:t>(</m:t>
                    </m:r>
                    <m:r>
                      <a:rPr lang="en-US" altLang="zh-CN" sz="2000" b="0" i="1" smtClean="0">
                        <a:latin typeface="Cambria Math" panose="02040503050406030204"/>
                        <a:ea typeface="微软雅黑" panose="020B0503020204020204" pitchFamily="34" charset="-122"/>
                      </a:rPr>
                      <m:t>𝐵</m:t>
                    </m:r>
                    <m:r>
                      <a:rPr lang="en-US" altLang="zh-CN" sz="2000" b="0" i="1" smtClean="0">
                        <a:latin typeface="Cambria Math" panose="02040503050406030204"/>
                        <a:ea typeface="微软雅黑" panose="020B0503020204020204" pitchFamily="34" charset="-122"/>
                      </a:rPr>
                      <m:t>)))</m:t>
                    </m:r>
                  </m:oMath>
                </a14:m>
                <a:endParaRPr lang="en-US" altLang="zh-CN" sz="2000" b="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400" b="0" dirty="0">
                    <a:latin typeface="微软雅黑" panose="020B0503020204020204" pitchFamily="34" charset="-122"/>
                    <a:ea typeface="微软雅黑" panose="020B0503020204020204" pitchFamily="34" charset="-122"/>
                  </a:rPr>
                  <a:t>                        = </a:t>
                </a:r>
                <a14:m>
                  <m:oMath xmlns:m="http://schemas.openxmlformats.org/officeDocument/2006/math">
                    <m:f>
                      <m:fPr>
                        <m:ctrlPr>
                          <a:rPr lang="en-US" altLang="zh-CN" sz="2400" b="0" i="1" smtClean="0">
                            <a:latin typeface="Cambria Math" panose="02040503050406030204" pitchFamily="18" charset="0"/>
                            <a:ea typeface="微软雅黑" panose="020B0503020204020204" pitchFamily="34" charset="-122"/>
                          </a:rPr>
                        </m:ctrlPr>
                      </m:fPr>
                      <m:num>
                        <m:nary>
                          <m:naryPr>
                            <m:chr m:val="∑"/>
                            <m:ctrlPr>
                              <a:rPr lang="en-US" altLang="zh-CN" sz="2400" b="0" i="1" smtClean="0">
                                <a:latin typeface="Cambria Math" panose="02040503050406030204" pitchFamily="18" charset="0"/>
                                <a:ea typeface="微软雅黑" panose="020B0503020204020204" pitchFamily="34" charset="-122"/>
                              </a:rPr>
                            </m:ctrlPr>
                          </m:naryPr>
                          <m:sub>
                            <m:r>
                              <m:rPr>
                                <m:brk m:alnAt="23"/>
                              </m:rPr>
                              <a:rPr lang="en-US" altLang="zh-CN" sz="2400" b="0" i="1" smtClean="0">
                                <a:latin typeface="Cambria Math" panose="02040503050406030204"/>
                                <a:ea typeface="微软雅黑" panose="020B0503020204020204" pitchFamily="34" charset="-122"/>
                              </a:rPr>
                              <m:t>𝑖</m:t>
                            </m:r>
                          </m:sub>
                          <m:sup>
                            <m:r>
                              <a:rPr lang="en-US" altLang="zh-CN" sz="2400" b="0" i="1" smtClean="0">
                                <a:latin typeface="Cambria Math" panose="02040503050406030204"/>
                                <a:ea typeface="微软雅黑" panose="020B0503020204020204" pitchFamily="34" charset="-122"/>
                              </a:rPr>
                              <m:t>𝑛</m:t>
                            </m:r>
                          </m:sup>
                          <m:e>
                            <m:r>
                              <a:rPr lang="en-US" altLang="zh-CN" sz="2400" b="0" i="1" smtClean="0">
                                <a:latin typeface="Cambria Math" panose="02040503050406030204"/>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a:ea typeface="微软雅黑" panose="020B0503020204020204" pitchFamily="34" charset="-122"/>
                                  </a:rPr>
                                  <m:t>𝑎</m:t>
                                </m:r>
                              </m:e>
                              <m:sub>
                                <m:r>
                                  <a:rPr lang="en-US" altLang="zh-CN" sz="2400" b="0" i="1" smtClean="0">
                                    <a:latin typeface="Cambria Math" panose="02040503050406030204"/>
                                    <a:ea typeface="微软雅黑" panose="020B0503020204020204" pitchFamily="34" charset="-122"/>
                                  </a:rPr>
                                  <m:t>𝑖</m:t>
                                </m:r>
                              </m:sub>
                            </m:sSub>
                            <m:r>
                              <a:rPr lang="en-US" altLang="zh-CN" sz="2400" b="0" i="1" smtClean="0">
                                <a:latin typeface="Cambria Math" panose="02040503050406030204"/>
                                <a:ea typeface="微软雅黑" panose="020B0503020204020204" pitchFamily="34" charset="-122"/>
                              </a:rPr>
                              <m:t>−</m:t>
                            </m:r>
                            <m:r>
                              <a:rPr lang="en-US" altLang="zh-CN" sz="2400" b="0" i="1" smtClean="0">
                                <a:latin typeface="Cambria Math" panose="02040503050406030204"/>
                                <a:ea typeface="微软雅黑" panose="020B0503020204020204" pitchFamily="34" charset="-122"/>
                              </a:rPr>
                              <m:t>𝐸</m:t>
                            </m:r>
                            <m:r>
                              <a:rPr lang="en-US" altLang="zh-CN" sz="2400" b="0" i="1" smtClean="0">
                                <a:latin typeface="Cambria Math" panose="02040503050406030204"/>
                                <a:ea typeface="微软雅黑" panose="020B0503020204020204" pitchFamily="34" charset="-122"/>
                              </a:rPr>
                              <m:t>(</m:t>
                            </m:r>
                            <m:r>
                              <a:rPr lang="en-US" altLang="zh-CN" sz="2400" b="0" i="1" smtClean="0">
                                <a:latin typeface="Cambria Math" panose="02040503050406030204"/>
                                <a:ea typeface="微软雅黑" panose="020B0503020204020204" pitchFamily="34" charset="-122"/>
                              </a:rPr>
                              <m:t>𝐴</m:t>
                            </m:r>
                            <m:r>
                              <a:rPr lang="en-US" altLang="zh-CN" sz="2400" b="0" i="1" smtClean="0">
                                <a:latin typeface="Cambria Math" panose="02040503050406030204"/>
                                <a:ea typeface="微软雅黑" panose="020B0503020204020204" pitchFamily="34" charset="-122"/>
                              </a:rPr>
                              <m:t>))(</m:t>
                            </m:r>
                            <m:sSub>
                              <m:sSubPr>
                                <m:ctrlPr>
                                  <a:rPr lang="en-US" altLang="zh-CN" sz="2400" b="0" i="1" smtClean="0">
                                    <a:latin typeface="Cambria Math" panose="02040503050406030204" pitchFamily="18" charset="0"/>
                                    <a:ea typeface="微软雅黑" panose="020B0503020204020204" pitchFamily="34" charset="-122"/>
                                  </a:rPr>
                                </m:ctrlPr>
                              </m:sSubPr>
                              <m:e>
                                <m:r>
                                  <a:rPr lang="en-US" altLang="zh-CN" sz="2400" b="0" i="1" smtClean="0">
                                    <a:latin typeface="Cambria Math" panose="02040503050406030204"/>
                                    <a:ea typeface="微软雅黑" panose="020B0503020204020204" pitchFamily="34" charset="-122"/>
                                  </a:rPr>
                                  <m:t>𝑏</m:t>
                                </m:r>
                              </m:e>
                              <m:sub>
                                <m:r>
                                  <a:rPr lang="en-US" altLang="zh-CN" sz="2400" b="0" i="1" smtClean="0">
                                    <a:latin typeface="Cambria Math" panose="02040503050406030204"/>
                                    <a:ea typeface="微软雅黑" panose="020B0503020204020204" pitchFamily="34" charset="-122"/>
                                  </a:rPr>
                                  <m:t>𝑖</m:t>
                                </m:r>
                              </m:sub>
                            </m:sSub>
                            <m:r>
                              <a:rPr lang="en-US" altLang="zh-CN" sz="2400" b="0" i="1" smtClean="0">
                                <a:latin typeface="Cambria Math" panose="02040503050406030204"/>
                                <a:ea typeface="微软雅黑" panose="020B0503020204020204" pitchFamily="34" charset="-122"/>
                              </a:rPr>
                              <m:t>−</m:t>
                            </m:r>
                            <m:r>
                              <a:rPr lang="en-US" altLang="zh-CN" sz="2400" b="0" i="1" smtClean="0">
                                <a:latin typeface="Cambria Math" panose="02040503050406030204"/>
                                <a:ea typeface="微软雅黑" panose="020B0503020204020204" pitchFamily="34" charset="-122"/>
                              </a:rPr>
                              <m:t>𝐸</m:t>
                            </m:r>
                            <m:r>
                              <a:rPr lang="en-US" altLang="zh-CN" sz="2400" b="0" i="1" smtClean="0">
                                <a:latin typeface="Cambria Math" panose="02040503050406030204"/>
                                <a:ea typeface="微软雅黑" panose="020B0503020204020204" pitchFamily="34" charset="-122"/>
                              </a:rPr>
                              <m:t>(</m:t>
                            </m:r>
                            <m:r>
                              <a:rPr lang="en-US" altLang="zh-CN" sz="2400" b="0" i="1" smtClean="0">
                                <a:latin typeface="Cambria Math" panose="02040503050406030204"/>
                                <a:ea typeface="微软雅黑" panose="020B0503020204020204" pitchFamily="34" charset="-122"/>
                              </a:rPr>
                              <m:t>𝐵</m:t>
                            </m:r>
                            <m:r>
                              <a:rPr lang="en-US" altLang="zh-CN" sz="2400" b="0" i="1" smtClean="0">
                                <a:latin typeface="Cambria Math" panose="02040503050406030204"/>
                                <a:ea typeface="微软雅黑" panose="020B0503020204020204" pitchFamily="34" charset="-122"/>
                              </a:rPr>
                              <m:t>))</m:t>
                            </m:r>
                          </m:e>
                        </m:nary>
                      </m:num>
                      <m:den>
                        <m:r>
                          <a:rPr lang="en-US" altLang="zh-CN" sz="2400" b="0" i="1" smtClean="0">
                            <a:latin typeface="Cambria Math" panose="02040503050406030204"/>
                            <a:ea typeface="微软雅黑" panose="020B0503020204020204" pitchFamily="34" charset="-122"/>
                          </a:rPr>
                          <m:t>𝑛</m:t>
                        </m:r>
                      </m:den>
                    </m:f>
                  </m:oMath>
                </a14:m>
                <a:endParaRPr lang="zh-CN" altLang="zh-CN" sz="2000" b="0" dirty="0">
                  <a:latin typeface="微软雅黑" panose="020B0503020204020204" pitchFamily="34" charset="-122"/>
                  <a:ea typeface="微软雅黑" panose="020B0503020204020204" pitchFamily="34" charset="-122"/>
                </a:endParaRPr>
              </a:p>
            </p:txBody>
          </p:sp>
        </mc:Choice>
        <mc:Fallback>
          <p:sp>
            <p:nvSpPr>
              <p:cNvPr id="3" name="内容占位符 2"/>
              <p:cNvSpPr>
                <a:spLocks noRot="1" noChangeAspect="1" noMove="1" noResize="1" noEditPoints="1" noAdjustHandles="1" noChangeArrowheads="1" noChangeShapeType="1" noTextEdit="1"/>
              </p:cNvSpPr>
              <p:nvPr>
                <p:ph idx="4294967295"/>
              </p:nvPr>
            </p:nvSpPr>
            <p:spPr>
              <a:xfrm>
                <a:off x="1763688" y="843559"/>
                <a:ext cx="7200800" cy="3528391"/>
              </a:xfrm>
              <a:prstGeom prst="rect">
                <a:avLst/>
              </a:prstGeom>
              <a:blipFill rotWithShape="1">
                <a:blip r:embed="rId1"/>
                <a:stretch>
                  <a:fillRect l="-4" t="-8" r="3" b="17"/>
                </a:stretch>
              </a:blipFill>
            </p:spPr>
            <p:txBody>
              <a:bodyPr/>
              <a:lstStyle/>
              <a:p>
                <a:r>
                  <a:rPr lang="zh-CN" altLang="en-US">
                    <a:noFill/>
                  </a:rPr>
                  <a:t> </a:t>
                </a:r>
              </a:p>
            </p:txBody>
          </p:sp>
        </mc:Fallback>
      </mc:AlternateContent>
      <p:sp>
        <p:nvSpPr>
          <p:cNvPr id="12"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lvl="1" algn="ctr">
              <a:lnSpc>
                <a:spcPct val="150000"/>
              </a:lnSpc>
            </a:pPr>
            <a:r>
              <a:rPr lang="en-US" altLang="zh-CN" sz="2400" dirty="0"/>
              <a:t>3</a:t>
            </a:r>
            <a:r>
              <a:rPr lang="zh-CN" altLang="en-US" sz="2400" dirty="0"/>
              <a:t>、冗余数据与相关性分析</a:t>
            </a:r>
            <a:endParaRPr lang="zh-CN" altLang="en-US" sz="2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4294967295"/>
              </p:nvPr>
            </p:nvSpPr>
            <p:spPr>
              <a:xfrm>
                <a:off x="1763688" y="915566"/>
                <a:ext cx="7128792" cy="3924722"/>
              </a:xfrm>
              <a:prstGeom prst="rect">
                <a:avLst/>
              </a:prstGeom>
            </p:spPr>
            <p:txBody>
              <a:bodyPr/>
              <a:lstStyle/>
              <a:p>
                <a:pPr>
                  <a:lnSpc>
                    <a:spcPct val="150000"/>
                  </a:lnSpc>
                </a:pPr>
                <a:r>
                  <a:rPr lang="zh-CN" altLang="zh-CN" sz="2000" dirty="0">
                    <a:latin typeface="微软雅黑 Light" panose="020B0502040204020203" pitchFamily="34" charset="-122"/>
                    <a:ea typeface="微软雅黑 Light" panose="020B0502040204020203" pitchFamily="34" charset="-122"/>
                  </a:rPr>
                  <a:t>可以发现协方差与相关度的关系：</a:t>
                </a:r>
                <a:endParaRPr lang="en-US" altLang="zh-CN" sz="2000" dirty="0">
                  <a:latin typeface="微软雅黑 Light" panose="020B0502040204020203" pitchFamily="34" charset="-122"/>
                  <a:ea typeface="微软雅黑 Light" panose="020B0502040204020203" pitchFamily="34" charset="-122"/>
                </a:endParaRPr>
              </a:p>
              <a:p>
                <a:pPr marL="0" indent="0">
                  <a:lnSpc>
                    <a:spcPct val="150000"/>
                  </a:lnSpc>
                  <a:buNone/>
                </a:pPr>
                <a:r>
                  <a:rPr lang="en-US" altLang="zh-CN" sz="1800" dirty="0">
                    <a:latin typeface="微软雅黑 Light" panose="020B0502040204020203" pitchFamily="34" charset="-122"/>
                    <a:ea typeface="微软雅黑 Light" panose="020B0502040204020203" pitchFamily="34" charset="-122"/>
                  </a:rPr>
                  <a:t>                              </a:t>
                </a:r>
                <a14:m>
                  <m:oMath xmlns:m="http://schemas.openxmlformats.org/officeDocument/2006/math">
                    <m:sSub>
                      <m:sSubPr>
                        <m:ctrlPr>
                          <a:rPr lang="en-US" altLang="zh-CN" sz="2400" i="1" smtClean="0">
                            <a:latin typeface="Cambria Math" panose="02040503050406030204" pitchFamily="18" charset="0"/>
                            <a:ea typeface="微软雅黑 Light" panose="020B0502040204020203" pitchFamily="34" charset="-122"/>
                          </a:rPr>
                        </m:ctrlPr>
                      </m:sSubPr>
                      <m:e>
                        <m:r>
                          <a:rPr lang="en-US" altLang="zh-CN" sz="2400" b="1" i="1" smtClean="0">
                            <a:latin typeface="Cambria Math" panose="02040503050406030204" pitchFamily="18" charset="0"/>
                            <a:ea typeface="微软雅黑 Light" panose="020B0502040204020203" pitchFamily="34" charset="-122"/>
                          </a:rPr>
                          <m:t>𝒓</m:t>
                        </m:r>
                      </m:e>
                      <m:sub>
                        <m:r>
                          <a:rPr lang="en-US" altLang="zh-CN" sz="2400" b="1" i="1" smtClean="0">
                            <a:latin typeface="Cambria Math" panose="02040503050406030204" pitchFamily="18" charset="0"/>
                            <a:ea typeface="微软雅黑 Light" panose="020B0502040204020203" pitchFamily="34" charset="-122"/>
                          </a:rPr>
                          <m:t>𝑨</m:t>
                        </m:r>
                        <m:r>
                          <a:rPr lang="en-US" altLang="zh-CN" sz="2400" b="1" i="1" smtClean="0">
                            <a:latin typeface="Cambria Math" panose="02040503050406030204" pitchFamily="18" charset="0"/>
                            <a:ea typeface="微软雅黑 Light" panose="020B0502040204020203" pitchFamily="34" charset="-122"/>
                          </a:rPr>
                          <m:t>,</m:t>
                        </m:r>
                        <m:r>
                          <a:rPr lang="en-US" altLang="zh-CN" sz="2400" b="1" i="1" smtClean="0">
                            <a:latin typeface="Cambria Math" panose="02040503050406030204" pitchFamily="18" charset="0"/>
                            <a:ea typeface="微软雅黑 Light" panose="020B0502040204020203" pitchFamily="34" charset="-122"/>
                          </a:rPr>
                          <m:t>𝑩</m:t>
                        </m:r>
                      </m:sub>
                    </m:sSub>
                    <m:r>
                      <a:rPr lang="en-US" altLang="zh-CN" sz="2400" b="1" i="1" smtClean="0">
                        <a:latin typeface="Cambria Math" panose="02040503050406030204" pitchFamily="18" charset="0"/>
                        <a:ea typeface="微软雅黑 Light" panose="020B0502040204020203" pitchFamily="34" charset="-122"/>
                      </a:rPr>
                      <m:t>=</m:t>
                    </m:r>
                    <m:f>
                      <m:fPr>
                        <m:ctrlPr>
                          <a:rPr lang="en-US" altLang="zh-CN" sz="2400" b="1" i="1" smtClean="0">
                            <a:latin typeface="Cambria Math" panose="02040503050406030204" pitchFamily="18" charset="0"/>
                            <a:ea typeface="微软雅黑 Light" panose="020B0502040204020203" pitchFamily="34" charset="-122"/>
                          </a:rPr>
                        </m:ctrlPr>
                      </m:fPr>
                      <m:num>
                        <m:r>
                          <a:rPr lang="en-US" altLang="zh-CN" sz="2400" b="1" i="1" smtClean="0">
                            <a:latin typeface="Cambria Math" panose="02040503050406030204" pitchFamily="18" charset="0"/>
                            <a:ea typeface="微软雅黑 Light" panose="020B0502040204020203" pitchFamily="34" charset="-122"/>
                          </a:rPr>
                          <m:t>𝑪𝒐𝒗</m:t>
                        </m:r>
                        <m:r>
                          <a:rPr lang="en-US" altLang="zh-CN" sz="2400" b="1" i="1" smtClean="0">
                            <a:latin typeface="Cambria Math" panose="02040503050406030204" pitchFamily="18" charset="0"/>
                            <a:ea typeface="微软雅黑 Light" panose="020B0502040204020203" pitchFamily="34" charset="-122"/>
                          </a:rPr>
                          <m:t>(</m:t>
                        </m:r>
                        <m:r>
                          <a:rPr lang="en-US" altLang="zh-CN" sz="2400" b="1" i="1" smtClean="0">
                            <a:latin typeface="Cambria Math" panose="02040503050406030204" pitchFamily="18" charset="0"/>
                            <a:ea typeface="微软雅黑 Light" panose="020B0502040204020203" pitchFamily="34" charset="-122"/>
                          </a:rPr>
                          <m:t>𝑨</m:t>
                        </m:r>
                        <m:r>
                          <a:rPr lang="en-US" altLang="zh-CN" sz="2400" b="1" i="1" smtClean="0">
                            <a:latin typeface="Cambria Math" panose="02040503050406030204" pitchFamily="18" charset="0"/>
                            <a:ea typeface="微软雅黑 Light" panose="020B0502040204020203" pitchFamily="34" charset="-122"/>
                          </a:rPr>
                          <m:t>,   </m:t>
                        </m:r>
                        <m:r>
                          <a:rPr lang="en-US" altLang="zh-CN" sz="2400" b="1" i="1" smtClean="0">
                            <a:latin typeface="Cambria Math" panose="02040503050406030204" pitchFamily="18" charset="0"/>
                            <a:ea typeface="微软雅黑 Light" panose="020B0502040204020203" pitchFamily="34" charset="-122"/>
                          </a:rPr>
                          <m:t>𝑩</m:t>
                        </m:r>
                        <m:r>
                          <a:rPr lang="en-US" altLang="zh-CN" sz="2400" b="1" i="1" smtClean="0">
                            <a:latin typeface="Cambria Math" panose="02040503050406030204" pitchFamily="18" charset="0"/>
                            <a:ea typeface="微软雅黑 Light" panose="020B0502040204020203" pitchFamily="34" charset="-122"/>
                          </a:rPr>
                          <m:t>)</m:t>
                        </m:r>
                      </m:num>
                      <m:den>
                        <m:sSub>
                          <m:sSubPr>
                            <m:ctrlPr>
                              <a:rPr lang="en-US" altLang="zh-CN" sz="2400" b="1" i="1" smtClean="0">
                                <a:latin typeface="Cambria Math" panose="02040503050406030204" pitchFamily="18" charset="0"/>
                                <a:ea typeface="微软雅黑 Light" panose="020B0502040204020203" pitchFamily="34" charset="-122"/>
                              </a:rPr>
                            </m:ctrlPr>
                          </m:sSubPr>
                          <m:e>
                            <m:r>
                              <a:rPr lang="zh-CN" altLang="en-US" sz="2400" b="1" i="1" smtClean="0">
                                <a:latin typeface="Cambria Math" panose="02040503050406030204" pitchFamily="18" charset="0"/>
                                <a:ea typeface="微软雅黑 Light" panose="020B0502040204020203" pitchFamily="34" charset="-122"/>
                              </a:rPr>
                              <m:t>𝝈</m:t>
                            </m:r>
                          </m:e>
                          <m:sub>
                            <m:r>
                              <a:rPr lang="en-US" altLang="zh-CN" sz="2400" b="1" i="1" smtClean="0">
                                <a:latin typeface="Cambria Math" panose="02040503050406030204" pitchFamily="18" charset="0"/>
                                <a:ea typeface="微软雅黑 Light" panose="020B0502040204020203" pitchFamily="34" charset="-122"/>
                              </a:rPr>
                              <m:t>𝑨</m:t>
                            </m:r>
                          </m:sub>
                        </m:sSub>
                        <m:sSub>
                          <m:sSubPr>
                            <m:ctrlPr>
                              <a:rPr lang="en-US" altLang="zh-CN" sz="2400" b="1" i="1" smtClean="0">
                                <a:latin typeface="Cambria Math" panose="02040503050406030204" pitchFamily="18" charset="0"/>
                                <a:ea typeface="微软雅黑 Light" panose="020B0502040204020203" pitchFamily="34" charset="-122"/>
                              </a:rPr>
                            </m:ctrlPr>
                          </m:sSubPr>
                          <m:e>
                            <m:r>
                              <a:rPr lang="en-US" altLang="zh-CN" sz="2400" b="1" i="1" smtClean="0">
                                <a:latin typeface="Cambria Math" panose="02040503050406030204" pitchFamily="18" charset="0"/>
                                <a:ea typeface="微软雅黑 Light" panose="020B0502040204020203" pitchFamily="34" charset="-122"/>
                              </a:rPr>
                              <m:t>  </m:t>
                            </m:r>
                            <m:r>
                              <a:rPr lang="zh-CN" altLang="en-US" sz="2400" b="1" i="1" smtClean="0">
                                <a:latin typeface="Cambria Math" panose="02040503050406030204" pitchFamily="18" charset="0"/>
                                <a:ea typeface="微软雅黑 Light" panose="020B0502040204020203" pitchFamily="34" charset="-122"/>
                              </a:rPr>
                              <m:t>𝝈</m:t>
                            </m:r>
                          </m:e>
                          <m:sub>
                            <m:r>
                              <a:rPr lang="en-US" altLang="zh-CN" sz="2400" b="1" i="1" smtClean="0">
                                <a:latin typeface="Cambria Math" panose="02040503050406030204" pitchFamily="18" charset="0"/>
                                <a:ea typeface="微软雅黑 Light" panose="020B0502040204020203" pitchFamily="34" charset="-122"/>
                              </a:rPr>
                              <m:t>𝑩</m:t>
                            </m:r>
                          </m:sub>
                        </m:sSub>
                      </m:den>
                    </m:f>
                  </m:oMath>
                </a14:m>
                <a:r>
                  <a:rPr lang="en-US" altLang="zh-CN" sz="1800" dirty="0">
                    <a:latin typeface="微软雅黑 Light" panose="020B0502040204020203" pitchFamily="34" charset="-122"/>
                    <a:ea typeface="微软雅黑 Light" panose="020B0502040204020203" pitchFamily="34" charset="-122"/>
                  </a:rPr>
                  <a:t>     </a:t>
                </a:r>
                <a:endParaRPr lang="zh-CN" altLang="zh-CN" sz="1800" dirty="0">
                  <a:latin typeface="微软雅黑 Light" panose="020B0502040204020203" pitchFamily="34" charset="-122"/>
                  <a:ea typeface="微软雅黑 Light" panose="020B0502040204020203" pitchFamily="34" charset="-122"/>
                </a:endParaRPr>
              </a:p>
              <a:p>
                <a:pPr>
                  <a:lnSpc>
                    <a:spcPct val="150000"/>
                  </a:lnSpc>
                </a:pPr>
                <a:endParaRPr lang="en-US" altLang="zh-CN" sz="1800" dirty="0">
                  <a:latin typeface="微软雅黑 Light" panose="020B0502040204020203" pitchFamily="34" charset="-122"/>
                  <a:ea typeface="微软雅黑 Light" panose="020B0502040204020203" pitchFamily="34" charset="-122"/>
                </a:endParaRPr>
              </a:p>
              <a:p>
                <a:pPr>
                  <a:lnSpc>
                    <a:spcPct val="150000"/>
                  </a:lnSpc>
                  <a:buFont typeface="Arial" panose="020B0604020202020204" pitchFamily="34" charset="0"/>
                  <a:buChar char="•"/>
                </a:pPr>
                <a:r>
                  <a:rPr lang="zh-CN" altLang="en-US" sz="1800" dirty="0">
                    <a:latin typeface="微软雅黑 Light" panose="020B0502040204020203" pitchFamily="34" charset="-122"/>
                    <a:ea typeface="微软雅黑 Light" panose="020B0502040204020203" pitchFamily="34" charset="-122"/>
                  </a:rPr>
                  <a:t>对于两个趋向于一起变化的属性</a:t>
                </a:r>
                <a:r>
                  <a:rPr lang="en-US" altLang="zh-CN" sz="1800" dirty="0">
                    <a:latin typeface="微软雅黑 Light" panose="020B0502040204020203" pitchFamily="34" charset="-122"/>
                    <a:ea typeface="微软雅黑 Light" panose="020B0502040204020203" pitchFamily="34" charset="-122"/>
                  </a:rPr>
                  <a:t>A</a:t>
                </a:r>
                <a:r>
                  <a:rPr lang="zh-CN" altLang="en-US" sz="1800" dirty="0">
                    <a:latin typeface="微软雅黑 Light" panose="020B0502040204020203" pitchFamily="34" charset="-122"/>
                    <a:ea typeface="微软雅黑 Light" panose="020B0502040204020203" pitchFamily="34" charset="-122"/>
                  </a:rPr>
                  <a:t>和</a:t>
                </a:r>
                <a:r>
                  <a:rPr lang="en-US" altLang="zh-CN" sz="1800" dirty="0">
                    <a:latin typeface="微软雅黑 Light" panose="020B0502040204020203" pitchFamily="34" charset="-122"/>
                    <a:ea typeface="微软雅黑 Light" panose="020B0502040204020203" pitchFamily="34" charset="-122"/>
                  </a:rPr>
                  <a:t>B</a:t>
                </a:r>
                <a:r>
                  <a:rPr lang="zh-CN" altLang="en-US" sz="1800" dirty="0">
                    <a:latin typeface="微软雅黑 Light" panose="020B0502040204020203" pitchFamily="34" charset="-122"/>
                    <a:ea typeface="微软雅黑 Light" panose="020B0502040204020203" pitchFamily="34" charset="-122"/>
                  </a:rPr>
                  <a:t>。如果 </a:t>
                </a:r>
                <a:r>
                  <a:rPr lang="en-US" altLang="zh-CN" sz="1800" dirty="0">
                    <a:latin typeface="微软雅黑 Light" panose="020B0502040204020203" pitchFamily="34" charset="-122"/>
                    <a:ea typeface="微软雅黑 Light" panose="020B0502040204020203" pitchFamily="34" charset="-122"/>
                  </a:rPr>
                  <a:t>A</a:t>
                </a:r>
                <a:r>
                  <a:rPr lang="zh-CN" altLang="en-US" sz="1800" dirty="0">
                    <a:latin typeface="微软雅黑 Light" panose="020B0502040204020203" pitchFamily="34" charset="-122"/>
                    <a:ea typeface="微软雅黑 Light" panose="020B0502040204020203" pitchFamily="34" charset="-122"/>
                  </a:rPr>
                  <a:t>大于</a:t>
                </a:r>
                <a:r>
                  <a:rPr lang="en-US" altLang="zh-CN" sz="1800" dirty="0">
                    <a:latin typeface="微软雅黑 Light" panose="020B0502040204020203" pitchFamily="34" charset="-122"/>
                    <a:ea typeface="微软雅黑 Light" panose="020B0502040204020203" pitchFamily="34" charset="-122"/>
                  </a:rPr>
                  <a:t>A</a:t>
                </a:r>
                <a:r>
                  <a:rPr lang="zh-CN" altLang="en-US" sz="1800" dirty="0">
                    <a:latin typeface="微软雅黑 Light" panose="020B0502040204020203" pitchFamily="34" charset="-122"/>
                    <a:ea typeface="微软雅黑 Light" panose="020B0502040204020203" pitchFamily="34" charset="-122"/>
                  </a:rPr>
                  <a:t>的期望，则</a:t>
                </a:r>
                <a:r>
                  <a:rPr lang="en-US" altLang="zh-CN" sz="1800" dirty="0">
                    <a:latin typeface="微软雅黑 Light" panose="020B0502040204020203" pitchFamily="34" charset="-122"/>
                    <a:ea typeface="微软雅黑 Light" panose="020B0502040204020203" pitchFamily="34" charset="-122"/>
                  </a:rPr>
                  <a:t>B</a:t>
                </a:r>
                <a:r>
                  <a:rPr lang="zh-CN" altLang="en-US" sz="1800" dirty="0">
                    <a:latin typeface="微软雅黑 Light" panose="020B0502040204020203" pitchFamily="34" charset="-122"/>
                    <a:ea typeface="微软雅黑 Light" panose="020B0502040204020203" pitchFamily="34" charset="-122"/>
                  </a:rPr>
                  <a:t>很可能大于</a:t>
                </a:r>
                <a:r>
                  <a:rPr lang="en-US" altLang="zh-CN" sz="1800" dirty="0">
                    <a:latin typeface="微软雅黑 Light" panose="020B0502040204020203" pitchFamily="34" charset="-122"/>
                    <a:ea typeface="微软雅黑 Light" panose="020B0502040204020203" pitchFamily="34" charset="-122"/>
                  </a:rPr>
                  <a:t>B</a:t>
                </a:r>
                <a:r>
                  <a:rPr lang="zh-CN" altLang="en-US" sz="1800" dirty="0">
                    <a:latin typeface="微软雅黑 Light" panose="020B0502040204020203" pitchFamily="34" charset="-122"/>
                    <a:ea typeface="微软雅黑 Light" panose="020B0502040204020203" pitchFamily="34" charset="-122"/>
                  </a:rPr>
                  <a:t>的期望。因此</a:t>
                </a:r>
                <a:r>
                  <a:rPr lang="en-US" altLang="zh-CN" sz="1800" dirty="0">
                    <a:latin typeface="微软雅黑 Light" panose="020B0502040204020203" pitchFamily="34" charset="-122"/>
                    <a:ea typeface="微软雅黑 Light" panose="020B0502040204020203" pitchFamily="34" charset="-122"/>
                  </a:rPr>
                  <a:t>,A</a:t>
                </a:r>
                <a:r>
                  <a:rPr lang="zh-CN" altLang="en-US" sz="1800" dirty="0">
                    <a:latin typeface="微软雅黑 Light" panose="020B0502040204020203" pitchFamily="34" charset="-122"/>
                    <a:ea typeface="微软雅黑 Light" panose="020B0502040204020203" pitchFamily="34" charset="-122"/>
                  </a:rPr>
                  <a:t> 和</a:t>
                </a:r>
                <a:r>
                  <a:rPr lang="en-US" altLang="zh-CN" sz="1800" dirty="0">
                    <a:latin typeface="微软雅黑 Light" panose="020B0502040204020203" pitchFamily="34" charset="-122"/>
                    <a:ea typeface="微软雅黑 Light" panose="020B0502040204020203" pitchFamily="34" charset="-122"/>
                  </a:rPr>
                  <a:t>B</a:t>
                </a:r>
                <a:r>
                  <a:rPr lang="zh-CN" altLang="en-US" sz="1800" dirty="0">
                    <a:latin typeface="微软雅黑 Light" panose="020B0502040204020203" pitchFamily="34" charset="-122"/>
                    <a:ea typeface="微软雅黑 Light" panose="020B0502040204020203" pitchFamily="34" charset="-122"/>
                  </a:rPr>
                  <a:t>的协方差为正；</a:t>
                </a:r>
                <a:endParaRPr lang="en-US" altLang="zh-CN" sz="1800" dirty="0">
                  <a:latin typeface="微软雅黑 Light" panose="020B0502040204020203" pitchFamily="34" charset="-122"/>
                  <a:ea typeface="微软雅黑 Light" panose="020B0502040204020203" pitchFamily="34" charset="-122"/>
                </a:endParaRPr>
              </a:p>
              <a:p>
                <a:pPr>
                  <a:lnSpc>
                    <a:spcPct val="150000"/>
                  </a:lnSpc>
                  <a:buFont typeface="Arial" panose="020B0604020202020204" pitchFamily="34" charset="0"/>
                  <a:buChar char="•"/>
                </a:pPr>
                <a:r>
                  <a:rPr lang="zh-CN" altLang="en-US" sz="1800" dirty="0">
                    <a:latin typeface="微软雅黑 Light" panose="020B0502040204020203" pitchFamily="34" charset="-122"/>
                    <a:ea typeface="微软雅黑 Light" panose="020B0502040204020203" pitchFamily="34" charset="-122"/>
                  </a:rPr>
                  <a:t>如果当一个属性小于它的期望值，而另一个趋向于大于它的期望值，则</a:t>
                </a:r>
                <a:r>
                  <a:rPr lang="en-US" altLang="zh-CN" sz="1800" dirty="0">
                    <a:latin typeface="微软雅黑 Light" panose="020B0502040204020203" pitchFamily="34" charset="-122"/>
                    <a:ea typeface="微软雅黑 Light" panose="020B0502040204020203" pitchFamily="34" charset="-122"/>
                  </a:rPr>
                  <a:t>A</a:t>
                </a:r>
                <a:r>
                  <a:rPr lang="zh-CN" altLang="en-US" sz="1800" dirty="0">
                    <a:latin typeface="微软雅黑 Light" panose="020B0502040204020203" pitchFamily="34" charset="-122"/>
                    <a:ea typeface="微软雅黑 Light" panose="020B0502040204020203" pitchFamily="34" charset="-122"/>
                  </a:rPr>
                  <a:t>和</a:t>
                </a:r>
                <a:r>
                  <a:rPr lang="en-US" altLang="zh-CN" sz="1800" dirty="0">
                    <a:latin typeface="微软雅黑 Light" panose="020B0502040204020203" pitchFamily="34" charset="-122"/>
                    <a:ea typeface="微软雅黑 Light" panose="020B0502040204020203" pitchFamily="34" charset="-122"/>
                  </a:rPr>
                  <a:t>B</a:t>
                </a:r>
                <a:r>
                  <a:rPr lang="zh-CN" altLang="en-US" sz="1800" dirty="0">
                    <a:latin typeface="微软雅黑 Light" panose="020B0502040204020203" pitchFamily="34" charset="-122"/>
                    <a:ea typeface="微软雅黑 Light" panose="020B0502040204020203" pitchFamily="34" charset="-122"/>
                  </a:rPr>
                  <a:t>协方差为负。</a:t>
                </a:r>
                <a:endParaRPr lang="en-US" altLang="zh-CN" sz="1800" dirty="0">
                  <a:latin typeface="微软雅黑 Light" panose="020B0502040204020203" pitchFamily="34" charset="-122"/>
                  <a:ea typeface="微软雅黑 Light" panose="020B0502040204020203" pitchFamily="34" charset="-122"/>
                </a:endParaRPr>
              </a:p>
              <a:p>
                <a:pPr>
                  <a:lnSpc>
                    <a:spcPct val="150000"/>
                  </a:lnSpc>
                </a:pPr>
                <a:endParaRPr lang="zh-CN" altLang="en-US" sz="1800" dirty="0">
                  <a:latin typeface="微软雅黑 Light" panose="020B0502040204020203" pitchFamily="34" charset="-122"/>
                  <a:ea typeface="微软雅黑 Light" panose="020B0502040204020203" pitchFamily="34" charset="-122"/>
                </a:endParaRPr>
              </a:p>
            </p:txBody>
          </p:sp>
        </mc:Choice>
        <mc:Fallback>
          <p:sp>
            <p:nvSpPr>
              <p:cNvPr id="3" name="内容占位符 2"/>
              <p:cNvSpPr>
                <a:spLocks noRot="1" noChangeAspect="1" noMove="1" noResize="1" noEditPoints="1" noAdjustHandles="1" noChangeArrowheads="1" noChangeShapeType="1" noTextEdit="1"/>
              </p:cNvSpPr>
              <p:nvPr>
                <p:ph idx="4294967295"/>
              </p:nvPr>
            </p:nvSpPr>
            <p:spPr>
              <a:xfrm>
                <a:off x="1763688" y="915566"/>
                <a:ext cx="7128792" cy="3924722"/>
              </a:xfrm>
              <a:prstGeom prst="rect">
                <a:avLst/>
              </a:prstGeom>
              <a:blipFill rotWithShape="1">
                <a:blip r:embed="rId1"/>
                <a:stretch>
                  <a:fillRect l="-4" t="-14" r="8" b="-10573"/>
                </a:stretch>
              </a:blipFill>
            </p:spPr>
            <p:txBody>
              <a:bodyPr/>
              <a:lstStyle/>
              <a:p>
                <a:r>
                  <a:rPr lang="zh-CN" altLang="en-US">
                    <a:noFill/>
                  </a:rPr>
                  <a:t> </a:t>
                </a:r>
              </a:p>
            </p:txBody>
          </p:sp>
        </mc:Fallback>
      </mc:AlternateContent>
      <p:sp>
        <p:nvSpPr>
          <p:cNvPr id="7"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lvl="1" algn="ctr">
              <a:lnSpc>
                <a:spcPct val="150000"/>
              </a:lnSpc>
            </a:pPr>
            <a:r>
              <a:rPr lang="en-US" altLang="zh-CN" sz="2400" dirty="0"/>
              <a:t>3</a:t>
            </a:r>
            <a:r>
              <a:rPr lang="zh-CN" altLang="en-US" sz="2400" dirty="0"/>
              <a:t>、冗余数据与相关性分析</a:t>
            </a:r>
            <a:endParaRPr lang="zh-CN" altLang="en-US" sz="2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2320" cy="771550"/>
          </a:xfrm>
          <a:prstGeom prst="rect">
            <a:avLst/>
          </a:prstGeom>
        </p:spPr>
        <p:txBody>
          <a:bodyPr/>
          <a:lstStyle/>
          <a:p>
            <a:pPr algn="ctr">
              <a:lnSpc>
                <a:spcPct val="150000"/>
              </a:lnSpc>
            </a:pPr>
            <a:r>
              <a:rPr lang="zh-CN" altLang="en-US" dirty="0"/>
              <a:t>课堂作业</a:t>
            </a:r>
            <a:endParaRPr lang="zh-CN" altLang="en-US" dirty="0"/>
          </a:p>
        </p:txBody>
      </p:sp>
      <p:sp>
        <p:nvSpPr>
          <p:cNvPr id="3" name="内容占位符 2"/>
          <p:cNvSpPr>
            <a:spLocks noGrp="1"/>
          </p:cNvSpPr>
          <p:nvPr>
            <p:ph idx="4294967295"/>
          </p:nvPr>
        </p:nvSpPr>
        <p:spPr>
          <a:xfrm>
            <a:off x="1763688" y="807101"/>
            <a:ext cx="7272808" cy="828092"/>
          </a:xfrm>
          <a:prstGeom prst="rect">
            <a:avLst/>
          </a:prstGeom>
        </p:spPr>
        <p:txBody>
          <a:bodyPr/>
          <a:lstStyle/>
          <a:p>
            <a:pPr>
              <a:lnSpc>
                <a:spcPct val="150000"/>
              </a:lnSpc>
              <a:buFont typeface="Wingdings" panose="05000000000000000000" pitchFamily="2" charset="2"/>
              <a:buChar char="l"/>
            </a:pPr>
            <a:r>
              <a:rPr lang="zh-CN" altLang="en-US" dirty="0">
                <a:latin typeface="微软雅黑 Light" panose="020B0502040204020203" pitchFamily="34" charset="-122"/>
                <a:ea typeface="微软雅黑 Light" panose="020B0502040204020203" pitchFamily="34" charset="-122"/>
              </a:rPr>
              <a:t>下图是二维随机变量（身高</a:t>
            </a:r>
            <a:r>
              <a:rPr lang="en-US" altLang="zh-CN" dirty="0">
                <a:latin typeface="微软雅黑 Light" panose="020B0502040204020203" pitchFamily="34" charset="-122"/>
                <a:ea typeface="微软雅黑 Light" panose="020B0502040204020203" pitchFamily="34" charset="-122"/>
              </a:rPr>
              <a:t>X</a:t>
            </a:r>
            <a:r>
              <a:rPr lang="zh-CN" altLang="en-US" dirty="0">
                <a:latin typeface="微软雅黑 Light" panose="020B0502040204020203" pitchFamily="34" charset="-122"/>
                <a:ea typeface="微软雅黑 Light" panose="020B0502040204020203" pitchFamily="34" charset="-122"/>
              </a:rPr>
              <a:t>，体重</a:t>
            </a:r>
            <a:r>
              <a:rPr lang="en-US" altLang="zh-CN" dirty="0">
                <a:latin typeface="微软雅黑 Light" panose="020B0502040204020203" pitchFamily="34" charset="-122"/>
                <a:ea typeface="微软雅黑 Light" panose="020B0502040204020203" pitchFamily="34" charset="-122"/>
              </a:rPr>
              <a:t>Y</a:t>
            </a:r>
            <a:r>
              <a:rPr lang="zh-CN" altLang="en-US" dirty="0">
                <a:latin typeface="微软雅黑 Light" panose="020B0502040204020203" pitchFamily="34" charset="-122"/>
                <a:ea typeface="微软雅黑 Light" panose="020B0502040204020203" pitchFamily="34" charset="-122"/>
              </a:rPr>
              <a:t>）的统计数据，请计算其协方差与相关系数</a:t>
            </a:r>
            <a:endParaRPr lang="zh-CN" altLang="en-US" dirty="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3768" y="1635193"/>
            <a:ext cx="6218666" cy="348888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16824" cy="771550"/>
          </a:xfrm>
          <a:prstGeom prst="rect">
            <a:avLst/>
          </a:prstGeom>
        </p:spPr>
        <p:txBody>
          <a:bodyPr/>
          <a:lstStyle/>
          <a:p>
            <a:pPr algn="ctr">
              <a:lnSpc>
                <a:spcPct val="150000"/>
              </a:lnSpc>
            </a:pPr>
            <a:r>
              <a:rPr lang="zh-CN" altLang="en-US" sz="2400" dirty="0"/>
              <a:t>课堂作业参考答案</a:t>
            </a:r>
            <a:endParaRPr lang="zh-CN" altLang="en-US" sz="2400" dirty="0"/>
          </a:p>
        </p:txBody>
      </p:sp>
      <p:sp>
        <p:nvSpPr>
          <p:cNvPr id="3" name="内容占位符 2"/>
          <p:cNvSpPr>
            <a:spLocks noGrp="1"/>
          </p:cNvSpPr>
          <p:nvPr>
            <p:ph idx="4294967295"/>
          </p:nvPr>
        </p:nvSpPr>
        <p:spPr>
          <a:xfrm>
            <a:off x="2051720" y="1059582"/>
            <a:ext cx="6984776" cy="3960440"/>
          </a:xfrm>
          <a:prstGeom prst="rect">
            <a:avLst/>
          </a:prstGeom>
        </p:spPr>
        <p:txBody>
          <a:bodyPr/>
          <a:lstStyle/>
          <a:p>
            <a:pPr marL="0" indent="0">
              <a:lnSpc>
                <a:spcPct val="150000"/>
              </a:lnSpc>
              <a:buNone/>
            </a:pPr>
            <a:r>
              <a:rPr lang="en-US" altLang="zh-CN" sz="1800" b="0" dirty="0">
                <a:latin typeface="微软雅黑" panose="020B0503020204020204" pitchFamily="34" charset="-122"/>
                <a:ea typeface="微软雅黑" panose="020B0503020204020204" pitchFamily="34" charset="-122"/>
              </a:rPr>
              <a:t>E(X) =171.4</a:t>
            </a:r>
            <a:r>
              <a:rPr lang="zh-CN" altLang="en-US" sz="1800" b="0" dirty="0">
                <a:latin typeface="微软雅黑" panose="020B0503020204020204" pitchFamily="34" charset="-122"/>
                <a:ea typeface="微软雅黑" panose="020B0503020204020204" pitchFamily="34" charset="-122"/>
              </a:rPr>
              <a:t>，</a:t>
            </a:r>
            <a:r>
              <a:rPr lang="en-US" altLang="zh-CN" sz="1800" b="0" dirty="0">
                <a:latin typeface="微软雅黑" panose="020B0503020204020204" pitchFamily="34" charset="-122"/>
                <a:ea typeface="微软雅黑" panose="020B0503020204020204" pitchFamily="34" charset="-122"/>
              </a:rPr>
              <a:t>E(Y) =131.7</a:t>
            </a:r>
            <a:endParaRPr lang="en-US" altLang="zh-CN" sz="1800" b="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800" b="0" dirty="0">
                <a:latin typeface="微软雅黑" panose="020B0503020204020204" pitchFamily="34" charset="-122"/>
                <a:ea typeface="微软雅黑" panose="020B0503020204020204" pitchFamily="34" charset="-122"/>
              </a:rPr>
              <a:t>协方差为：</a:t>
            </a:r>
            <a:r>
              <a:rPr lang="en-US" altLang="zh-CN" sz="1800" b="0" dirty="0">
                <a:latin typeface="微软雅黑" panose="020B0503020204020204" pitchFamily="34" charset="-122"/>
                <a:ea typeface="微软雅黑" panose="020B0503020204020204" pitchFamily="34" charset="-122"/>
              </a:rPr>
              <a:t>E{[X-E(X)][Y-E(Y)]}=209.4</a:t>
            </a:r>
            <a:endParaRPr lang="en-US" altLang="zh-CN" sz="1800" b="0" dirty="0">
              <a:latin typeface="微软雅黑" panose="020B0503020204020204" pitchFamily="34" charset="-122"/>
              <a:ea typeface="微软雅黑" panose="020B0503020204020204" pitchFamily="34" charset="-122"/>
            </a:endParaRPr>
          </a:p>
          <a:p>
            <a:pPr marL="0" indent="0">
              <a:lnSpc>
                <a:spcPct val="150000"/>
              </a:lnSpc>
              <a:buNone/>
            </a:pPr>
            <a:r>
              <a:rPr lang="zh-CN" altLang="en-US" sz="1800" b="0" dirty="0">
                <a:latin typeface="微软雅黑" panose="020B0503020204020204" pitchFamily="34" charset="-122"/>
                <a:ea typeface="微软雅黑" panose="020B0503020204020204" pitchFamily="34" charset="-122"/>
              </a:rPr>
              <a:t>相关系数为：</a:t>
            </a:r>
            <a:r>
              <a:rPr lang="en-US" altLang="zh-CN" sz="1800" b="0" dirty="0">
                <a:latin typeface="微软雅黑" panose="020B0503020204020204" pitchFamily="34" charset="-122"/>
                <a:ea typeface="微软雅黑" panose="020B0503020204020204" pitchFamily="34" charset="-122"/>
              </a:rPr>
              <a:t>Corr(X,Y)= 209.4/(10.2*24.4)=0.84</a:t>
            </a:r>
            <a:endParaRPr lang="en-US" altLang="zh-CN" sz="1800" b="0" dirty="0">
              <a:latin typeface="微软雅黑" panose="020B0503020204020204" pitchFamily="34" charset="-122"/>
              <a:ea typeface="微软雅黑" panose="020B0503020204020204" pitchFamily="34" charset="-122"/>
            </a:endParaRPr>
          </a:p>
          <a:p>
            <a:pPr marL="0" indent="0">
              <a:lnSpc>
                <a:spcPct val="150000"/>
              </a:lnSpc>
              <a:buNone/>
            </a:pPr>
            <a:endParaRPr lang="en-US" altLang="zh-CN" sz="1800" dirty="0">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latin typeface="微软雅黑" panose="020B0503020204020204" pitchFamily="34" charset="-122"/>
                <a:ea typeface="微软雅黑" panose="020B0503020204020204" pitchFamily="34" charset="-122"/>
              </a:rPr>
              <a:t>课外阅读：</a:t>
            </a:r>
            <a:endParaRPr lang="en-US" altLang="zh-CN" sz="2000" dirty="0">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latin typeface="微软雅黑" panose="020B0503020204020204" pitchFamily="34" charset="-122"/>
                <a:ea typeface="微软雅黑" panose="020B0503020204020204" pitchFamily="34" charset="-122"/>
              </a:rPr>
              <a:t>       </a:t>
            </a:r>
            <a:r>
              <a:rPr lang="zh-CN" altLang="en-US" sz="2000" b="0" dirty="0">
                <a:latin typeface="微软雅黑" panose="020B0503020204020204" pitchFamily="34" charset="-122"/>
                <a:ea typeface="微软雅黑" panose="020B0503020204020204" pitchFamily="34" charset="-122"/>
              </a:rPr>
              <a:t>阅读并实现教材案例 </a:t>
            </a:r>
            <a:r>
              <a:rPr lang="en-US" altLang="zh-CN" sz="2000" b="0" dirty="0">
                <a:latin typeface="微软雅黑" panose="020B0503020204020204" pitchFamily="34" charset="-122"/>
                <a:ea typeface="微软雅黑" panose="020B0503020204020204" pitchFamily="34" charset="-122"/>
              </a:rPr>
              <a:t>4-4</a:t>
            </a:r>
            <a:endParaRPr lang="en-US" altLang="zh-CN" sz="2000" b="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691680" y="0"/>
            <a:ext cx="7452320" cy="771550"/>
          </a:xfrm>
          <a:prstGeom prst="rect">
            <a:avLst/>
          </a:prstGeom>
        </p:spPr>
        <p:txBody>
          <a:bodyPr/>
          <a:lstStyle/>
          <a:p>
            <a:pPr algn="ctr">
              <a:lnSpc>
                <a:spcPct val="150000"/>
              </a:lnSpc>
            </a:pPr>
            <a:r>
              <a:rPr lang="en-US" altLang="zh-CN" dirty="0"/>
              <a:t>4</a:t>
            </a:r>
            <a:r>
              <a:rPr lang="zh-CN" altLang="en-US" dirty="0"/>
              <a:t>、</a:t>
            </a:r>
            <a:r>
              <a:rPr lang="en-US" altLang="zh-CN" dirty="0"/>
              <a:t> </a:t>
            </a:r>
            <a:r>
              <a:rPr lang="zh-CN" altLang="zh-CN" dirty="0"/>
              <a:t>元组重复</a:t>
            </a:r>
            <a:endParaRPr lang="zh-CN" altLang="en-US" dirty="0"/>
          </a:p>
        </p:txBody>
      </p:sp>
      <p:sp>
        <p:nvSpPr>
          <p:cNvPr id="3" name="内容占位符 2"/>
          <p:cNvSpPr>
            <a:spLocks noGrp="1"/>
          </p:cNvSpPr>
          <p:nvPr>
            <p:ph idx="4294967295"/>
          </p:nvPr>
        </p:nvSpPr>
        <p:spPr>
          <a:xfrm>
            <a:off x="1835696" y="843558"/>
            <a:ext cx="7200800" cy="4248472"/>
          </a:xfrm>
          <a:prstGeom prst="rect">
            <a:avLst/>
          </a:prstGeom>
        </p:spPr>
        <p:txBody>
          <a:bodyPr lIns="0" tIns="0" rIns="0" bIns="0"/>
          <a:lstStyle/>
          <a:p>
            <a:pPr>
              <a:lnSpc>
                <a:spcPct val="150000"/>
              </a:lnSpc>
              <a:buFont typeface="Wingdings" panose="05000000000000000000" pitchFamily="2" charset="2"/>
              <a:buChar char="l"/>
            </a:pPr>
            <a:r>
              <a:rPr lang="zh-CN" altLang="zh-CN" sz="1800" b="0" dirty="0">
                <a:latin typeface="微软雅黑" panose="020B0503020204020204" pitchFamily="34" charset="-122"/>
                <a:ea typeface="微软雅黑" panose="020B0503020204020204" pitchFamily="34" charset="-122"/>
              </a:rPr>
              <a:t>除了检测属性间的冗余外，还应当在元组级检测重复（对于给定的唯一数据实体，存在两个或多个相同的元组）</a:t>
            </a:r>
            <a:r>
              <a:rPr lang="zh-CN" altLang="en-US" sz="1800" b="0" dirty="0">
                <a:latin typeface="微软雅黑" panose="020B0503020204020204" pitchFamily="34" charset="-122"/>
                <a:ea typeface="微软雅黑" panose="020B0503020204020204" pitchFamily="34" charset="-122"/>
              </a:rPr>
              <a:t>。</a:t>
            </a:r>
            <a:endParaRPr lang="en-US" altLang="zh-CN" sz="1800" b="0" dirty="0">
              <a:latin typeface="微软雅黑" panose="020B0503020204020204" pitchFamily="34" charset="-122"/>
              <a:ea typeface="微软雅黑" panose="020B0503020204020204" pitchFamily="34" charset="-122"/>
            </a:endParaRPr>
          </a:p>
          <a:p>
            <a:pPr>
              <a:lnSpc>
                <a:spcPct val="150000"/>
              </a:lnSpc>
            </a:pPr>
            <a:r>
              <a:rPr lang="zh-CN" altLang="zh-CN" sz="1800" b="0" dirty="0">
                <a:latin typeface="微软雅黑" panose="020B0503020204020204" pitchFamily="34" charset="-122"/>
                <a:ea typeface="微软雅黑" panose="020B0503020204020204" pitchFamily="34" charset="-122"/>
              </a:rPr>
              <a:t>去规范化表（</a:t>
            </a:r>
            <a:r>
              <a:rPr lang="en-US" altLang="zh-CN" sz="1800" b="0" dirty="0" err="1">
                <a:latin typeface="微软雅黑" panose="020B0503020204020204" pitchFamily="34" charset="-122"/>
                <a:ea typeface="微软雅黑" panose="020B0503020204020204" pitchFamily="34" charset="-122"/>
              </a:rPr>
              <a:t>denormalized</a:t>
            </a:r>
            <a:r>
              <a:rPr lang="en-US" altLang="zh-CN" sz="1800" b="0" dirty="0">
                <a:latin typeface="微软雅黑" panose="020B0503020204020204" pitchFamily="34" charset="-122"/>
                <a:ea typeface="微软雅黑" panose="020B0503020204020204" pitchFamily="34" charset="-122"/>
              </a:rPr>
              <a:t> table</a:t>
            </a:r>
            <a:r>
              <a:rPr lang="zh-CN" altLang="zh-CN" sz="1800" b="0" dirty="0">
                <a:latin typeface="微软雅黑" panose="020B0503020204020204" pitchFamily="34" charset="-122"/>
                <a:ea typeface="微软雅黑" panose="020B0503020204020204" pitchFamily="34" charset="-122"/>
              </a:rPr>
              <a:t>）的使用（这样做通常是为了通过避免连接来改善性能）是数据冗余的另一个来源。</a:t>
            </a:r>
            <a:endParaRPr lang="en-US" altLang="zh-CN" sz="1800" b="0" dirty="0">
              <a:latin typeface="微软雅黑" panose="020B0503020204020204" pitchFamily="34" charset="-122"/>
              <a:ea typeface="微软雅黑" panose="020B0503020204020204" pitchFamily="34" charset="-122"/>
            </a:endParaRPr>
          </a:p>
          <a:p>
            <a:pPr>
              <a:lnSpc>
                <a:spcPct val="150000"/>
              </a:lnSpc>
            </a:pPr>
            <a:r>
              <a:rPr lang="zh-CN" altLang="zh-CN" sz="1800" b="0" dirty="0">
                <a:latin typeface="微软雅黑" panose="020B0503020204020204" pitchFamily="34" charset="-122"/>
                <a:ea typeface="微软雅黑" panose="020B0503020204020204" pitchFamily="34" charset="-122"/>
              </a:rPr>
              <a:t>不一致通常出现在不同的副本之间，由于不正确的数据输入，或者由于更新了数据副本的某些变化，但未更新所有副本的变化。</a:t>
            </a:r>
            <a:endParaRPr lang="en-US" altLang="zh-CN" sz="1800" b="0" dirty="0">
              <a:latin typeface="微软雅黑" panose="020B0503020204020204" pitchFamily="34" charset="-122"/>
              <a:ea typeface="微软雅黑" panose="020B0503020204020204" pitchFamily="34" charset="-122"/>
            </a:endParaRPr>
          </a:p>
          <a:p>
            <a:pPr>
              <a:lnSpc>
                <a:spcPct val="150000"/>
              </a:lnSpc>
            </a:pPr>
            <a:r>
              <a:rPr lang="zh-CN" altLang="zh-CN" sz="1800" b="0" dirty="0">
                <a:latin typeface="微软雅黑" panose="020B0503020204020204" pitchFamily="34" charset="-122"/>
                <a:ea typeface="微软雅黑" panose="020B0503020204020204" pitchFamily="34" charset="-122"/>
              </a:rPr>
              <a:t>例如，如果订单数据库包含订货人的姓名和地址属性，而这些信息不是在订货人数据库中的关键码，则不一致就可能出现，例如同一订货人的名字可能以不同的地址出现在订单数据库中。</a:t>
            </a:r>
            <a:endParaRPr lang="zh-CN" altLang="zh-CN" sz="1800" b="0" dirty="0">
              <a:latin typeface="微软雅黑" panose="020B0503020204020204" pitchFamily="34" charset="-122"/>
              <a:ea typeface="微软雅黑" panose="020B0503020204020204" pitchFamily="34" charset="-122"/>
            </a:endParaRPr>
          </a:p>
          <a:p>
            <a:pPr>
              <a:lnSpc>
                <a:spcPct val="150000"/>
              </a:lnSpc>
            </a:pPr>
            <a:endParaRPr lang="zh-CN" altLang="en-US" sz="1800" b="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131840" y="548992"/>
            <a:ext cx="2884189" cy="438582"/>
            <a:chOff x="3491880" y="1016149"/>
            <a:chExt cx="2884189" cy="438582"/>
          </a:xfrm>
        </p:grpSpPr>
        <p:sp>
          <p:nvSpPr>
            <p:cNvPr id="4" name="圆角矩形 4"/>
            <p:cNvSpPr>
              <a:spLocks noChangeArrowheads="1"/>
            </p:cNvSpPr>
            <p:nvPr/>
          </p:nvSpPr>
          <p:spPr bwMode="auto">
            <a:xfrm>
              <a:off x="3491880" y="1066081"/>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1</a:t>
              </a:r>
              <a:endParaRPr lang="zh-CN" alt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5" name="矩形 5"/>
            <p:cNvSpPr>
              <a:spLocks noChangeArrowheads="1"/>
            </p:cNvSpPr>
            <p:nvPr/>
          </p:nvSpPr>
          <p:spPr bwMode="auto">
            <a:xfrm>
              <a:off x="4083134" y="1016149"/>
              <a:ext cx="229293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数据预处理概述</a:t>
              </a:r>
              <a:endParaRPr lang="zh-CN" altLang="zh-CN" sz="2400" b="1" dirty="0">
                <a:latin typeface="微软雅黑 Light" panose="020B0502040204020203" pitchFamily="34" charset="-122"/>
                <a:ea typeface="微软雅黑 Light" panose="020B0502040204020203" pitchFamily="34" charset="-122"/>
              </a:endParaRPr>
            </a:p>
          </p:txBody>
        </p:sp>
      </p:grpSp>
      <p:grpSp>
        <p:nvGrpSpPr>
          <p:cNvPr id="10" name="组合 9"/>
          <p:cNvGrpSpPr/>
          <p:nvPr/>
        </p:nvGrpSpPr>
        <p:grpSpPr>
          <a:xfrm>
            <a:off x="3131840" y="1270379"/>
            <a:ext cx="2884189" cy="438582"/>
            <a:chOff x="3491880" y="1779662"/>
            <a:chExt cx="2884189" cy="438582"/>
          </a:xfrm>
        </p:grpSpPr>
        <p:sp>
          <p:nvSpPr>
            <p:cNvPr id="6" name="圆角矩形 6"/>
            <p:cNvSpPr>
              <a:spLocks noChangeArrowheads="1"/>
            </p:cNvSpPr>
            <p:nvPr/>
          </p:nvSpPr>
          <p:spPr bwMode="auto">
            <a:xfrm>
              <a:off x="3491880" y="1833091"/>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2</a:t>
              </a:r>
              <a:endParaRPr lang="zh-CN" altLang="en-US" sz="2800" dirty="0">
                <a:solidFill>
                  <a:schemeClr val="bg1"/>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7" name="矩形 7"/>
            <p:cNvSpPr>
              <a:spLocks noChangeArrowheads="1"/>
            </p:cNvSpPr>
            <p:nvPr/>
          </p:nvSpPr>
          <p:spPr bwMode="auto">
            <a:xfrm>
              <a:off x="4083134" y="1779662"/>
              <a:ext cx="2292935"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描述性数据汇总</a:t>
              </a:r>
              <a:endParaRPr lang="zh-CN" altLang="zh-CN" sz="2400" b="1" dirty="0">
                <a:latin typeface="微软雅黑 Light" panose="020B0502040204020203" pitchFamily="34" charset="-122"/>
                <a:ea typeface="微软雅黑 Light" panose="020B0502040204020203" pitchFamily="34" charset="-122"/>
              </a:endParaRPr>
            </a:p>
          </p:txBody>
        </p:sp>
      </p:grpSp>
      <p:grpSp>
        <p:nvGrpSpPr>
          <p:cNvPr id="3" name="组合 2"/>
          <p:cNvGrpSpPr/>
          <p:nvPr/>
        </p:nvGrpSpPr>
        <p:grpSpPr>
          <a:xfrm>
            <a:off x="3131840" y="1991766"/>
            <a:ext cx="1942337" cy="438582"/>
            <a:chOff x="3491880" y="2603649"/>
            <a:chExt cx="1942337" cy="438582"/>
          </a:xfrm>
        </p:grpSpPr>
        <p:sp>
          <p:nvSpPr>
            <p:cNvPr id="8"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80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3</a:t>
              </a:r>
              <a:endParaRPr lang="zh-CN" altLang="en-US" sz="280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9"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数据清洗</a:t>
              </a:r>
              <a:endParaRPr lang="zh-CN" altLang="en-US" sz="2400" b="1" dirty="0">
                <a:latin typeface="微软雅黑 Light" panose="020B0502040204020203" pitchFamily="34" charset="-122"/>
                <a:ea typeface="微软雅黑 Light" panose="020B0502040204020203" pitchFamily="34" charset="-122"/>
              </a:endParaRPr>
            </a:p>
          </p:txBody>
        </p:sp>
      </p:grpSp>
      <p:sp>
        <p:nvSpPr>
          <p:cNvPr id="14" name="矩形 33"/>
          <p:cNvSpPr>
            <a:spLocks noChangeArrowheads="1"/>
          </p:cNvSpPr>
          <p:nvPr/>
        </p:nvSpPr>
        <p:spPr bwMode="auto">
          <a:xfrm>
            <a:off x="-9525" y="1488"/>
            <a:ext cx="2790825" cy="5143500"/>
          </a:xfrm>
          <a:prstGeom prst="rect">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sz="2400">
                <a:solidFill>
                  <a:srgbClr val="FFFFFF"/>
                </a:solidFill>
                <a:latin typeface="Times New Roman" panose="02020603050405020304" pitchFamily="18" charset="0"/>
                <a:ea typeface="黑体" panose="02010609060101010101" pitchFamily="49" charset="-122"/>
                <a:sym typeface="Times New Roman" panose="02020603050405020304" pitchFamily="18" charset="0"/>
              </a:rPr>
              <a:t>          </a:t>
            </a:r>
            <a:endParaRPr lang="zh-CN" altLang="en-US">
              <a:solidFill>
                <a:srgbClr val="FFFFFF"/>
              </a:solidFill>
              <a:latin typeface="黑体" panose="02010609060101010101" pitchFamily="49" charset="-122"/>
              <a:ea typeface="黑体" panose="02010609060101010101" pitchFamily="49" charset="-122"/>
              <a:sym typeface="黑体" panose="02010609060101010101" pitchFamily="49" charset="-122"/>
            </a:endParaRPr>
          </a:p>
        </p:txBody>
      </p:sp>
      <p:sp>
        <p:nvSpPr>
          <p:cNvPr id="15" name="矩形 34"/>
          <p:cNvSpPr>
            <a:spLocks noChangeArrowheads="1"/>
          </p:cNvSpPr>
          <p:nvPr/>
        </p:nvSpPr>
        <p:spPr bwMode="auto">
          <a:xfrm>
            <a:off x="697706" y="555526"/>
            <a:ext cx="1725216"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5000" dirty="0">
                <a:solidFill>
                  <a:schemeClr val="bg1"/>
                </a:solidFill>
                <a:latin typeface="黑体" panose="02010609060101010101" pitchFamily="49" charset="-122"/>
                <a:ea typeface="黑体" panose="02010609060101010101" pitchFamily="49" charset="-122"/>
                <a:sym typeface="黑体" panose="02010609060101010101" pitchFamily="49" charset="-122"/>
              </a:rPr>
              <a:t>目 录</a:t>
            </a:r>
            <a:endParaRPr lang="zh-CN" altLang="en-US" sz="5000" dirty="0">
              <a:solidFill>
                <a:schemeClr val="bg1"/>
              </a:solidFill>
              <a:latin typeface="黑体" panose="02010609060101010101" pitchFamily="49" charset="-122"/>
              <a:ea typeface="黑体" panose="02010609060101010101" pitchFamily="49" charset="-122"/>
              <a:sym typeface="黑体" panose="02010609060101010101" pitchFamily="49" charset="-122"/>
            </a:endParaRPr>
          </a:p>
        </p:txBody>
      </p:sp>
      <p:sp>
        <p:nvSpPr>
          <p:cNvPr id="16" name="矩形 35"/>
          <p:cNvSpPr>
            <a:spLocks noChangeArrowheads="1"/>
          </p:cNvSpPr>
          <p:nvPr/>
        </p:nvSpPr>
        <p:spPr bwMode="auto">
          <a:xfrm>
            <a:off x="942975" y="1563638"/>
            <a:ext cx="1234679"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en-US" sz="2400" dirty="0">
                <a:solidFill>
                  <a:schemeClr val="bg1"/>
                </a:solidFill>
                <a:latin typeface="Times New Roman" panose="02020603050405020304" pitchFamily="18" charset="0"/>
                <a:ea typeface="黑体" panose="02010609060101010101" pitchFamily="49" charset="-122"/>
                <a:sym typeface="Times New Roman" panose="02020603050405020304" pitchFamily="18" charset="0"/>
              </a:rPr>
              <a:t>Contents</a:t>
            </a:r>
            <a:endParaRPr lang="zh-CN" altLang="en-US" dirty="0"/>
          </a:p>
        </p:txBody>
      </p:sp>
      <p:grpSp>
        <p:nvGrpSpPr>
          <p:cNvPr id="17" name="组合 16"/>
          <p:cNvGrpSpPr/>
          <p:nvPr/>
        </p:nvGrpSpPr>
        <p:grpSpPr>
          <a:xfrm>
            <a:off x="3131840" y="2713153"/>
            <a:ext cx="1942337" cy="438582"/>
            <a:chOff x="3491880" y="2603649"/>
            <a:chExt cx="1942337" cy="438582"/>
          </a:xfrm>
        </p:grpSpPr>
        <p:sp>
          <p:nvSpPr>
            <p:cNvPr id="19"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4</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0"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数据集成</a:t>
              </a:r>
              <a:endParaRPr lang="zh-CN" altLang="en-US" sz="2400" b="1" dirty="0">
                <a:latin typeface="微软雅黑 Light" panose="020B0502040204020203" pitchFamily="34" charset="-122"/>
                <a:ea typeface="微软雅黑 Light" panose="020B0502040204020203" pitchFamily="34" charset="-122"/>
              </a:endParaRPr>
            </a:p>
          </p:txBody>
        </p:sp>
      </p:grpSp>
      <p:grpSp>
        <p:nvGrpSpPr>
          <p:cNvPr id="21" name="组合 20"/>
          <p:cNvGrpSpPr/>
          <p:nvPr/>
        </p:nvGrpSpPr>
        <p:grpSpPr>
          <a:xfrm>
            <a:off x="3131840" y="3434540"/>
            <a:ext cx="1942337" cy="438582"/>
            <a:chOff x="3491880" y="2603649"/>
            <a:chExt cx="1942337" cy="438582"/>
          </a:xfrm>
        </p:grpSpPr>
        <p:sp>
          <p:nvSpPr>
            <p:cNvPr id="22"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5</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3"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solidFill>
                    <a:srgbClr val="0099FF"/>
                  </a:solidFill>
                  <a:latin typeface="微软雅黑" panose="020B0503020204020204" pitchFamily="34" charset="-122"/>
                  <a:ea typeface="微软雅黑" panose="020B0503020204020204" pitchFamily="34" charset="-122"/>
                </a:rPr>
                <a:t>数据规约</a:t>
              </a:r>
              <a:endParaRPr lang="zh-CN" altLang="en-US" sz="2400" b="1" dirty="0">
                <a:solidFill>
                  <a:srgbClr val="0099FF"/>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131840" y="4155926"/>
            <a:ext cx="1942337" cy="438582"/>
            <a:chOff x="3491880" y="2603649"/>
            <a:chExt cx="1942337" cy="438582"/>
          </a:xfrm>
        </p:grpSpPr>
        <p:sp>
          <p:nvSpPr>
            <p:cNvPr id="25"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p>
              <a:pPr algn="ctr"/>
              <a:r>
                <a:rPr lang="en-US" altLang="zh-CN"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rPr>
                <a:t>6</a:t>
              </a:r>
              <a:endParaRPr lang="zh-CN" altLang="en-US" sz="2800" dirty="0">
                <a:solidFill>
                  <a:srgbClr val="FFFFFF"/>
                </a:solidFill>
                <a:latin typeface="微软雅黑 Light" panose="020B0502040204020203" pitchFamily="34" charset="-122"/>
                <a:ea typeface="微软雅黑 Light" panose="020B0502040204020203" pitchFamily="34" charset="-122"/>
                <a:cs typeface="Arial Unicode MS" pitchFamily="34" charset="-122"/>
                <a:sym typeface="Arial Unicode MS" pitchFamily="34" charset="-122"/>
              </a:endParaRPr>
            </a:p>
          </p:txBody>
        </p:sp>
        <p:sp>
          <p:nvSpPr>
            <p:cNvPr id="26" name="矩形 9"/>
            <p:cNvSpPr>
              <a:spLocks noChangeArrowheads="1"/>
            </p:cNvSpPr>
            <p:nvPr/>
          </p:nvSpPr>
          <p:spPr bwMode="auto">
            <a:xfrm>
              <a:off x="4064611" y="2603649"/>
              <a:ext cx="1369606"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微软雅黑 Light" panose="020B0502040204020203" pitchFamily="34" charset="-122"/>
                  <a:ea typeface="微软雅黑 Light" panose="020B0502040204020203" pitchFamily="34" charset="-122"/>
                </a:rPr>
                <a:t>数据变换</a:t>
              </a:r>
              <a:endParaRPr lang="zh-CN" altLang="en-US" sz="2400" b="1" dirty="0">
                <a:latin typeface="微软雅黑 Light" panose="020B0502040204020203" pitchFamily="34" charset="-122"/>
                <a:ea typeface="微软雅黑 Light" panose="020B0502040204020203"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28192" y="627534"/>
            <a:ext cx="7452320" cy="4401205"/>
          </a:xfrm>
          <a:prstGeom prst="rect">
            <a:avLst/>
          </a:prstGeom>
        </p:spPr>
        <p:txBody>
          <a:bodyPr wrap="square">
            <a:spAutoFit/>
          </a:bodyPr>
          <a:lstStyle/>
          <a:p>
            <a:pPr lvl="0">
              <a:lnSpc>
                <a:spcPct val="200000"/>
              </a:lnSpc>
            </a:pPr>
            <a:r>
              <a:rPr lang="zh-CN" altLang="zh-CN" sz="2200" b="1" dirty="0">
                <a:latin typeface="微软雅黑 Light" panose="020B0502040204020203" pitchFamily="34" charset="-122"/>
                <a:ea typeface="微软雅黑 Light" panose="020B0502040204020203" pitchFamily="34" charset="-122"/>
              </a:rPr>
              <a:t>数据正确性（</a:t>
            </a:r>
            <a:r>
              <a:rPr lang="en-US" altLang="zh-CN" sz="2200" b="1" dirty="0">
                <a:latin typeface="微软雅黑 Light" panose="020B0502040204020203" pitchFamily="34" charset="-122"/>
                <a:ea typeface="微软雅黑 Light" panose="020B0502040204020203" pitchFamily="34" charset="-122"/>
              </a:rPr>
              <a:t>Correctness</a:t>
            </a:r>
            <a:r>
              <a:rPr lang="zh-CN" altLang="zh-CN" sz="2200" b="1" dirty="0">
                <a:latin typeface="微软雅黑 Light" panose="020B0502040204020203" pitchFamily="34" charset="-122"/>
                <a:ea typeface="微软雅黑 Light" panose="020B0502040204020203" pitchFamily="34" charset="-122"/>
              </a:rPr>
              <a:t>）</a:t>
            </a:r>
            <a:r>
              <a:rPr lang="zh-CN" altLang="en-US" sz="2200" b="1" dirty="0">
                <a:latin typeface="微软雅黑 Light" panose="020B0502040204020203" pitchFamily="34" charset="-122"/>
                <a:ea typeface="微软雅黑 Light" panose="020B0502040204020203" pitchFamily="34" charset="-122"/>
              </a:rPr>
              <a:t>：</a:t>
            </a:r>
            <a:r>
              <a:rPr lang="zh-CN" altLang="en-US" sz="2000" dirty="0">
                <a:latin typeface="微软雅黑 Light" panose="020B0502040204020203" pitchFamily="34" charset="-122"/>
                <a:ea typeface="微软雅黑 Light" panose="020B0502040204020203" pitchFamily="34" charset="-122"/>
              </a:rPr>
              <a:t>数据是否真实地记录了客观现象</a:t>
            </a:r>
            <a:r>
              <a:rPr lang="en-US" altLang="zh-CN" sz="1600" dirty="0"/>
              <a:t>1</a:t>
            </a:r>
            <a:r>
              <a:rPr lang="zh-CN" altLang="en-US" sz="1600" dirty="0"/>
              <a:t>、</a:t>
            </a:r>
            <a:r>
              <a:rPr lang="zh-CN" altLang="zh-CN" sz="1600" dirty="0"/>
              <a:t>收集数据的设备可能出现了故障；</a:t>
            </a:r>
            <a:endParaRPr lang="en-US" altLang="zh-CN" sz="1600" dirty="0"/>
          </a:p>
          <a:p>
            <a:pPr lvl="0">
              <a:lnSpc>
                <a:spcPct val="200000"/>
              </a:lnSpc>
            </a:pPr>
            <a:r>
              <a:rPr lang="en-US" altLang="zh-CN" sz="1600" dirty="0"/>
              <a:t>2</a:t>
            </a:r>
            <a:r>
              <a:rPr lang="zh-CN" altLang="en-US" sz="1600" dirty="0"/>
              <a:t>、</a:t>
            </a:r>
            <a:r>
              <a:rPr lang="zh-CN" altLang="zh-CN" sz="1600" dirty="0"/>
              <a:t>在数据输入时，人或计算机可能会出现输入错误；</a:t>
            </a:r>
            <a:endParaRPr lang="en-US" altLang="zh-CN" sz="1600" dirty="0"/>
          </a:p>
          <a:p>
            <a:pPr lvl="0">
              <a:lnSpc>
                <a:spcPct val="200000"/>
              </a:lnSpc>
            </a:pPr>
            <a:r>
              <a:rPr lang="en-US" altLang="zh-CN" sz="1600" dirty="0"/>
              <a:t>3</a:t>
            </a:r>
            <a:r>
              <a:rPr lang="zh-CN" altLang="en-US" sz="1600" dirty="0"/>
              <a:t>、</a:t>
            </a:r>
            <a:r>
              <a:rPr lang="zh-CN" altLang="zh-CN" sz="1600" dirty="0"/>
              <a:t>当用户不希望提交个人信息时，可能故意向强制输入字段输入不正确的值（例如，为生日选择默认值</a:t>
            </a:r>
            <a:r>
              <a:rPr lang="en-US" altLang="zh-CN" sz="1600" dirty="0"/>
              <a:t>“1</a:t>
            </a:r>
            <a:r>
              <a:rPr lang="zh-CN" altLang="zh-CN" sz="1600" dirty="0"/>
              <a:t>月</a:t>
            </a:r>
            <a:r>
              <a:rPr lang="en-US" altLang="zh-CN" sz="1600" dirty="0"/>
              <a:t>1</a:t>
            </a:r>
            <a:r>
              <a:rPr lang="zh-CN" altLang="zh-CN" sz="1600" dirty="0"/>
              <a:t>日</a:t>
            </a:r>
            <a:r>
              <a:rPr lang="en-US" altLang="zh-CN" sz="1600" dirty="0"/>
              <a:t>”</a:t>
            </a:r>
            <a:r>
              <a:rPr lang="zh-CN" altLang="zh-CN" sz="1600" dirty="0"/>
              <a:t>）。这称为被掩盖的缺失数据。错误也可能由于技术的限制在数据传输中出现</a:t>
            </a:r>
            <a:r>
              <a:rPr lang="zh-CN" altLang="en-US" sz="1600" dirty="0"/>
              <a:t>；</a:t>
            </a:r>
            <a:endParaRPr lang="en-US" altLang="zh-CN" sz="1600" dirty="0"/>
          </a:p>
          <a:p>
            <a:pPr lvl="0">
              <a:lnSpc>
                <a:spcPct val="200000"/>
              </a:lnSpc>
            </a:pPr>
            <a:r>
              <a:rPr lang="en-US" altLang="zh-CN" sz="1600" dirty="0"/>
              <a:t>4</a:t>
            </a:r>
            <a:r>
              <a:rPr lang="zh-CN" altLang="en-US" sz="1600" dirty="0"/>
              <a:t>、</a:t>
            </a:r>
            <a:r>
              <a:rPr lang="zh-CN" altLang="zh-CN" sz="1600" dirty="0"/>
              <a:t>不正确的数据也可能由命名约定或所用的数据字段不一致，或输入字段（如日期）的格式不一致而导致</a:t>
            </a:r>
            <a:r>
              <a:rPr lang="zh-CN" altLang="zh-CN" dirty="0"/>
              <a:t>。</a:t>
            </a:r>
            <a:endParaRPr lang="zh-CN" altLang="zh-CN" dirty="0"/>
          </a:p>
        </p:txBody>
      </p:sp>
      <p:sp>
        <p:nvSpPr>
          <p:cNvPr id="5" name="标题 1"/>
          <p:cNvSpPr txBox="1"/>
          <p:nvPr/>
        </p:nvSpPr>
        <p:spPr>
          <a:xfrm>
            <a:off x="1691680" y="0"/>
            <a:ext cx="7452320" cy="771550"/>
          </a:xfr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dirty="0">
                <a:latin typeface="+mj-ea"/>
              </a:rPr>
              <a:t>1.2</a:t>
            </a:r>
            <a:r>
              <a:rPr lang="zh-CN" altLang="en-US" dirty="0">
                <a:latin typeface="+mj-ea"/>
              </a:rPr>
              <a:t> 数据质量</a:t>
            </a:r>
            <a:endParaRPr lang="zh-CN" altLang="en-US" dirty="0">
              <a:latin typeface="+mj-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35696" y="843558"/>
            <a:ext cx="7200800" cy="3553858"/>
          </a:xfrm>
          <a:prstGeom prst="rect">
            <a:avLst/>
          </a:prstGeom>
          <a:noFill/>
        </p:spPr>
        <p:txBody>
          <a:bodyPr wrap="square">
            <a:spAutoFit/>
          </a:bodyPr>
          <a:lstStyle/>
          <a:p>
            <a:pPr eaLnBrk="1" hangingPunct="1">
              <a:lnSpc>
                <a:spcPct val="150000"/>
              </a:lnSpc>
            </a:pPr>
            <a:r>
              <a:rPr lang="zh-CN" altLang="en-US" sz="2000" b="1" dirty="0">
                <a:latin typeface="+mj-ea"/>
                <a:ea typeface="+mj-ea"/>
              </a:rPr>
              <a:t>数据归约</a:t>
            </a:r>
            <a:r>
              <a:rPr lang="en-US" altLang="zh-CN" sz="2000" b="1" dirty="0">
                <a:latin typeface="+mj-ea"/>
                <a:ea typeface="+mj-ea"/>
              </a:rPr>
              <a:t>(Data reduction)</a:t>
            </a:r>
            <a:r>
              <a:rPr lang="zh-CN" altLang="en-US" sz="2000" b="1" dirty="0">
                <a:latin typeface="+mj-ea"/>
                <a:ea typeface="+mj-ea"/>
              </a:rPr>
              <a:t>：</a:t>
            </a:r>
            <a:r>
              <a:rPr lang="zh-CN" altLang="en-US" dirty="0">
                <a:latin typeface="微软雅黑 Light" panose="020B0502040204020203" pitchFamily="34" charset="-122"/>
                <a:ea typeface="微软雅黑 Light" panose="020B0502040204020203" pitchFamily="34" charset="-122"/>
              </a:rPr>
              <a:t>获得数据集的一个简约表示，使得在容量上大大减小，但仍接近于保持原数据的完整性，并产生相同或基本相同的分析结果。</a:t>
            </a:r>
            <a:endParaRPr lang="zh-CN" altLang="en-US" dirty="0">
              <a:latin typeface="微软雅黑 Light" panose="020B0502040204020203" pitchFamily="34" charset="-122"/>
              <a:ea typeface="微软雅黑 Light" panose="020B0502040204020203" pitchFamily="34" charset="-122"/>
            </a:endParaRPr>
          </a:p>
          <a:p>
            <a:pPr eaLnBrk="1" hangingPunct="1">
              <a:lnSpc>
                <a:spcPct val="150000"/>
              </a:lnSpc>
            </a:pPr>
            <a:r>
              <a:rPr lang="zh-CN" altLang="en-US" dirty="0">
                <a:latin typeface="微软雅黑 Light" panose="020B0502040204020203" pitchFamily="34" charset="-122"/>
                <a:ea typeface="微软雅黑 Light" panose="020B0502040204020203" pitchFamily="34" charset="-122"/>
              </a:rPr>
              <a:t>数据归约策略：</a:t>
            </a:r>
            <a:endParaRPr lang="zh-CN" altLang="en-US" dirty="0">
              <a:latin typeface="微软雅黑 Light" panose="020B0502040204020203" pitchFamily="34" charset="-122"/>
              <a:ea typeface="微软雅黑 Light" panose="020B0502040204020203" pitchFamily="34" charset="-122"/>
            </a:endParaRPr>
          </a:p>
          <a:p>
            <a:pPr lvl="1" eaLnBrk="1" hangingPunct="1">
              <a:lnSpc>
                <a:spcPct val="150000"/>
              </a:lnSpc>
            </a:pPr>
            <a:r>
              <a:rPr lang="zh-CN" altLang="en-US" sz="2000" b="1" dirty="0">
                <a:latin typeface="微软雅黑 Light" panose="020B0502040204020203" pitchFamily="34" charset="-122"/>
                <a:ea typeface="微软雅黑 Light" panose="020B0502040204020203" pitchFamily="34" charset="-122"/>
              </a:rPr>
              <a:t>维归约（</a:t>
            </a:r>
            <a:r>
              <a:rPr lang="en-US" altLang="zh-CN" sz="2000" b="1" dirty="0">
                <a:latin typeface="微软雅黑 Light" panose="020B0502040204020203" pitchFamily="34" charset="-122"/>
                <a:ea typeface="微软雅黑 Light" panose="020B0502040204020203" pitchFamily="34" charset="-122"/>
              </a:rPr>
              <a:t>Dimensionality reduction</a:t>
            </a:r>
            <a:r>
              <a:rPr lang="zh-CN" altLang="en-US" sz="2000" b="1" dirty="0">
                <a:latin typeface="微软雅黑 Light" panose="020B0502040204020203" pitchFamily="34" charset="-122"/>
                <a:ea typeface="微软雅黑 Light" panose="020B0502040204020203" pitchFamily="34" charset="-122"/>
              </a:rPr>
              <a:t>）</a:t>
            </a:r>
            <a:endParaRPr lang="en-US" altLang="zh-CN" sz="2000" b="1" dirty="0">
              <a:latin typeface="微软雅黑 Light" panose="020B0502040204020203" pitchFamily="34" charset="-122"/>
              <a:ea typeface="微软雅黑 Light" panose="020B0502040204020203" pitchFamily="34" charset="-122"/>
            </a:endParaRPr>
          </a:p>
          <a:p>
            <a:pPr lvl="1" eaLnBrk="1" hangingPunct="1">
              <a:lnSpc>
                <a:spcPct val="150000"/>
              </a:lnSpc>
            </a:pPr>
            <a:r>
              <a:rPr lang="zh-CN" altLang="en-US" sz="2000" b="1" dirty="0">
                <a:latin typeface="微软雅黑 Light" panose="020B0502040204020203" pitchFamily="34" charset="-122"/>
                <a:ea typeface="微软雅黑 Light" panose="020B0502040204020203" pitchFamily="34" charset="-122"/>
              </a:rPr>
              <a:t>数量归约（</a:t>
            </a:r>
            <a:r>
              <a:rPr lang="en-US" altLang="zh-CN" sz="2000" b="1" dirty="0">
                <a:latin typeface="微软雅黑 Light" panose="020B0502040204020203" pitchFamily="34" charset="-122"/>
                <a:ea typeface="微软雅黑 Light" panose="020B0502040204020203" pitchFamily="34" charset="-122"/>
              </a:rPr>
              <a:t>Quantity specification</a:t>
            </a:r>
            <a:r>
              <a:rPr lang="zh-CN" altLang="en-US" sz="2000" b="1" dirty="0">
                <a:latin typeface="微软雅黑 Light" panose="020B0502040204020203" pitchFamily="34" charset="-122"/>
                <a:ea typeface="微软雅黑 Light" panose="020B0502040204020203" pitchFamily="34" charset="-122"/>
              </a:rPr>
              <a:t>）</a:t>
            </a:r>
            <a:endParaRPr lang="zh-CN" altLang="en-US" sz="2000" b="1" dirty="0">
              <a:latin typeface="微软雅黑 Light" panose="020B0502040204020203" pitchFamily="34" charset="-122"/>
              <a:ea typeface="微软雅黑 Light" panose="020B0502040204020203" pitchFamily="34" charset="-122"/>
            </a:endParaRPr>
          </a:p>
          <a:p>
            <a:pPr lvl="1" eaLnBrk="1" hangingPunct="1">
              <a:lnSpc>
                <a:spcPct val="150000"/>
              </a:lnSpc>
            </a:pPr>
            <a:r>
              <a:rPr lang="zh-CN" altLang="en-US" sz="2000" b="1" dirty="0">
                <a:latin typeface="微软雅黑 Light" panose="020B0502040204020203" pitchFamily="34" charset="-122"/>
                <a:ea typeface="微软雅黑 Light" panose="020B0502040204020203" pitchFamily="34" charset="-122"/>
              </a:rPr>
              <a:t>数据压缩（</a:t>
            </a:r>
            <a:r>
              <a:rPr lang="en-US" altLang="zh-CN" sz="2000" b="1" dirty="0">
                <a:latin typeface="微软雅黑 Light" panose="020B0502040204020203" pitchFamily="34" charset="-122"/>
                <a:ea typeface="微软雅黑 Light" panose="020B0502040204020203" pitchFamily="34" charset="-122"/>
              </a:rPr>
              <a:t> Data compression </a:t>
            </a:r>
            <a:r>
              <a:rPr lang="zh-CN" altLang="en-US" sz="2000" b="1" dirty="0">
                <a:latin typeface="微软雅黑 Light" panose="020B0502040204020203" pitchFamily="34" charset="-122"/>
                <a:ea typeface="微软雅黑 Light" panose="020B0502040204020203" pitchFamily="34" charset="-122"/>
              </a:rPr>
              <a:t>）</a:t>
            </a:r>
            <a:endParaRPr lang="en-US" altLang="zh-CN" sz="2000" b="1" dirty="0">
              <a:latin typeface="微软雅黑 Light" panose="020B0502040204020203" pitchFamily="34" charset="-122"/>
              <a:ea typeface="微软雅黑 Light" panose="020B0502040204020203" pitchFamily="34" charset="-122"/>
            </a:endParaRPr>
          </a:p>
          <a:p>
            <a:pPr eaLnBrk="1" hangingPunct="1">
              <a:lnSpc>
                <a:spcPct val="150000"/>
              </a:lnSpc>
            </a:pPr>
            <a:r>
              <a:rPr lang="zh-CN" altLang="en-US" dirty="0">
                <a:latin typeface="微软雅黑 Light" panose="020B0502040204020203" pitchFamily="34" charset="-122"/>
                <a:ea typeface="微软雅黑 Light" panose="020B0502040204020203" pitchFamily="34" charset="-122"/>
              </a:rPr>
              <a:t>用于数据归约的时间不应当超过在归约后数据挖掘上挖掘节省的时间。</a:t>
            </a:r>
            <a:endParaRPr lang="zh-CN" altLang="en-US" dirty="0">
              <a:latin typeface="微软雅黑 Light" panose="020B0502040204020203" pitchFamily="34" charset="-122"/>
              <a:ea typeface="微软雅黑 Light" panose="020B0502040204020203" pitchFamily="34" charset="-122"/>
            </a:endParaRPr>
          </a:p>
        </p:txBody>
      </p:sp>
      <p:sp>
        <p:nvSpPr>
          <p:cNvPr id="2" name="标题 1"/>
          <p:cNvSpPr txBox="1"/>
          <p:nvPr/>
        </p:nvSpPr>
        <p:spPr>
          <a:xfrm>
            <a:off x="1691680" y="0"/>
            <a:ext cx="7452320" cy="771550"/>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buFontTx/>
            </a:pPr>
            <a:r>
              <a:rPr lang="en-US" altLang="zh-CN" b="1" dirty="0"/>
              <a:t>5.  </a:t>
            </a:r>
            <a:r>
              <a:rPr lang="zh-CN" altLang="en-US" b="1" dirty="0"/>
              <a:t>数据规约</a:t>
            </a:r>
            <a:endParaRPr lang="zh-CN" altLang="en-US" b="1"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1680" y="154836"/>
            <a:ext cx="7452320" cy="46166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rPr>
              <a:t>5.1  </a:t>
            </a:r>
            <a:r>
              <a:rPr lang="zh-CN" altLang="en-US" sz="2400" dirty="0">
                <a:latin typeface="微软雅黑" panose="020B0503020204020204" pitchFamily="34" charset="-122"/>
                <a:ea typeface="微软雅黑" panose="020B0503020204020204" pitchFamily="34" charset="-122"/>
              </a:rPr>
              <a:t>维规约</a:t>
            </a:r>
            <a:endParaRPr lang="zh-CN" altLang="en-US" sz="2400" dirty="0">
              <a:latin typeface="微软雅黑" panose="020B0503020204020204" pitchFamily="34" charset="-122"/>
              <a:ea typeface="微软雅黑" panose="020B0503020204020204" pitchFamily="34" charset="-122"/>
            </a:endParaRPr>
          </a:p>
        </p:txBody>
      </p:sp>
      <p:sp>
        <p:nvSpPr>
          <p:cNvPr id="4" name="Rectangle 6"/>
          <p:cNvSpPr>
            <a:spLocks noChangeArrowheads="1"/>
          </p:cNvSpPr>
          <p:nvPr/>
        </p:nvSpPr>
        <p:spPr bwMode="auto">
          <a:xfrm>
            <a:off x="1757594" y="915566"/>
            <a:ext cx="73106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15240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342900" marR="0" lvl="0" indent="-342900" defTabSz="914400" rtl="0" eaLnBrk="1" fontAlgn="base" latinLnBrk="0" hangingPunct="1">
              <a:lnSpc>
                <a:spcPct val="100000"/>
              </a:lnSpc>
              <a:spcBef>
                <a:spcPct val="0"/>
              </a:spcBef>
              <a:spcAft>
                <a:spcPct val="0"/>
              </a:spcAft>
              <a:buClrTx/>
              <a:buSzTx/>
              <a:buFont typeface="Arial" panose="020B0604020202020204" pitchFamily="34" charset="0"/>
              <a:buChar char="•"/>
            </a:pPr>
            <a:r>
              <a:rPr kumimoji="0" lang="zh-CN" altLang="en-US" sz="2200" b="0" i="0" u="none" strike="noStrike" cap="none" normalizeH="0" baseline="0" dirty="0">
                <a:ln>
                  <a:noFill/>
                </a:ln>
                <a:solidFill>
                  <a:schemeClr val="tx1"/>
                </a:solidFill>
                <a:effectLst/>
                <a:latin typeface="幼圆" panose="02010509060101010101" pitchFamily="49" charset="-122"/>
                <a:ea typeface="幼圆" panose="02010509060101010101" pitchFamily="49" charset="-122"/>
              </a:rPr>
              <a:t>特征个数越多，分析特征训练模型所需的时间就越长；</a:t>
            </a:r>
            <a:endParaRPr kumimoji="0" lang="zh-CN" altLang="en-US" sz="2200" b="0" i="0" u="none" strike="noStrike" cap="none" normalizeH="0" baseline="0" dirty="0">
              <a:ln>
                <a:noFill/>
              </a:ln>
              <a:solidFill>
                <a:schemeClr val="tx1"/>
              </a:solidFill>
              <a:effectLst/>
              <a:latin typeface="幼圆" panose="02010509060101010101" pitchFamily="49" charset="-122"/>
              <a:ea typeface="幼圆" panose="02010509060101010101" pitchFamily="49" charset="-122"/>
            </a:endParaRPr>
          </a:p>
        </p:txBody>
      </p:sp>
      <p:sp>
        <p:nvSpPr>
          <p:cNvPr id="5" name="Rectangle 7"/>
          <p:cNvSpPr>
            <a:spLocks noChangeArrowheads="1"/>
          </p:cNvSpPr>
          <p:nvPr/>
        </p:nvSpPr>
        <p:spPr bwMode="auto">
          <a:xfrm>
            <a:off x="1757594" y="1474838"/>
            <a:ext cx="7310659" cy="52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15240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342900" marR="0" lvl="0" indent="-342900" algn="l" defTabSz="914400" rtl="0" eaLnBrk="1" fontAlgn="base" latinLnBrk="0" hangingPunct="1">
              <a:lnSpc>
                <a:spcPct val="150000"/>
              </a:lnSpc>
              <a:spcBef>
                <a:spcPct val="0"/>
              </a:spcBef>
              <a:spcAft>
                <a:spcPct val="0"/>
              </a:spcAft>
              <a:buClrTx/>
              <a:buSzTx/>
              <a:buFont typeface="Arial" panose="020B0604020202020204" pitchFamily="34" charset="0"/>
              <a:buChar char="•"/>
            </a:pPr>
            <a:r>
              <a:rPr lang="zh-CN" altLang="en-US" sz="2200" dirty="0">
                <a:latin typeface="幼圆" panose="02010509060101010101" pitchFamily="49" charset="-122"/>
                <a:ea typeface="幼圆" panose="02010509060101010101" pitchFamily="49" charset="-122"/>
              </a:rPr>
              <a:t>容易引起“维度灾难”，模型复杂，泛化能力会下降。</a:t>
            </a:r>
            <a:endParaRPr lang="zh-CN" altLang="en-US" sz="2200" dirty="0">
              <a:latin typeface="幼圆" panose="02010509060101010101" pitchFamily="49" charset="-122"/>
              <a:ea typeface="幼圆" panose="02010509060101010101" pitchFamily="49" charset="-122"/>
            </a:endParaRPr>
          </a:p>
        </p:txBody>
      </p:sp>
      <p:sp>
        <p:nvSpPr>
          <p:cNvPr id="6" name="Rectangle 8"/>
          <p:cNvSpPr>
            <a:spLocks noChangeArrowheads="1"/>
          </p:cNvSpPr>
          <p:nvPr/>
        </p:nvSpPr>
        <p:spPr bwMode="auto">
          <a:xfrm>
            <a:off x="1844575" y="2539243"/>
            <a:ext cx="7186215" cy="1740669"/>
          </a:xfrm>
          <a:prstGeom prst="rect">
            <a:avLst/>
          </a:prstGeom>
          <a:noFill/>
          <a:ln w="25400">
            <a:solidFill>
              <a:srgbClr val="0099FF"/>
            </a:solidFill>
            <a:prstDash val="dash"/>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15240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indent="0">
              <a:lnSpc>
                <a:spcPct val="150000"/>
              </a:lnSpc>
            </a:pPr>
            <a:endParaRPr lang="en-US" altLang="zh-CN" sz="800" dirty="0">
              <a:latin typeface="+mj-ea"/>
              <a:ea typeface="+mj-ea"/>
            </a:endParaRPr>
          </a:p>
          <a:p>
            <a:pPr marL="342900" indent="-342900">
              <a:lnSpc>
                <a:spcPct val="150000"/>
              </a:lnSpc>
              <a:buFont typeface="Wingdings" panose="05000000000000000000" pitchFamily="2" charset="2"/>
              <a:buChar char="l"/>
            </a:pPr>
            <a:r>
              <a:rPr kumimoji="0" lang="zh-CN" altLang="en-US" sz="2200" b="0" i="0" u="none" strike="noStrike" cap="none" normalizeH="0" baseline="0" dirty="0">
                <a:ln>
                  <a:noFill/>
                </a:ln>
                <a:solidFill>
                  <a:schemeClr val="tx1"/>
                </a:solidFill>
                <a:effectLst/>
                <a:latin typeface="+mj-ea"/>
                <a:ea typeface="+mj-ea"/>
              </a:rPr>
              <a:t>维规约能剔除不相关</a:t>
            </a:r>
            <a:r>
              <a:rPr kumimoji="0" lang="en-US" altLang="zh-CN" sz="2200" b="0" i="0" u="none" strike="noStrike" cap="none" normalizeH="0" baseline="0" dirty="0">
                <a:ln>
                  <a:noFill/>
                </a:ln>
                <a:solidFill>
                  <a:schemeClr val="tx1"/>
                </a:solidFill>
                <a:effectLst/>
                <a:latin typeface="+mj-ea"/>
                <a:ea typeface="+mj-ea"/>
              </a:rPr>
              <a:t>(irrelevant)</a:t>
            </a:r>
            <a:r>
              <a:rPr kumimoji="0" lang="zh-CN" altLang="en-US" sz="2200" b="0" i="0" u="none" strike="noStrike" cap="none" normalizeH="0" baseline="0" dirty="0">
                <a:ln>
                  <a:noFill/>
                </a:ln>
                <a:solidFill>
                  <a:schemeClr val="tx1"/>
                </a:solidFill>
                <a:effectLst/>
                <a:latin typeface="+mj-ea"/>
                <a:ea typeface="+mj-ea"/>
              </a:rPr>
              <a:t>或冗余</a:t>
            </a:r>
            <a:r>
              <a:rPr kumimoji="0" lang="en-US" altLang="zh-CN" sz="2200" b="0" i="0" u="none" strike="noStrike" cap="none" normalizeH="0" baseline="0" dirty="0">
                <a:ln>
                  <a:noFill/>
                </a:ln>
                <a:solidFill>
                  <a:schemeClr val="tx1"/>
                </a:solidFill>
                <a:effectLst/>
                <a:latin typeface="+mj-ea"/>
                <a:ea typeface="+mj-ea"/>
              </a:rPr>
              <a:t>(redundant )</a:t>
            </a:r>
            <a:r>
              <a:rPr kumimoji="0" lang="zh-CN" altLang="en-US" sz="2200" b="0" i="0" u="none" strike="noStrike" cap="none" normalizeH="0" baseline="0" dirty="0">
                <a:ln>
                  <a:noFill/>
                </a:ln>
                <a:solidFill>
                  <a:schemeClr val="tx1"/>
                </a:solidFill>
                <a:effectLst/>
                <a:latin typeface="+mj-ea"/>
                <a:ea typeface="+mj-ea"/>
              </a:rPr>
              <a:t>的特征，从而达到减少特征个数，简化模型，提高模型精确度，减少运行时间的目的</a:t>
            </a:r>
            <a:endParaRPr kumimoji="0" lang="zh-CN" altLang="en-US" sz="2200" b="0" i="0" u="none" strike="noStrike" cap="none" normalizeH="0" baseline="0" dirty="0">
              <a:ln>
                <a:noFill/>
              </a:ln>
              <a:solidFill>
                <a:schemeClr val="tx1"/>
              </a:solidFill>
              <a:effectLst/>
              <a:latin typeface="+mj-ea"/>
              <a:ea typeface="+mj-ea"/>
            </a:endParaRPr>
          </a:p>
        </p:txBody>
      </p:sp>
      <p:sp>
        <p:nvSpPr>
          <p:cNvPr id="7" name="箭头: 五边形 6"/>
          <p:cNvSpPr/>
          <p:nvPr/>
        </p:nvSpPr>
        <p:spPr>
          <a:xfrm>
            <a:off x="1835696" y="2283718"/>
            <a:ext cx="1080120" cy="520848"/>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目的：</a:t>
            </a:r>
            <a:endParaRPr lang="zh-CN" altLang="en-US" sz="2400"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1835696" y="929652"/>
            <a:ext cx="7128792" cy="142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15240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342900" marR="0" lvl="0" indent="-342900" defTabSz="914400" rtl="0" eaLnBrk="1" fontAlgn="base" latinLnBrk="0" hangingPunct="1">
              <a:lnSpc>
                <a:spcPct val="150000"/>
              </a:lnSpc>
              <a:spcBef>
                <a:spcPct val="0"/>
              </a:spcBef>
              <a:spcAft>
                <a:spcPct val="0"/>
              </a:spcAft>
              <a:buClrTx/>
              <a:buSzTx/>
              <a:buFont typeface="Wingdings" panose="05000000000000000000" pitchFamily="2" charset="2"/>
              <a:buChar char="l"/>
            </a:pPr>
            <a:r>
              <a:rPr kumimoji="0" lang="zh-CN" altLang="zh-CN" sz="2000" b="0" i="0" u="none" strike="noStrike" cap="none" normalizeH="0" baseline="0" dirty="0">
                <a:ln>
                  <a:noFill/>
                </a:ln>
                <a:solidFill>
                  <a:schemeClr val="tx1"/>
                </a:solidFill>
                <a:effectLst/>
                <a:latin typeface="+mj-ea"/>
                <a:ea typeface="+mj-ea"/>
                <a:cs typeface="宋体" panose="02010600030101010101" pitchFamily="2" charset="-122"/>
              </a:rPr>
              <a:t>特征数量较多</a:t>
            </a:r>
            <a:r>
              <a:rPr kumimoji="0" lang="zh-CN" altLang="en-US" sz="2000" b="0" i="0" u="none" strike="noStrike" cap="none" normalizeH="0" baseline="0" dirty="0">
                <a:ln>
                  <a:noFill/>
                </a:ln>
                <a:solidFill>
                  <a:schemeClr val="tx1"/>
                </a:solidFill>
                <a:effectLst/>
                <a:latin typeface="+mj-ea"/>
                <a:ea typeface="+mj-ea"/>
                <a:cs typeface="宋体" panose="02010600030101010101" pitchFamily="2" charset="-122"/>
              </a:rPr>
              <a:t>时，可能存在两种情况：</a:t>
            </a:r>
            <a:endParaRPr kumimoji="0" lang="en-US" altLang="zh-CN" sz="2000" b="0" i="0" u="none" strike="noStrike" cap="none" normalizeH="0" baseline="0" dirty="0">
              <a:ln>
                <a:noFill/>
              </a:ln>
              <a:solidFill>
                <a:schemeClr val="tx1"/>
              </a:solidFill>
              <a:effectLst/>
              <a:latin typeface="+mj-ea"/>
              <a:ea typeface="+mj-ea"/>
              <a:cs typeface="宋体" panose="02010600030101010101" pitchFamily="2" charset="-122"/>
            </a:endParaRPr>
          </a:p>
          <a:p>
            <a:pPr marR="0" lvl="0" indent="0" defTabSz="914400" rtl="0" eaLnBrk="1" fontAlgn="base" latinLnBrk="0" hangingPunct="1">
              <a:lnSpc>
                <a:spcPct val="150000"/>
              </a:lnSpc>
              <a:spcBef>
                <a:spcPct val="0"/>
              </a:spcBef>
              <a:spcAft>
                <a:spcPct val="0"/>
              </a:spcAft>
              <a:buClrTx/>
              <a:buSzTx/>
            </a:pPr>
            <a:r>
              <a:rPr lang="en-US" altLang="zh-CN" sz="2000" dirty="0">
                <a:latin typeface="+mj-ea"/>
                <a:ea typeface="+mj-ea"/>
              </a:rPr>
              <a:t>        1</a:t>
            </a:r>
            <a:r>
              <a:rPr lang="zh-CN" altLang="en-US" sz="2000" dirty="0">
                <a:latin typeface="+mj-ea"/>
                <a:ea typeface="+mj-ea"/>
              </a:rPr>
              <a:t>）</a:t>
            </a:r>
            <a:r>
              <a:rPr kumimoji="0" lang="zh-CN" altLang="en-US" sz="2000" b="0" i="0" u="none" strike="noStrike" cap="none" normalizeH="0" baseline="0" dirty="0">
                <a:ln>
                  <a:noFill/>
                </a:ln>
                <a:solidFill>
                  <a:schemeClr val="tx1"/>
                </a:solidFill>
                <a:effectLst/>
                <a:latin typeface="+mj-ea"/>
                <a:ea typeface="+mj-ea"/>
                <a:cs typeface="宋体" panose="02010600030101010101" pitchFamily="2" charset="-122"/>
              </a:rPr>
              <a:t>特征与特征之间互不相关；</a:t>
            </a:r>
            <a:endParaRPr kumimoji="0" lang="en-US" altLang="zh-CN" sz="2000" b="0" i="0" u="none" strike="noStrike" cap="none" normalizeH="0" baseline="0" dirty="0">
              <a:ln>
                <a:noFill/>
              </a:ln>
              <a:solidFill>
                <a:schemeClr val="tx1"/>
              </a:solidFill>
              <a:effectLst/>
              <a:latin typeface="+mj-ea"/>
              <a:ea typeface="+mj-ea"/>
              <a:cs typeface="宋体" panose="02010600030101010101" pitchFamily="2" charset="-122"/>
            </a:endParaRPr>
          </a:p>
          <a:p>
            <a:pPr marR="0" lvl="0" indent="0" defTabSz="914400" rtl="0" eaLnBrk="1" fontAlgn="base" latinLnBrk="0" hangingPunct="1">
              <a:lnSpc>
                <a:spcPct val="150000"/>
              </a:lnSpc>
              <a:spcBef>
                <a:spcPct val="0"/>
              </a:spcBef>
              <a:spcAft>
                <a:spcPct val="0"/>
              </a:spcAft>
              <a:buClrTx/>
              <a:buSzTx/>
            </a:pPr>
            <a:r>
              <a:rPr lang="en-US" altLang="zh-CN" sz="2000" dirty="0">
                <a:latin typeface="+mj-ea"/>
                <a:ea typeface="+mj-ea"/>
              </a:rPr>
              <a:t>        2</a:t>
            </a:r>
            <a:r>
              <a:rPr lang="zh-CN" altLang="en-US" sz="2000" dirty="0">
                <a:latin typeface="+mj-ea"/>
                <a:ea typeface="+mj-ea"/>
              </a:rPr>
              <a:t>）</a:t>
            </a:r>
            <a:r>
              <a:rPr kumimoji="0" lang="zh-CN" altLang="zh-CN" sz="2000" b="0" i="0" u="none" strike="noStrike" cap="none" normalizeH="0" baseline="0" dirty="0">
                <a:ln>
                  <a:noFill/>
                </a:ln>
                <a:solidFill>
                  <a:schemeClr val="tx1"/>
                </a:solidFill>
                <a:effectLst/>
                <a:latin typeface="+mj-ea"/>
                <a:ea typeface="+mj-ea"/>
                <a:cs typeface="宋体" panose="02010600030101010101" pitchFamily="2" charset="-122"/>
              </a:rPr>
              <a:t>特征之间相互依赖</a:t>
            </a:r>
            <a:r>
              <a:rPr kumimoji="0" lang="zh-CN" altLang="en-US" sz="2000" b="0" i="0" u="none" strike="noStrike" cap="none" normalizeH="0" baseline="0" dirty="0">
                <a:ln>
                  <a:noFill/>
                </a:ln>
                <a:solidFill>
                  <a:schemeClr val="tx1"/>
                </a:solidFill>
                <a:effectLst/>
                <a:latin typeface="+mj-ea"/>
                <a:ea typeface="+mj-ea"/>
                <a:cs typeface="宋体" panose="02010600030101010101" pitchFamily="2" charset="-122"/>
              </a:rPr>
              <a:t>。</a:t>
            </a:r>
            <a:endParaRPr kumimoji="0" lang="zh-CN" altLang="zh-CN" sz="2000" b="0" i="0" u="none" strike="noStrike" cap="none" normalizeH="0" baseline="0" dirty="0">
              <a:ln>
                <a:noFill/>
              </a:ln>
              <a:solidFill>
                <a:schemeClr val="tx1"/>
              </a:solidFill>
              <a:effectLst/>
              <a:latin typeface="+mj-ea"/>
              <a:ea typeface="+mj-ea"/>
              <a:cs typeface="宋体" panose="02010600030101010101" pitchFamily="2" charset="-122"/>
            </a:endParaRPr>
          </a:p>
        </p:txBody>
      </p:sp>
      <p:sp>
        <p:nvSpPr>
          <p:cNvPr id="3" name="Rectangle 2"/>
          <p:cNvSpPr txBox="1">
            <a:spLocks noChangeArrowheads="1"/>
          </p:cNvSpPr>
          <p:nvPr/>
        </p:nvSpPr>
        <p:spPr>
          <a:xfrm>
            <a:off x="1691679" y="0"/>
            <a:ext cx="7442491"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维规约的思路</a:t>
            </a:r>
            <a:endParaRPr lang="zh-CN" dirty="0">
              <a:latin typeface="+mj-ea"/>
            </a:endParaRPr>
          </a:p>
        </p:txBody>
      </p:sp>
      <p:sp>
        <p:nvSpPr>
          <p:cNvPr id="4" name="Rectangle 5"/>
          <p:cNvSpPr>
            <a:spLocks noChangeArrowheads="1"/>
          </p:cNvSpPr>
          <p:nvPr/>
        </p:nvSpPr>
        <p:spPr bwMode="auto">
          <a:xfrm>
            <a:off x="1869280" y="2486942"/>
            <a:ext cx="6303119" cy="184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15240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cs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cs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cs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cs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cs typeface="宋体" panose="02010600030101010101" pitchFamily="2" charset="-122"/>
              </a:defRPr>
            </a:lvl9pPr>
          </a:lstStyle>
          <a:p>
            <a:pPr marL="342900" marR="0" lvl="0" indent="-342900" defTabSz="914400" rtl="0" eaLnBrk="1" fontAlgn="base" latinLnBrk="0" hangingPunct="1">
              <a:lnSpc>
                <a:spcPct val="200000"/>
              </a:lnSpc>
              <a:spcBef>
                <a:spcPct val="0"/>
              </a:spcBef>
              <a:spcAft>
                <a:spcPct val="0"/>
              </a:spcAft>
              <a:buClrTx/>
              <a:buSzTx/>
              <a:buFont typeface="Wingdings" panose="05000000000000000000" pitchFamily="2" charset="2"/>
              <a:buChar char="l"/>
            </a:pPr>
            <a:r>
              <a:rPr lang="zh-CN" altLang="en-US" sz="2000" dirty="0">
                <a:latin typeface="+mj-ea"/>
                <a:ea typeface="+mj-ea"/>
              </a:rPr>
              <a:t>维规约的</a:t>
            </a:r>
            <a:r>
              <a:rPr kumimoji="0" lang="zh-CN" altLang="en-US" sz="2000" b="0" i="0" u="none" strike="noStrike" cap="none" normalizeH="0" baseline="0" dirty="0">
                <a:ln>
                  <a:noFill/>
                </a:ln>
                <a:solidFill>
                  <a:schemeClr val="tx1"/>
                </a:solidFill>
                <a:effectLst/>
                <a:latin typeface="+mj-ea"/>
                <a:ea typeface="+mj-ea"/>
                <a:cs typeface="宋体" panose="02010600030101010101" pitchFamily="2" charset="-122"/>
              </a:rPr>
              <a:t>方法分类：</a:t>
            </a:r>
            <a:endParaRPr kumimoji="0" lang="en-US" altLang="zh-CN" sz="2000" b="0" i="0" u="none" strike="noStrike" cap="none" normalizeH="0" baseline="0" dirty="0">
              <a:ln>
                <a:noFill/>
              </a:ln>
              <a:solidFill>
                <a:schemeClr val="tx1"/>
              </a:solidFill>
              <a:effectLst/>
              <a:latin typeface="+mj-ea"/>
              <a:ea typeface="+mj-ea"/>
              <a:cs typeface="宋体" panose="02010600030101010101" pitchFamily="2" charset="-122"/>
            </a:endParaRPr>
          </a:p>
          <a:p>
            <a:pPr marR="0" lvl="0" indent="0" defTabSz="914400" rtl="0" eaLnBrk="1" fontAlgn="base" latinLnBrk="0" hangingPunct="1">
              <a:lnSpc>
                <a:spcPct val="200000"/>
              </a:lnSpc>
              <a:spcBef>
                <a:spcPct val="0"/>
              </a:spcBef>
              <a:spcAft>
                <a:spcPct val="0"/>
              </a:spcAft>
              <a:buClrTx/>
              <a:buSzTx/>
            </a:pPr>
            <a:r>
              <a:rPr lang="en-US" altLang="zh-CN" sz="2000" dirty="0">
                <a:latin typeface="+mj-ea"/>
                <a:ea typeface="+mj-ea"/>
              </a:rPr>
              <a:t>           </a:t>
            </a:r>
            <a:r>
              <a:rPr lang="en-US" altLang="zh-CN" sz="2000" b="1" dirty="0">
                <a:latin typeface="+mj-ea"/>
                <a:ea typeface="+mj-ea"/>
              </a:rPr>
              <a:t>1</a:t>
            </a:r>
            <a:r>
              <a:rPr lang="zh-CN" altLang="en-US" sz="2000" b="1" dirty="0">
                <a:latin typeface="+mj-ea"/>
                <a:ea typeface="+mj-ea"/>
              </a:rPr>
              <a:t>）</a:t>
            </a:r>
            <a:r>
              <a:rPr kumimoji="0" lang="zh-CN" altLang="en-US" sz="2000" b="1" i="0" u="none" strike="noStrike" cap="none" normalizeH="0" baseline="0" dirty="0">
                <a:ln>
                  <a:noFill/>
                </a:ln>
                <a:solidFill>
                  <a:schemeClr val="tx1"/>
                </a:solidFill>
                <a:effectLst/>
                <a:latin typeface="+mj-ea"/>
                <a:ea typeface="+mj-ea"/>
                <a:cs typeface="宋体" panose="02010600030101010101" pitchFamily="2" charset="-122"/>
              </a:rPr>
              <a:t>特征选择</a:t>
            </a:r>
            <a:endParaRPr kumimoji="0" lang="en-US" altLang="zh-CN" sz="2000" b="1" i="0" u="none" strike="noStrike" cap="none" normalizeH="0" baseline="0" dirty="0">
              <a:ln>
                <a:noFill/>
              </a:ln>
              <a:solidFill>
                <a:schemeClr val="tx1"/>
              </a:solidFill>
              <a:effectLst/>
              <a:latin typeface="+mj-ea"/>
              <a:ea typeface="+mj-ea"/>
              <a:cs typeface="宋体" panose="02010600030101010101" pitchFamily="2" charset="-122"/>
            </a:endParaRPr>
          </a:p>
          <a:p>
            <a:pPr marR="0" lvl="0" indent="0" defTabSz="914400" rtl="0" eaLnBrk="1" fontAlgn="base" latinLnBrk="0" hangingPunct="1">
              <a:lnSpc>
                <a:spcPct val="200000"/>
              </a:lnSpc>
              <a:spcBef>
                <a:spcPct val="0"/>
              </a:spcBef>
              <a:spcAft>
                <a:spcPct val="0"/>
              </a:spcAft>
              <a:buClrTx/>
              <a:buSzTx/>
            </a:pPr>
            <a:r>
              <a:rPr lang="en-US" altLang="zh-CN" sz="2000" b="1" dirty="0">
                <a:latin typeface="+mj-ea"/>
                <a:ea typeface="+mj-ea"/>
              </a:rPr>
              <a:t>           2</a:t>
            </a:r>
            <a:r>
              <a:rPr lang="zh-CN" altLang="en-US" sz="2000" b="1" dirty="0">
                <a:latin typeface="+mj-ea"/>
                <a:ea typeface="+mj-ea"/>
              </a:rPr>
              <a:t>）</a:t>
            </a:r>
            <a:r>
              <a:rPr kumimoji="0" lang="zh-CN" altLang="zh-CN" sz="2000" b="1" i="0" u="none" strike="noStrike" cap="none" normalizeH="0" baseline="0" dirty="0">
                <a:ln>
                  <a:noFill/>
                </a:ln>
                <a:solidFill>
                  <a:schemeClr val="tx1"/>
                </a:solidFill>
                <a:effectLst/>
                <a:latin typeface="+mj-ea"/>
                <a:ea typeface="+mj-ea"/>
                <a:cs typeface="宋体" panose="02010600030101010101" pitchFamily="2" charset="-122"/>
              </a:rPr>
              <a:t>特征</a:t>
            </a:r>
            <a:r>
              <a:rPr kumimoji="0" lang="zh-CN" altLang="en-US" sz="2000" b="1" i="0" u="none" strike="noStrike" cap="none" normalizeH="0" baseline="0" dirty="0">
                <a:ln>
                  <a:noFill/>
                </a:ln>
                <a:solidFill>
                  <a:schemeClr val="tx1"/>
                </a:solidFill>
                <a:effectLst/>
                <a:latin typeface="+mj-ea"/>
                <a:ea typeface="+mj-ea"/>
                <a:cs typeface="宋体" panose="02010600030101010101" pitchFamily="2" charset="-122"/>
              </a:rPr>
              <a:t>提取</a:t>
            </a:r>
            <a:endParaRPr kumimoji="0" lang="zh-CN" altLang="zh-CN" sz="2000" b="1" i="0" u="none" strike="noStrike" cap="none" normalizeH="0" baseline="0" dirty="0">
              <a:ln>
                <a:noFill/>
              </a:ln>
              <a:solidFill>
                <a:schemeClr val="tx1"/>
              </a:solidFill>
              <a:effectLst/>
              <a:latin typeface="+mj-ea"/>
              <a:ea typeface="+mj-ea"/>
              <a:cs typeface="宋体" panose="02010600030101010101" pitchFamily="2"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cgy\AppData\Local\Temp\snap_screen_20190702133230.pn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63688" y="828837"/>
            <a:ext cx="7344816" cy="4263193"/>
          </a:xfrm>
          <a:prstGeom prst="rect">
            <a:avLst/>
          </a:prstGeom>
          <a:noFill/>
          <a:ln>
            <a:noFill/>
          </a:ln>
        </p:spPr>
      </p:pic>
      <p:sp>
        <p:nvSpPr>
          <p:cNvPr id="3" name="Rectangle 2"/>
          <p:cNvSpPr txBox="1">
            <a:spLocks noChangeArrowheads="1"/>
          </p:cNvSpPr>
          <p:nvPr/>
        </p:nvSpPr>
        <p:spPr>
          <a:xfrm>
            <a:off x="1691680" y="-1"/>
            <a:ext cx="7452320" cy="771551"/>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特征选择</a:t>
            </a:r>
            <a:endParaRPr lang="zh-CN" dirty="0">
              <a:latin typeface="+mj-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37266" y="2643758"/>
            <a:ext cx="4138953" cy="2376264"/>
          </a:xfrm>
          <a:prstGeom prst="rect">
            <a:avLst/>
          </a:prstGeom>
        </p:spPr>
      </p:pic>
      <p:sp>
        <p:nvSpPr>
          <p:cNvPr id="3" name="矩形 2"/>
          <p:cNvSpPr/>
          <p:nvPr/>
        </p:nvSpPr>
        <p:spPr>
          <a:xfrm>
            <a:off x="1835696" y="843558"/>
            <a:ext cx="7293938" cy="3647152"/>
          </a:xfrm>
          <a:prstGeom prst="rect">
            <a:avLst/>
          </a:prstGeom>
        </p:spPr>
        <p:txBody>
          <a:bodyPr wrap="square">
            <a:spAutoFit/>
          </a:bodyPr>
          <a:lstStyle/>
          <a:p>
            <a:pPr>
              <a:lnSpc>
                <a:spcPct val="150000"/>
              </a:lnSpc>
            </a:pPr>
            <a:r>
              <a:rPr lang="en-US" altLang="zh-CN" sz="2200" b="1" dirty="0">
                <a:latin typeface="+mj-ea"/>
                <a:ea typeface="+mj-ea"/>
              </a:rPr>
              <a:t>1) </a:t>
            </a:r>
            <a:r>
              <a:rPr lang="zh-CN" altLang="zh-CN" sz="2200" b="1" dirty="0">
                <a:latin typeface="+mj-ea"/>
                <a:ea typeface="+mj-ea"/>
              </a:rPr>
              <a:t>子集产生：</a:t>
            </a:r>
            <a:r>
              <a:rPr lang="zh-CN" altLang="zh-CN" sz="2200" dirty="0">
                <a:latin typeface="幼圆" panose="02010509060101010101" pitchFamily="49" charset="-122"/>
                <a:ea typeface="幼圆" panose="02010509060101010101" pitchFamily="49" charset="-122"/>
              </a:rPr>
              <a:t>按照一定的搜索策略产生候选特征子集；</a:t>
            </a:r>
            <a:r>
              <a:rPr lang="zh-CN" altLang="en-US" sz="2200" dirty="0">
                <a:latin typeface="幼圆" panose="02010509060101010101" pitchFamily="49" charset="-122"/>
                <a:ea typeface="幼圆" panose="02010509060101010101" pitchFamily="49" charset="-122"/>
              </a:rPr>
              <a:t>可以从空集、随机产生一个特征子集、整个特征子集开始，分别采用向前、向后、或者双向搜索；</a:t>
            </a:r>
            <a:endParaRPr lang="en-US" altLang="zh-CN" sz="2200" b="1" dirty="0">
              <a:latin typeface="+mj-ea"/>
              <a:ea typeface="+mj-ea"/>
            </a:endParaRPr>
          </a:p>
          <a:p>
            <a:pPr>
              <a:lnSpc>
                <a:spcPct val="150000"/>
              </a:lnSpc>
            </a:pPr>
            <a:r>
              <a:rPr lang="en-US" altLang="zh-CN" sz="2200" b="1" dirty="0">
                <a:latin typeface="+mj-ea"/>
                <a:ea typeface="+mj-ea"/>
              </a:rPr>
              <a:t>2) </a:t>
            </a:r>
            <a:r>
              <a:rPr lang="zh-CN" altLang="zh-CN" sz="2200" b="1" dirty="0">
                <a:latin typeface="+mj-ea"/>
                <a:ea typeface="+mj-ea"/>
              </a:rPr>
              <a:t>子集评估：</a:t>
            </a:r>
            <a:r>
              <a:rPr lang="zh-CN" altLang="zh-CN" sz="2200" dirty="0">
                <a:latin typeface="幼圆" panose="02010509060101010101" pitchFamily="49" charset="-122"/>
                <a:ea typeface="幼圆" panose="02010509060101010101" pitchFamily="49" charset="-122"/>
              </a:rPr>
              <a:t>通过某个</a:t>
            </a:r>
            <a:endParaRPr lang="en-US" altLang="zh-CN" sz="2200" dirty="0">
              <a:latin typeface="幼圆" panose="02010509060101010101" pitchFamily="49" charset="-122"/>
              <a:ea typeface="幼圆" panose="02010509060101010101" pitchFamily="49" charset="-122"/>
            </a:endParaRPr>
          </a:p>
          <a:p>
            <a:pPr>
              <a:lnSpc>
                <a:spcPct val="150000"/>
              </a:lnSpc>
            </a:pPr>
            <a:r>
              <a:rPr lang="zh-CN" altLang="zh-CN" sz="2200" dirty="0">
                <a:latin typeface="幼圆" panose="02010509060101010101" pitchFamily="49" charset="-122"/>
                <a:ea typeface="幼圆" panose="02010509060101010101" pitchFamily="49" charset="-122"/>
              </a:rPr>
              <a:t>评价函数评估特征子集</a:t>
            </a:r>
            <a:endParaRPr lang="en-US" altLang="zh-CN" sz="2200" dirty="0">
              <a:latin typeface="幼圆" panose="02010509060101010101" pitchFamily="49" charset="-122"/>
              <a:ea typeface="幼圆" panose="02010509060101010101" pitchFamily="49" charset="-122"/>
            </a:endParaRPr>
          </a:p>
          <a:p>
            <a:pPr>
              <a:lnSpc>
                <a:spcPct val="150000"/>
              </a:lnSpc>
            </a:pPr>
            <a:r>
              <a:rPr lang="zh-CN" altLang="zh-CN" sz="2200" dirty="0">
                <a:latin typeface="幼圆" panose="02010509060101010101" pitchFamily="49" charset="-122"/>
                <a:ea typeface="幼圆" panose="02010509060101010101" pitchFamily="49" charset="-122"/>
              </a:rPr>
              <a:t>的优劣</a:t>
            </a:r>
            <a:r>
              <a:rPr lang="zh-CN" altLang="en-US" sz="2200" dirty="0">
                <a:latin typeface="幼圆" panose="02010509060101010101" pitchFamily="49" charset="-122"/>
                <a:ea typeface="幼圆" panose="02010509060101010101" pitchFamily="49" charset="-122"/>
              </a:rPr>
              <a:t>，与历史最优值</a:t>
            </a:r>
            <a:endParaRPr lang="en-US" altLang="zh-CN" sz="2200" dirty="0">
              <a:latin typeface="幼圆" panose="02010509060101010101" pitchFamily="49" charset="-122"/>
              <a:ea typeface="幼圆" panose="02010509060101010101" pitchFamily="49" charset="-122"/>
            </a:endParaRPr>
          </a:p>
          <a:p>
            <a:pPr>
              <a:lnSpc>
                <a:spcPct val="150000"/>
              </a:lnSpc>
            </a:pPr>
            <a:r>
              <a:rPr lang="zh-CN" altLang="en-US" sz="2200" dirty="0">
                <a:latin typeface="幼圆" panose="02010509060101010101" pitchFamily="49" charset="-122"/>
                <a:ea typeface="幼圆" panose="02010509060101010101" pitchFamily="49" charset="-122"/>
              </a:rPr>
              <a:t>进行比较；</a:t>
            </a:r>
            <a:endParaRPr lang="zh-CN" altLang="zh-CN" sz="2200" dirty="0">
              <a:latin typeface="幼圆" panose="02010509060101010101" pitchFamily="49" charset="-122"/>
              <a:ea typeface="幼圆" panose="02010509060101010101" pitchFamily="49" charset="-122"/>
            </a:endParaRPr>
          </a:p>
        </p:txBody>
      </p:sp>
      <p:sp>
        <p:nvSpPr>
          <p:cNvPr id="4" name="Rectangle 2"/>
          <p:cNvSpPr txBox="1">
            <a:spLocks noChangeArrowheads="1"/>
          </p:cNvSpPr>
          <p:nvPr/>
        </p:nvSpPr>
        <p:spPr>
          <a:xfrm>
            <a:off x="1691680" y="0"/>
            <a:ext cx="7437954"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特征选择流程图</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07704" y="816361"/>
            <a:ext cx="7168514" cy="3990516"/>
          </a:xfrm>
          <a:prstGeom prst="rect">
            <a:avLst/>
          </a:prstGeom>
        </p:spPr>
        <p:txBody>
          <a:bodyPr wrap="square">
            <a:spAutoFit/>
          </a:bodyPr>
          <a:lstStyle/>
          <a:p>
            <a:pPr>
              <a:lnSpc>
                <a:spcPct val="150000"/>
              </a:lnSpc>
            </a:pPr>
            <a:r>
              <a:rPr lang="en-US" altLang="zh-CN" sz="2200" b="1" dirty="0">
                <a:latin typeface="+mj-ea"/>
                <a:ea typeface="+mj-ea"/>
              </a:rPr>
              <a:t>3) </a:t>
            </a:r>
            <a:r>
              <a:rPr lang="zh-CN" altLang="zh-CN" sz="2200" b="1" dirty="0">
                <a:latin typeface="+mj-ea"/>
                <a:ea typeface="+mj-ea"/>
              </a:rPr>
              <a:t>停止条件：</a:t>
            </a:r>
            <a:endParaRPr lang="en-US" altLang="zh-CN" sz="2400" dirty="0">
              <a:latin typeface="幼圆" panose="02010509060101010101" pitchFamily="49" charset="-122"/>
              <a:ea typeface="幼圆" panose="02010509060101010101" pitchFamily="49" charset="-122"/>
            </a:endParaRPr>
          </a:p>
          <a:p>
            <a:pPr marL="342900" indent="-342900">
              <a:lnSpc>
                <a:spcPct val="150000"/>
              </a:lnSpc>
              <a:buFont typeface="Arial" panose="020B0604020202020204" pitchFamily="34" charset="0"/>
              <a:buChar char="•"/>
            </a:pPr>
            <a:r>
              <a:rPr lang="zh-CN" altLang="en-US" sz="2200" dirty="0">
                <a:latin typeface="幼圆" panose="02010509060101010101" pitchFamily="49" charset="-122"/>
                <a:ea typeface="幼圆" panose="02010509060101010101" pitchFamily="49" charset="-122"/>
              </a:rPr>
              <a:t>基于子集的方式：达到指定的特征数量或者迭代次数</a:t>
            </a:r>
            <a:endParaRPr lang="en-US" altLang="zh-CN" sz="2200" dirty="0">
              <a:latin typeface="幼圆" panose="02010509060101010101" pitchFamily="49" charset="-122"/>
              <a:ea typeface="幼圆" panose="02010509060101010101" pitchFamily="49" charset="-122"/>
            </a:endParaRPr>
          </a:p>
          <a:p>
            <a:pPr marL="342900" indent="-342900">
              <a:lnSpc>
                <a:spcPct val="150000"/>
              </a:lnSpc>
              <a:buFont typeface="Arial" panose="020B0604020202020204" pitchFamily="34" charset="0"/>
              <a:buChar char="•"/>
            </a:pPr>
            <a:r>
              <a:rPr lang="zh-CN" altLang="en-US" sz="2200" dirty="0">
                <a:latin typeface="幼圆" panose="02010509060101010101" pitchFamily="49" charset="-122"/>
                <a:ea typeface="幼圆" panose="02010509060101010101" pitchFamily="49" charset="-122"/>
              </a:rPr>
              <a:t>基于子集评估的方式：增加或者减少特征不能再提高评价值或者达到设</a:t>
            </a:r>
            <a:endParaRPr lang="en-US" altLang="zh-CN" sz="2200" dirty="0">
              <a:latin typeface="幼圆" panose="02010509060101010101" pitchFamily="49" charset="-122"/>
              <a:ea typeface="幼圆" panose="02010509060101010101" pitchFamily="49" charset="-122"/>
            </a:endParaRPr>
          </a:p>
          <a:p>
            <a:pPr>
              <a:lnSpc>
                <a:spcPct val="150000"/>
              </a:lnSpc>
            </a:pPr>
            <a:r>
              <a:rPr lang="en-US" altLang="zh-CN" sz="2200" dirty="0">
                <a:latin typeface="幼圆" panose="02010509060101010101" pitchFamily="49" charset="-122"/>
                <a:ea typeface="幼圆" panose="02010509060101010101" pitchFamily="49" charset="-122"/>
              </a:rPr>
              <a:t>   </a:t>
            </a:r>
            <a:r>
              <a:rPr lang="zh-CN" altLang="en-US" sz="2200" dirty="0">
                <a:latin typeface="幼圆" panose="02010509060101010101" pitchFamily="49" charset="-122"/>
                <a:ea typeface="幼圆" panose="02010509060101010101" pitchFamily="49" charset="-122"/>
              </a:rPr>
              <a:t>定的阈值。</a:t>
            </a:r>
            <a:endParaRPr lang="zh-CN" altLang="zh-CN" sz="2200" dirty="0">
              <a:latin typeface="幼圆" panose="02010509060101010101" pitchFamily="49" charset="-122"/>
              <a:ea typeface="幼圆" panose="02010509060101010101" pitchFamily="49" charset="-122"/>
            </a:endParaRPr>
          </a:p>
          <a:p>
            <a:pPr>
              <a:lnSpc>
                <a:spcPct val="150000"/>
              </a:lnSpc>
            </a:pPr>
            <a:r>
              <a:rPr lang="en-US" altLang="zh-CN" sz="2200" b="1" dirty="0">
                <a:latin typeface="+mj-ea"/>
                <a:ea typeface="+mj-ea"/>
              </a:rPr>
              <a:t>4) </a:t>
            </a:r>
            <a:r>
              <a:rPr lang="zh-CN" altLang="zh-CN" sz="2200" b="1" dirty="0">
                <a:latin typeface="+mj-ea"/>
                <a:ea typeface="+mj-ea"/>
              </a:rPr>
              <a:t>子集验证</a:t>
            </a:r>
            <a:r>
              <a:rPr lang="zh-CN" altLang="zh-CN" sz="2000" b="1" dirty="0">
                <a:latin typeface="+mj-ea"/>
                <a:ea typeface="+mj-ea"/>
              </a:rPr>
              <a:t>：</a:t>
            </a:r>
            <a:r>
              <a:rPr lang="en-US" altLang="zh-CN" sz="2000" b="1" dirty="0">
                <a:latin typeface="+mj-ea"/>
                <a:ea typeface="+mj-ea"/>
              </a:rPr>
              <a:t> </a:t>
            </a:r>
            <a:r>
              <a:rPr lang="zh-CN" altLang="zh-CN" sz="2000" dirty="0">
                <a:latin typeface="幼圆" panose="02010509060101010101" pitchFamily="49" charset="-122"/>
                <a:ea typeface="幼圆" panose="02010509060101010101" pitchFamily="49" charset="-122"/>
              </a:rPr>
              <a:t>验证最终</a:t>
            </a:r>
            <a:endParaRPr lang="en-US" altLang="zh-CN" sz="2000" dirty="0">
              <a:latin typeface="幼圆" panose="02010509060101010101" pitchFamily="49" charset="-122"/>
              <a:ea typeface="幼圆" panose="02010509060101010101" pitchFamily="49" charset="-122"/>
            </a:endParaRPr>
          </a:p>
          <a:p>
            <a:pPr>
              <a:lnSpc>
                <a:spcPct val="150000"/>
              </a:lnSpc>
            </a:pPr>
            <a:r>
              <a:rPr lang="en-US" altLang="zh-CN" sz="2000" dirty="0">
                <a:latin typeface="幼圆" panose="02010509060101010101" pitchFamily="49" charset="-122"/>
                <a:ea typeface="幼圆" panose="02010509060101010101" pitchFamily="49" charset="-122"/>
              </a:rPr>
              <a:t>    </a:t>
            </a:r>
            <a:r>
              <a:rPr lang="zh-CN" altLang="zh-CN" sz="2000" dirty="0">
                <a:latin typeface="幼圆" panose="02010509060101010101" pitchFamily="49" charset="-122"/>
                <a:ea typeface="幼圆" panose="02010509060101010101" pitchFamily="49" charset="-122"/>
              </a:rPr>
              <a:t>所选的特征子集的有</a:t>
            </a:r>
            <a:endParaRPr lang="en-US" altLang="zh-CN" sz="2000" dirty="0">
              <a:latin typeface="幼圆" panose="02010509060101010101" pitchFamily="49" charset="-122"/>
              <a:ea typeface="幼圆" panose="02010509060101010101" pitchFamily="49" charset="-122"/>
            </a:endParaRPr>
          </a:p>
          <a:p>
            <a:pPr>
              <a:lnSpc>
                <a:spcPct val="150000"/>
              </a:lnSpc>
            </a:pPr>
            <a:r>
              <a:rPr lang="en-US" altLang="zh-CN" sz="2000" dirty="0">
                <a:latin typeface="幼圆" panose="02010509060101010101" pitchFamily="49" charset="-122"/>
                <a:ea typeface="幼圆" panose="02010509060101010101" pitchFamily="49" charset="-122"/>
              </a:rPr>
              <a:t>    </a:t>
            </a:r>
            <a:r>
              <a:rPr lang="zh-CN" altLang="zh-CN" sz="2000" dirty="0">
                <a:latin typeface="幼圆" panose="02010509060101010101" pitchFamily="49" charset="-122"/>
                <a:ea typeface="幼圆" panose="02010509060101010101" pitchFamily="49" charset="-122"/>
              </a:rPr>
              <a:t>效性</a:t>
            </a:r>
            <a:endParaRPr lang="zh-CN" altLang="zh-CN" sz="2000" dirty="0">
              <a:latin typeface="幼圆" panose="02010509060101010101" pitchFamily="49" charset="-122"/>
              <a:ea typeface="幼圆" panose="02010509060101010101" pitchFamily="49"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37266" y="2643758"/>
            <a:ext cx="4138953" cy="2376264"/>
          </a:xfrm>
          <a:prstGeom prst="rect">
            <a:avLst/>
          </a:prstGeom>
        </p:spPr>
      </p:pic>
      <p:sp>
        <p:nvSpPr>
          <p:cNvPr id="2" name="Rectangle 2"/>
          <p:cNvSpPr txBox="1">
            <a:spLocks noChangeArrowheads="1"/>
          </p:cNvSpPr>
          <p:nvPr/>
        </p:nvSpPr>
        <p:spPr>
          <a:xfrm>
            <a:off x="1691680" y="0"/>
            <a:ext cx="7437954"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dirty="0">
                <a:latin typeface="+mj-ea"/>
              </a:rPr>
              <a:t>特征选择流程图</a:t>
            </a:r>
            <a:endParaRPr lang="zh-CN" dirty="0">
              <a:latin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691680" y="-1"/>
            <a:ext cx="7452320" cy="771551"/>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spcAft>
                <a:spcPts val="0"/>
              </a:spcAft>
              <a:buFontTx/>
              <a:defRPr/>
            </a:pPr>
            <a:r>
              <a:rPr lang="zh-CN" altLang="en-US" sz="2400" dirty="0">
                <a:latin typeface="+mj-ea"/>
              </a:rPr>
              <a:t>特征选择方法的优缺点</a:t>
            </a:r>
            <a:endParaRPr lang="zh-CN" sz="2400" dirty="0">
              <a:latin typeface="+mj-ea"/>
            </a:endParaRPr>
          </a:p>
        </p:txBody>
      </p:sp>
      <p:sp>
        <p:nvSpPr>
          <p:cNvPr id="3" name="TextBox 2"/>
          <p:cNvSpPr txBox="1"/>
          <p:nvPr/>
        </p:nvSpPr>
        <p:spPr>
          <a:xfrm>
            <a:off x="1835696" y="843558"/>
            <a:ext cx="7308304" cy="280794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000" dirty="0">
                <a:latin typeface="+mj-ea"/>
                <a:ea typeface="+mj-ea"/>
              </a:rPr>
              <a:t> 特征选择在本质上是一个组合优化问题，看可以遍历所有的特征组合，寻找最优特征子集</a:t>
            </a:r>
            <a:endParaRPr lang="en-US" altLang="zh-CN" sz="2000" dirty="0">
              <a:latin typeface="+mj-ea"/>
              <a:ea typeface="+mj-ea"/>
            </a:endParaRPr>
          </a:p>
          <a:p>
            <a:pPr marL="285750" indent="-285750">
              <a:lnSpc>
                <a:spcPct val="150000"/>
              </a:lnSpc>
              <a:buFont typeface="Wingdings" panose="05000000000000000000" pitchFamily="2" charset="2"/>
              <a:buChar char="Ø"/>
            </a:pPr>
            <a:r>
              <a:rPr lang="zh-CN" altLang="en-US" sz="2000" dirty="0">
                <a:latin typeface="+mj-ea"/>
                <a:ea typeface="+mj-ea"/>
              </a:rPr>
              <a:t>计算量大，实用性很差，实际应用中一般采用启发式搜索</a:t>
            </a:r>
            <a:endParaRPr lang="en-US" altLang="zh-CN" sz="2000" dirty="0">
              <a:latin typeface="+mj-ea"/>
              <a:ea typeface="+mj-ea"/>
            </a:endParaRPr>
          </a:p>
          <a:p>
            <a:pPr marL="285750" indent="-285750">
              <a:lnSpc>
                <a:spcPct val="150000"/>
              </a:lnSpc>
              <a:buFont typeface="Wingdings" panose="05000000000000000000" pitchFamily="2" charset="2"/>
              <a:buChar char="Ø"/>
            </a:pPr>
            <a:r>
              <a:rPr lang="zh-CN" altLang="en-US" sz="2000" dirty="0">
                <a:latin typeface="+mj-ea"/>
                <a:ea typeface="+mj-ea"/>
              </a:rPr>
              <a:t>贪心算法（</a:t>
            </a:r>
            <a:r>
              <a:rPr lang="en-US" altLang="zh-CN" sz="2000" dirty="0">
                <a:latin typeface="+mj-ea"/>
                <a:ea typeface="+mj-ea"/>
              </a:rPr>
              <a:t>Greedy algorithm</a:t>
            </a:r>
            <a:r>
              <a:rPr lang="zh-CN" altLang="en-US" sz="2000" dirty="0">
                <a:latin typeface="+mj-ea"/>
                <a:ea typeface="+mj-ea"/>
              </a:rPr>
              <a:t>）</a:t>
            </a:r>
            <a:r>
              <a:rPr lang="en-US" altLang="zh-CN" sz="2000" dirty="0">
                <a:latin typeface="+mj-ea"/>
                <a:ea typeface="+mj-ea"/>
              </a:rPr>
              <a:t>:</a:t>
            </a:r>
            <a:r>
              <a:rPr lang="zh-CN" altLang="en-US" sz="2000" dirty="0">
                <a:latin typeface="+mj-ea"/>
                <a:ea typeface="+mj-ea"/>
              </a:rPr>
              <a:t>在算法的每一步迭代中， 都采纳当前条件下最好的选择，而不考虑历史选择情况以及当前选择对未来的影响，以期获得最优解。</a:t>
            </a:r>
            <a:endParaRPr lang="en-US" altLang="zh-CN" sz="2000" dirty="0">
              <a:latin typeface="+mj-ea"/>
              <a:ea typeface="+mj-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1691680" y="0"/>
            <a:ext cx="7452320" cy="7715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主成分分析（</a:t>
            </a: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a:t>
            </a:r>
            <a:endParaRPr kumimoji="1" lang="zh-CN" altLang="en-US" sz="2400" dirty="0">
              <a:latin typeface="微软雅黑" panose="020B0503020204020204" pitchFamily="34" charset="-122"/>
              <a:ea typeface="微软雅黑" panose="020B0503020204020204" pitchFamily="34" charset="-122"/>
            </a:endParaRPr>
          </a:p>
        </p:txBody>
      </p:sp>
      <p:sp>
        <p:nvSpPr>
          <p:cNvPr id="5" name="Rectangle 3"/>
          <p:cNvSpPr txBox="1">
            <a:spLocks noChangeArrowheads="1"/>
          </p:cNvSpPr>
          <p:nvPr/>
        </p:nvSpPr>
        <p:spPr>
          <a:xfrm>
            <a:off x="1835696" y="915566"/>
            <a:ext cx="7200799" cy="2592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50000"/>
              <a:buFont typeface="Wingdings" panose="05000000000000000000" pitchFamily="2" charset="2"/>
              <a:buChar char="l"/>
            </a:pPr>
            <a:r>
              <a:rPr lang="en-US" altLang="zh-CN" sz="2200" dirty="0">
                <a:latin typeface="微软雅黑" panose="020B0503020204020204" pitchFamily="34" charset="-122"/>
                <a:ea typeface="微软雅黑" panose="020B0503020204020204" pitchFamily="34" charset="-122"/>
                <a:cs typeface="微软雅黑 Light" panose="020B0502040204020203" pitchFamily="34" charset="-122"/>
              </a:rPr>
              <a:t>1901</a:t>
            </a:r>
            <a:r>
              <a:rPr lang="zh-CN" altLang="en-US" sz="2200" dirty="0">
                <a:latin typeface="微软雅黑" panose="020B0503020204020204" pitchFamily="34" charset="-122"/>
                <a:ea typeface="微软雅黑" panose="020B0503020204020204" pitchFamily="34" charset="-122"/>
                <a:cs typeface="微软雅黑 Light" panose="020B0502040204020203" pitchFamily="34" charset="-122"/>
              </a:rPr>
              <a:t>年由</a:t>
            </a:r>
            <a:r>
              <a:rPr lang="en-US" altLang="zh-CN" sz="2200" dirty="0">
                <a:latin typeface="微软雅黑" panose="020B0503020204020204" pitchFamily="34" charset="-122"/>
                <a:ea typeface="微软雅黑" panose="020B0503020204020204" pitchFamily="34" charset="-122"/>
                <a:cs typeface="微软雅黑 Light" panose="020B0502040204020203" pitchFamily="34" charset="-122"/>
              </a:rPr>
              <a:t>Karl Pearson</a:t>
            </a:r>
            <a:r>
              <a:rPr lang="zh-CN" altLang="en-US" sz="2200" dirty="0">
                <a:latin typeface="微软雅黑" panose="020B0503020204020204" pitchFamily="34" charset="-122"/>
                <a:ea typeface="微软雅黑" panose="020B0503020204020204" pitchFamily="34" charset="-122"/>
                <a:cs typeface="微软雅黑 Light" panose="020B0502040204020203" pitchFamily="34" charset="-122"/>
              </a:rPr>
              <a:t>提出，在人脸识别和图像压缩等领域得到了广泛的应用</a:t>
            </a:r>
            <a:endParaRPr lang="zh-CN" altLang="en-US" sz="2200" dirty="0">
              <a:latin typeface="微软雅黑" panose="020B0503020204020204" pitchFamily="34" charset="-122"/>
              <a:ea typeface="微软雅黑" panose="020B0503020204020204" pitchFamily="34" charset="-122"/>
              <a:cs typeface="微软雅黑 Light" panose="020B0502040204020203" pitchFamily="34" charset="-122"/>
            </a:endParaRPr>
          </a:p>
          <a:p>
            <a:pPr>
              <a:lnSpc>
                <a:spcPct val="150000"/>
              </a:lnSpc>
              <a:buClr>
                <a:srgbClr val="2965AB"/>
              </a:buClr>
              <a:buSzPct val="50000"/>
              <a:buFont typeface="Wingdings" panose="05000000000000000000" pitchFamily="2" charset="2"/>
              <a:buChar char="l"/>
            </a:pPr>
            <a:r>
              <a:rPr lang="zh-CN" altLang="en-US" sz="2200" b="1" dirty="0">
                <a:latin typeface="微软雅黑" panose="020B0503020204020204" pitchFamily="34" charset="-122"/>
                <a:ea typeface="微软雅黑" panose="020B0503020204020204" pitchFamily="34" charset="-122"/>
                <a:cs typeface="微软雅黑 Light" panose="020B0502040204020203" pitchFamily="34" charset="-122"/>
              </a:rPr>
              <a:t>基本思想</a:t>
            </a:r>
            <a:r>
              <a:rPr lang="zh-CN" altLang="en-US" sz="2200" dirty="0">
                <a:latin typeface="微软雅黑" panose="020B0503020204020204" pitchFamily="34" charset="-122"/>
                <a:ea typeface="微软雅黑" panose="020B0503020204020204" pitchFamily="34" charset="-122"/>
                <a:cs typeface="微软雅黑 Light" panose="020B0502040204020203" pitchFamily="34" charset="-122"/>
              </a:rPr>
              <a:t>：构造原始特征的一系列线性组合形成低维的特征，以</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去除数据的相关性</a:t>
            </a:r>
            <a:r>
              <a:rPr lang="zh-CN" altLang="en-US" sz="2200" dirty="0">
                <a:latin typeface="微软雅黑" panose="020B0503020204020204" pitchFamily="34" charset="-122"/>
                <a:ea typeface="微软雅黑" panose="020B0503020204020204" pitchFamily="34" charset="-122"/>
                <a:cs typeface="微软雅黑 Light" panose="020B0502040204020203" pitchFamily="34" charset="-122"/>
              </a:rPr>
              <a:t>，并使降维后的数据最大程度地保持原始高维数据的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方差信息</a:t>
            </a:r>
            <a:endParaRPr lang="zh-CN" altLang="en-US" sz="2200" dirty="0">
              <a:latin typeface="微软雅黑" panose="020B0503020204020204" pitchFamily="34" charset="-122"/>
              <a:ea typeface="微软雅黑" panose="020B0503020204020204" pitchFamily="34" charset="-122"/>
              <a:cs typeface="微软雅黑 Light" panose="020B0502040204020203" pitchFamily="34" charset="-122"/>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66566" y="911980"/>
            <a:ext cx="2448274" cy="461665"/>
          </a:xfrm>
          <a:prstGeom prst="rect">
            <a:avLst/>
          </a:prstGeom>
          <a:noFill/>
        </p:spPr>
        <p:txBody>
          <a:bodyPr wrap="square" rtlCol="0">
            <a:spAutoFit/>
          </a:bodyPr>
          <a:lstStyle/>
          <a:p>
            <a:r>
              <a:rPr lang="zh-CN" altLang="en-US" sz="2400" b="1" dirty="0"/>
              <a:t>以拍登记照为例</a:t>
            </a:r>
            <a:r>
              <a:rPr lang="en-US" altLang="zh-CN" sz="2400" b="1" dirty="0"/>
              <a:t>:</a:t>
            </a:r>
            <a:endParaRPr lang="zh-CN" altLang="en-US" sz="2400" b="1" dirty="0"/>
          </a:p>
        </p:txBody>
      </p:sp>
      <p:pic>
        <p:nvPicPr>
          <p:cNvPr id="5" name="图形 4" descr="男性形象"/>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002995" y="1283349"/>
            <a:ext cx="1224136" cy="1224136"/>
          </a:xfrm>
          <a:prstGeom prst="rect">
            <a:avLst/>
          </a:prstGeom>
        </p:spPr>
      </p:pic>
      <p:pic>
        <p:nvPicPr>
          <p:cNvPr id="25" name="图形 24" descr="男性形象"/>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737689" y="3183383"/>
            <a:ext cx="1224136" cy="1224136"/>
          </a:xfrm>
          <a:prstGeom prst="rect">
            <a:avLst/>
          </a:prstGeom>
        </p:spPr>
      </p:pic>
      <p:cxnSp>
        <p:nvCxnSpPr>
          <p:cNvPr id="26" name="直接箭头连接符 25"/>
          <p:cNvCxnSpPr/>
          <p:nvPr/>
        </p:nvCxnSpPr>
        <p:spPr>
          <a:xfrm>
            <a:off x="1805428" y="4333430"/>
            <a:ext cx="1991882"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2089096" y="3179117"/>
            <a:ext cx="0" cy="136815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567405" y="4229527"/>
            <a:ext cx="252026" cy="369332"/>
          </a:xfrm>
          <a:prstGeom prst="rect">
            <a:avLst/>
          </a:prstGeom>
          <a:noFill/>
        </p:spPr>
        <p:txBody>
          <a:bodyPr wrap="square" rtlCol="0">
            <a:spAutoFit/>
          </a:bodyPr>
          <a:lstStyle/>
          <a:p>
            <a:r>
              <a:rPr lang="en-US" altLang="zh-CN" dirty="0"/>
              <a:t>x</a:t>
            </a:r>
            <a:endParaRPr lang="zh-CN" altLang="en-US" dirty="0"/>
          </a:p>
        </p:txBody>
      </p:sp>
      <p:sp>
        <p:nvSpPr>
          <p:cNvPr id="30" name="文本框 29"/>
          <p:cNvSpPr txBox="1"/>
          <p:nvPr/>
        </p:nvSpPr>
        <p:spPr>
          <a:xfrm>
            <a:off x="2072632" y="3115890"/>
            <a:ext cx="252026" cy="369332"/>
          </a:xfrm>
          <a:prstGeom prst="rect">
            <a:avLst/>
          </a:prstGeom>
          <a:noFill/>
        </p:spPr>
        <p:txBody>
          <a:bodyPr wrap="square" rtlCol="0">
            <a:spAutoFit/>
          </a:bodyPr>
          <a:lstStyle/>
          <a:p>
            <a:r>
              <a:rPr lang="en-US" altLang="zh-CN" dirty="0"/>
              <a:t>y</a:t>
            </a:r>
            <a:endParaRPr lang="zh-CN" altLang="en-US" dirty="0"/>
          </a:p>
        </p:txBody>
      </p:sp>
      <p:pic>
        <p:nvPicPr>
          <p:cNvPr id="33" name="图形 32" descr="男性形象"/>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436096" y="3311043"/>
            <a:ext cx="1224136" cy="1224136"/>
          </a:xfrm>
          <a:prstGeom prst="rect">
            <a:avLst/>
          </a:prstGeom>
        </p:spPr>
      </p:pic>
      <p:cxnSp>
        <p:nvCxnSpPr>
          <p:cNvPr id="35" name="直接箭头连接符 34"/>
          <p:cNvCxnSpPr/>
          <p:nvPr/>
        </p:nvCxnSpPr>
        <p:spPr>
          <a:xfrm flipV="1">
            <a:off x="4701646" y="3438455"/>
            <a:ext cx="0" cy="136815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4491362" y="4166395"/>
            <a:ext cx="917848" cy="640212"/>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487388" y="3403979"/>
            <a:ext cx="252026" cy="369332"/>
          </a:xfrm>
          <a:prstGeom prst="rect">
            <a:avLst/>
          </a:prstGeom>
          <a:noFill/>
        </p:spPr>
        <p:txBody>
          <a:bodyPr wrap="square" rtlCol="0">
            <a:spAutoFit/>
          </a:bodyPr>
          <a:lstStyle/>
          <a:p>
            <a:r>
              <a:rPr lang="en-US" altLang="zh-CN" dirty="0"/>
              <a:t>y</a:t>
            </a:r>
            <a:endParaRPr lang="zh-CN" altLang="en-US" dirty="0"/>
          </a:p>
        </p:txBody>
      </p:sp>
      <p:sp>
        <p:nvSpPr>
          <p:cNvPr id="39" name="文本框 38"/>
          <p:cNvSpPr txBox="1"/>
          <p:nvPr/>
        </p:nvSpPr>
        <p:spPr>
          <a:xfrm>
            <a:off x="5094178" y="3929289"/>
            <a:ext cx="252026" cy="369332"/>
          </a:xfrm>
          <a:prstGeom prst="rect">
            <a:avLst/>
          </a:prstGeom>
          <a:noFill/>
        </p:spPr>
        <p:txBody>
          <a:bodyPr wrap="square" rtlCol="0">
            <a:spAutoFit/>
          </a:bodyPr>
          <a:lstStyle/>
          <a:p>
            <a:r>
              <a:rPr lang="en-US" altLang="zh-CN" dirty="0"/>
              <a:t>z</a:t>
            </a:r>
            <a:endParaRPr lang="zh-CN" altLang="en-US" dirty="0"/>
          </a:p>
        </p:txBody>
      </p:sp>
      <p:pic>
        <p:nvPicPr>
          <p:cNvPr id="40" name="图形 39" descr="男性形象"/>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777181" y="3287129"/>
            <a:ext cx="261663" cy="1224136"/>
          </a:xfrm>
          <a:prstGeom prst="rect">
            <a:avLst/>
          </a:prstGeom>
        </p:spPr>
      </p:pic>
      <p:cxnSp>
        <p:nvCxnSpPr>
          <p:cNvPr id="42" name="直接连接符 41"/>
          <p:cNvCxnSpPr/>
          <p:nvPr/>
        </p:nvCxnSpPr>
        <p:spPr>
          <a:xfrm>
            <a:off x="5029202" y="4337403"/>
            <a:ext cx="677912" cy="0"/>
          </a:xfrm>
          <a:prstGeom prst="line">
            <a:avLst/>
          </a:prstGeom>
          <a:ln w="158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4941778" y="3438455"/>
            <a:ext cx="1053368" cy="15660"/>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930497" y="3882593"/>
            <a:ext cx="1053368" cy="15660"/>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54" name="图形 53" descr="男性形象"/>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7531136" y="2927089"/>
            <a:ext cx="1224136" cy="1224136"/>
          </a:xfrm>
          <a:prstGeom prst="rect">
            <a:avLst/>
          </a:prstGeom>
        </p:spPr>
      </p:pic>
      <p:cxnSp>
        <p:nvCxnSpPr>
          <p:cNvPr id="55" name="直接箭头连接符 54"/>
          <p:cNvCxnSpPr/>
          <p:nvPr/>
        </p:nvCxnSpPr>
        <p:spPr>
          <a:xfrm flipV="1">
            <a:off x="7139516" y="4554219"/>
            <a:ext cx="1896980" cy="996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V="1">
            <a:off x="7059468" y="4169740"/>
            <a:ext cx="917848" cy="640212"/>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8664193" y="4265246"/>
            <a:ext cx="252026" cy="369332"/>
          </a:xfrm>
          <a:prstGeom prst="rect">
            <a:avLst/>
          </a:prstGeom>
          <a:noFill/>
        </p:spPr>
        <p:txBody>
          <a:bodyPr wrap="square" rtlCol="0">
            <a:spAutoFit/>
          </a:bodyPr>
          <a:lstStyle/>
          <a:p>
            <a:r>
              <a:rPr lang="en-US" altLang="zh-CN" dirty="0"/>
              <a:t>x</a:t>
            </a:r>
            <a:endParaRPr lang="zh-CN" altLang="en-US" dirty="0"/>
          </a:p>
        </p:txBody>
      </p:sp>
      <p:sp>
        <p:nvSpPr>
          <p:cNvPr id="60" name="文本框 59"/>
          <p:cNvSpPr txBox="1"/>
          <p:nvPr/>
        </p:nvSpPr>
        <p:spPr>
          <a:xfrm flipV="1">
            <a:off x="6891585" y="4665119"/>
            <a:ext cx="247931" cy="369332"/>
          </a:xfrm>
          <a:prstGeom prst="rect">
            <a:avLst/>
          </a:prstGeom>
          <a:noFill/>
        </p:spPr>
        <p:txBody>
          <a:bodyPr wrap="square" rtlCol="0">
            <a:spAutoFit/>
          </a:bodyPr>
          <a:lstStyle/>
          <a:p>
            <a:r>
              <a:rPr lang="en-US" altLang="zh-CN" dirty="0"/>
              <a:t>z</a:t>
            </a:r>
            <a:endParaRPr lang="zh-CN" altLang="en-US" dirty="0"/>
          </a:p>
        </p:txBody>
      </p:sp>
      <p:sp>
        <p:nvSpPr>
          <p:cNvPr id="62" name="椭圆 61"/>
          <p:cNvSpPr/>
          <p:nvPr/>
        </p:nvSpPr>
        <p:spPr>
          <a:xfrm>
            <a:off x="7764793" y="4370597"/>
            <a:ext cx="832124" cy="793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8064762" y="4235604"/>
            <a:ext cx="200102" cy="1921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直接连接符 64"/>
          <p:cNvCxnSpPr>
            <a:endCxn id="62" idx="2"/>
          </p:cNvCxnSpPr>
          <p:nvPr/>
        </p:nvCxnSpPr>
        <p:spPr>
          <a:xfrm>
            <a:off x="7764793" y="3961744"/>
            <a:ext cx="0" cy="448511"/>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8144088" y="3377102"/>
            <a:ext cx="11260" cy="889929"/>
          </a:xfrm>
          <a:prstGeom prst="line">
            <a:avLst/>
          </a:prstGeom>
          <a:ln w="127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8567952" y="3961744"/>
            <a:ext cx="0" cy="425038"/>
          </a:xfrm>
          <a:prstGeom prst="line">
            <a:avLst/>
          </a:prstGeom>
          <a:ln w="127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V="1">
            <a:off x="1879360" y="3999143"/>
            <a:ext cx="551932" cy="499565"/>
          </a:xfrm>
          <a:prstGeom prst="straightConnector1">
            <a:avLst/>
          </a:prstGeom>
          <a:ln w="158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2301520" y="4211976"/>
            <a:ext cx="633524" cy="681051"/>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2987824" y="4011561"/>
            <a:ext cx="742863" cy="720429"/>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3068188" y="4216073"/>
            <a:ext cx="669035" cy="662182"/>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2636960" y="3375496"/>
            <a:ext cx="656206" cy="616937"/>
          </a:xfrm>
          <a:prstGeom prst="line">
            <a:avLst/>
          </a:prstGeom>
          <a:ln w="158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80" name="图形 79" descr="男性形象"/>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060510" y="4011910"/>
            <a:ext cx="1224136" cy="1224136"/>
          </a:xfrm>
          <a:prstGeom prst="rect">
            <a:avLst/>
          </a:prstGeom>
        </p:spPr>
      </p:pic>
      <p:cxnSp>
        <p:nvCxnSpPr>
          <p:cNvPr id="98" name="直接箭头连接符 97"/>
          <p:cNvCxnSpPr/>
          <p:nvPr/>
        </p:nvCxnSpPr>
        <p:spPr>
          <a:xfrm>
            <a:off x="4272508" y="4662591"/>
            <a:ext cx="2129974" cy="0"/>
          </a:xfrm>
          <a:prstGeom prst="straightConnector1">
            <a:avLst/>
          </a:prstGeom>
          <a:ln w="158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flipV="1">
            <a:off x="7412800" y="3427924"/>
            <a:ext cx="0" cy="1368152"/>
          </a:xfrm>
          <a:prstGeom prst="straightConnector1">
            <a:avLst/>
          </a:prstGeom>
          <a:ln w="158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7173985" y="3408980"/>
            <a:ext cx="252026" cy="369332"/>
          </a:xfrm>
          <a:prstGeom prst="rect">
            <a:avLst/>
          </a:prstGeom>
          <a:noFill/>
        </p:spPr>
        <p:txBody>
          <a:bodyPr wrap="square" rtlCol="0">
            <a:spAutoFit/>
          </a:bodyPr>
          <a:lstStyle/>
          <a:p>
            <a:r>
              <a:rPr lang="en-US" altLang="zh-CN" dirty="0"/>
              <a:t>y</a:t>
            </a:r>
            <a:endParaRPr lang="zh-CN" altLang="en-US" dirty="0"/>
          </a:p>
        </p:txBody>
      </p:sp>
      <p:sp>
        <p:nvSpPr>
          <p:cNvPr id="112" name="文本框 111"/>
          <p:cNvSpPr txBox="1"/>
          <p:nvPr/>
        </p:nvSpPr>
        <p:spPr>
          <a:xfrm>
            <a:off x="2176471" y="3733016"/>
            <a:ext cx="252026" cy="369332"/>
          </a:xfrm>
          <a:prstGeom prst="rect">
            <a:avLst/>
          </a:prstGeom>
          <a:noFill/>
        </p:spPr>
        <p:txBody>
          <a:bodyPr wrap="square" rtlCol="0">
            <a:spAutoFit/>
          </a:bodyPr>
          <a:lstStyle/>
          <a:p>
            <a:r>
              <a:rPr lang="en-US" altLang="zh-CN" dirty="0"/>
              <a:t>z</a:t>
            </a:r>
            <a:endParaRPr lang="zh-CN" altLang="en-US" dirty="0"/>
          </a:p>
        </p:txBody>
      </p:sp>
      <p:sp>
        <p:nvSpPr>
          <p:cNvPr id="114" name="箭头: 直角上 113"/>
          <p:cNvSpPr/>
          <p:nvPr/>
        </p:nvSpPr>
        <p:spPr>
          <a:xfrm rot="10800000">
            <a:off x="2693681" y="2120822"/>
            <a:ext cx="2248096" cy="650868"/>
          </a:xfrm>
          <a:prstGeom prst="ben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箭头: 直角上 114"/>
          <p:cNvSpPr/>
          <p:nvPr/>
        </p:nvSpPr>
        <p:spPr>
          <a:xfrm flipV="1">
            <a:off x="6288752" y="2067694"/>
            <a:ext cx="2248096" cy="703796"/>
          </a:xfrm>
          <a:prstGeom prst="ben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箭头: 下 115"/>
          <p:cNvSpPr/>
          <p:nvPr/>
        </p:nvSpPr>
        <p:spPr>
          <a:xfrm>
            <a:off x="5502635" y="2393849"/>
            <a:ext cx="285553" cy="772769"/>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116"/>
          <p:cNvSpPr txBox="1"/>
          <p:nvPr/>
        </p:nvSpPr>
        <p:spPr>
          <a:xfrm>
            <a:off x="3220618" y="1705045"/>
            <a:ext cx="1194222" cy="369332"/>
          </a:xfrm>
          <a:prstGeom prst="rect">
            <a:avLst/>
          </a:prstGeom>
          <a:noFill/>
        </p:spPr>
        <p:txBody>
          <a:bodyPr wrap="square" rtlCol="0">
            <a:spAutoFit/>
          </a:bodyPr>
          <a:lstStyle/>
          <a:p>
            <a:r>
              <a:rPr lang="zh-CN" altLang="en-US" dirty="0"/>
              <a:t>去除</a:t>
            </a:r>
            <a:r>
              <a:rPr lang="en-US" altLang="zh-CN" dirty="0"/>
              <a:t>z</a:t>
            </a:r>
            <a:r>
              <a:rPr lang="zh-CN" altLang="en-US" dirty="0"/>
              <a:t>维</a:t>
            </a:r>
            <a:endParaRPr lang="zh-CN" altLang="en-US" dirty="0"/>
          </a:p>
        </p:txBody>
      </p:sp>
      <p:sp>
        <p:nvSpPr>
          <p:cNvPr id="118" name="文本框 117"/>
          <p:cNvSpPr txBox="1"/>
          <p:nvPr/>
        </p:nvSpPr>
        <p:spPr>
          <a:xfrm>
            <a:off x="6741479" y="1656073"/>
            <a:ext cx="1194222" cy="369332"/>
          </a:xfrm>
          <a:prstGeom prst="rect">
            <a:avLst/>
          </a:prstGeom>
          <a:noFill/>
        </p:spPr>
        <p:txBody>
          <a:bodyPr wrap="square" rtlCol="0">
            <a:spAutoFit/>
          </a:bodyPr>
          <a:lstStyle/>
          <a:p>
            <a:r>
              <a:rPr lang="zh-CN" altLang="en-US" dirty="0"/>
              <a:t>去除</a:t>
            </a:r>
            <a:r>
              <a:rPr lang="en-US" altLang="zh-CN" dirty="0"/>
              <a:t>y</a:t>
            </a:r>
            <a:r>
              <a:rPr lang="zh-CN" altLang="en-US" dirty="0"/>
              <a:t>维</a:t>
            </a:r>
            <a:endParaRPr lang="zh-CN" altLang="en-US" dirty="0"/>
          </a:p>
        </p:txBody>
      </p:sp>
      <p:sp>
        <p:nvSpPr>
          <p:cNvPr id="119" name="文本框 118"/>
          <p:cNvSpPr txBox="1"/>
          <p:nvPr/>
        </p:nvSpPr>
        <p:spPr>
          <a:xfrm>
            <a:off x="4593966" y="2564050"/>
            <a:ext cx="1194222" cy="369332"/>
          </a:xfrm>
          <a:prstGeom prst="rect">
            <a:avLst/>
          </a:prstGeom>
          <a:noFill/>
        </p:spPr>
        <p:txBody>
          <a:bodyPr wrap="square" rtlCol="0">
            <a:spAutoFit/>
          </a:bodyPr>
          <a:lstStyle/>
          <a:p>
            <a:r>
              <a:rPr lang="zh-CN" altLang="en-US" dirty="0"/>
              <a:t>去除</a:t>
            </a:r>
            <a:r>
              <a:rPr lang="en-US" altLang="zh-CN" dirty="0"/>
              <a:t>x</a:t>
            </a:r>
            <a:r>
              <a:rPr lang="zh-CN" altLang="en-US" dirty="0"/>
              <a:t>维</a:t>
            </a:r>
            <a:endParaRPr lang="zh-CN" altLang="en-US" dirty="0"/>
          </a:p>
        </p:txBody>
      </p:sp>
      <p:sp>
        <p:nvSpPr>
          <p:cNvPr id="120" name="文本框 119"/>
          <p:cNvSpPr txBox="1"/>
          <p:nvPr/>
        </p:nvSpPr>
        <p:spPr>
          <a:xfrm>
            <a:off x="6120565" y="4577284"/>
            <a:ext cx="252026" cy="369332"/>
          </a:xfrm>
          <a:prstGeom prst="rect">
            <a:avLst/>
          </a:prstGeom>
          <a:noFill/>
        </p:spPr>
        <p:txBody>
          <a:bodyPr wrap="square" rtlCol="0">
            <a:spAutoFit/>
          </a:bodyPr>
          <a:lstStyle/>
          <a:p>
            <a:r>
              <a:rPr lang="en-US" altLang="zh-CN" dirty="0"/>
              <a:t>x</a:t>
            </a:r>
            <a:endParaRPr lang="zh-CN" altLang="en-US" dirty="0"/>
          </a:p>
        </p:txBody>
      </p:sp>
      <p:sp>
        <p:nvSpPr>
          <p:cNvPr id="6" name="文本占位符 1"/>
          <p:cNvSpPr txBox="1"/>
          <p:nvPr/>
        </p:nvSpPr>
        <p:spPr>
          <a:xfrm>
            <a:off x="1691680" y="0"/>
            <a:ext cx="7452320" cy="7715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主成分分析（</a:t>
            </a: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1" descr="男性形象"/>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702831" y="843558"/>
            <a:ext cx="1224136" cy="1224136"/>
          </a:xfrm>
          <a:prstGeom prst="rect">
            <a:avLst/>
          </a:prstGeom>
        </p:spPr>
      </p:pic>
      <p:pic>
        <p:nvPicPr>
          <p:cNvPr id="4" name="图形 3" descr="男性形象"/>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774730" y="2355726"/>
            <a:ext cx="1224136" cy="1224136"/>
          </a:xfrm>
          <a:prstGeom prst="rect">
            <a:avLst/>
          </a:prstGeom>
        </p:spPr>
      </p:pic>
      <p:pic>
        <p:nvPicPr>
          <p:cNvPr id="5" name="图形 4" descr="男性形象"/>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215866" y="2355726"/>
            <a:ext cx="261663" cy="1224136"/>
          </a:xfrm>
          <a:prstGeom prst="rect">
            <a:avLst/>
          </a:prstGeom>
        </p:spPr>
      </p:pic>
      <p:grpSp>
        <p:nvGrpSpPr>
          <p:cNvPr id="8" name="组合 7"/>
          <p:cNvGrpSpPr/>
          <p:nvPr/>
        </p:nvGrpSpPr>
        <p:grpSpPr>
          <a:xfrm>
            <a:off x="6577260" y="3055054"/>
            <a:ext cx="832124" cy="214308"/>
            <a:chOff x="7764793" y="4235604"/>
            <a:chExt cx="832124" cy="214308"/>
          </a:xfrm>
        </p:grpSpPr>
        <p:sp>
          <p:nvSpPr>
            <p:cNvPr id="6" name="椭圆 5"/>
            <p:cNvSpPr/>
            <p:nvPr/>
          </p:nvSpPr>
          <p:spPr>
            <a:xfrm>
              <a:off x="7764793" y="4370597"/>
              <a:ext cx="832124" cy="793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8064762" y="4235604"/>
              <a:ext cx="200102" cy="19210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9" name="文本框 8"/>
              <p:cNvSpPr txBox="1"/>
              <p:nvPr/>
            </p:nvSpPr>
            <p:spPr>
              <a:xfrm>
                <a:off x="5148064" y="1796773"/>
                <a:ext cx="432048"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𝑋</m:t>
                      </m:r>
                    </m:oMath>
                  </m:oMathPara>
                </a14:m>
                <a:endParaRPr lang="zh-CN" altLang="en-US" sz="2400" dirty="0"/>
              </a:p>
            </p:txBody>
          </p:sp>
        </mc:Choice>
        <mc:Fallback>
          <p:sp>
            <p:nvSpPr>
              <p:cNvPr id="9" name="文本框 8"/>
              <p:cNvSpPr txBox="1">
                <a:spLocks noRot="1" noChangeAspect="1" noMove="1" noResize="1" noEditPoints="1" noAdjustHandles="1" noChangeArrowheads="1" noChangeShapeType="1" noTextEdit="1"/>
              </p:cNvSpPr>
              <p:nvPr/>
            </p:nvSpPr>
            <p:spPr>
              <a:xfrm>
                <a:off x="5148064" y="1796773"/>
                <a:ext cx="432048" cy="461665"/>
              </a:xfrm>
              <a:prstGeom prst="rect">
                <a:avLst/>
              </a:prstGeom>
              <a:blipFill rotWithShape="1">
                <a:blip r:embed="rId3"/>
                <a:stretch>
                  <a:fillRect l="-28" t="-78" r="85" b="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3170774" y="3349029"/>
                <a:ext cx="432048"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1</m:t>
                          </m:r>
                        </m:sub>
                      </m:sSub>
                    </m:oMath>
                  </m:oMathPara>
                </a14:m>
                <a:endParaRPr lang="zh-CN" altLang="en-US" sz="2400" dirty="0"/>
              </a:p>
            </p:txBody>
          </p:sp>
        </mc:Choice>
        <mc:Fallback>
          <p:sp>
            <p:nvSpPr>
              <p:cNvPr id="10" name="文本框 9"/>
              <p:cNvSpPr txBox="1">
                <a:spLocks noRot="1" noChangeAspect="1" noMove="1" noResize="1" noEditPoints="1" noAdjustHandles="1" noChangeArrowheads="1" noChangeShapeType="1" noTextEdit="1"/>
              </p:cNvSpPr>
              <p:nvPr/>
            </p:nvSpPr>
            <p:spPr>
              <a:xfrm>
                <a:off x="3170774" y="3349029"/>
                <a:ext cx="432048" cy="461665"/>
              </a:xfrm>
              <a:prstGeom prst="rect">
                <a:avLst/>
              </a:prstGeom>
              <a:blipFill rotWithShape="1">
                <a:blip r:embed="rId4"/>
                <a:stretch>
                  <a:fillRect l="-51" t="-8" r="108"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147527" y="3349029"/>
                <a:ext cx="432048"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2</m:t>
                          </m:r>
                        </m:sub>
                      </m:sSub>
                    </m:oMath>
                  </m:oMathPara>
                </a14:m>
                <a:endParaRPr lang="zh-CN" altLang="en-US" sz="2400" dirty="0"/>
              </a:p>
            </p:txBody>
          </p:sp>
        </mc:Choice>
        <mc:Fallback>
          <p:sp>
            <p:nvSpPr>
              <p:cNvPr id="13" name="文本框 12"/>
              <p:cNvSpPr txBox="1">
                <a:spLocks noRot="1" noChangeAspect="1" noMove="1" noResize="1" noEditPoints="1" noAdjustHandles="1" noChangeArrowheads="1" noChangeShapeType="1" noTextEdit="1"/>
              </p:cNvSpPr>
              <p:nvPr/>
            </p:nvSpPr>
            <p:spPr>
              <a:xfrm>
                <a:off x="5147527" y="3349029"/>
                <a:ext cx="432048" cy="461665"/>
              </a:xfrm>
              <a:prstGeom prst="rect">
                <a:avLst/>
              </a:prstGeom>
              <a:blipFill rotWithShape="1">
                <a:blip r:embed="rId5"/>
                <a:stretch>
                  <a:fillRect l="-50" t="-8" r="108" b="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6873959" y="3346685"/>
                <a:ext cx="432048"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𝑋</m:t>
                          </m:r>
                        </m:e>
                        <m:sub>
                          <m:r>
                            <a:rPr lang="en-US" altLang="zh-CN" sz="2400" b="0" i="1" smtClean="0">
                              <a:latin typeface="Cambria Math" panose="02040503050406030204" pitchFamily="18" charset="0"/>
                            </a:rPr>
                            <m:t>3</m:t>
                          </m:r>
                        </m:sub>
                      </m:sSub>
                    </m:oMath>
                  </m:oMathPara>
                </a14:m>
                <a:endParaRPr lang="zh-CN" altLang="en-US" sz="2400" dirty="0"/>
              </a:p>
            </p:txBody>
          </p:sp>
        </mc:Choice>
        <mc:Fallback>
          <p:sp>
            <p:nvSpPr>
              <p:cNvPr id="14" name="文本框 13"/>
              <p:cNvSpPr txBox="1">
                <a:spLocks noRot="1" noChangeAspect="1" noMove="1" noResize="1" noEditPoints="1" noAdjustHandles="1" noChangeArrowheads="1" noChangeShapeType="1" noTextEdit="1"/>
              </p:cNvSpPr>
              <p:nvPr/>
            </p:nvSpPr>
            <p:spPr>
              <a:xfrm>
                <a:off x="6873959" y="3346685"/>
                <a:ext cx="432048" cy="461665"/>
              </a:xfrm>
              <a:prstGeom prst="rect">
                <a:avLst/>
              </a:prstGeom>
              <a:blipFill rotWithShape="1">
                <a:blip r:embed="rId6"/>
                <a:stretch>
                  <a:fillRect l="-19" t="-51" r="77" b="55"/>
                </a:stretch>
              </a:blipFill>
            </p:spPr>
            <p:txBody>
              <a:bodyPr/>
              <a:lstStyle/>
              <a:p>
                <a:r>
                  <a:rPr lang="zh-CN" altLang="en-US">
                    <a:noFill/>
                  </a:rPr>
                  <a:t> </a:t>
                </a:r>
              </a:p>
            </p:txBody>
          </p:sp>
        </mc:Fallback>
      </mc:AlternateContent>
      <p:sp>
        <p:nvSpPr>
          <p:cNvPr id="15" name="文本框 14"/>
          <p:cNvSpPr txBox="1"/>
          <p:nvPr/>
        </p:nvSpPr>
        <p:spPr>
          <a:xfrm>
            <a:off x="1835696" y="4038982"/>
            <a:ext cx="705678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对比映射后的三个集合，</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寻找一个量来对其进行度量：</a:t>
            </a:r>
            <a:endParaRPr lang="zh-CN" altLang="en-US" sz="2000" dirty="0">
              <a:latin typeface="微软雅黑" panose="020B0503020204020204" pitchFamily="34" charset="-122"/>
              <a:ea typeface="微软雅黑" panose="020B0503020204020204" pitchFamily="34" charset="-122"/>
            </a:endParaRPr>
          </a:p>
        </p:txBody>
      </p:sp>
      <p:cxnSp>
        <p:nvCxnSpPr>
          <p:cNvPr id="18" name="直接箭头连接符 17"/>
          <p:cNvCxnSpPr/>
          <p:nvPr/>
        </p:nvCxnSpPr>
        <p:spPr>
          <a:xfrm flipH="1">
            <a:off x="3602823" y="1923678"/>
            <a:ext cx="1224135" cy="5760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5312047" y="2187485"/>
            <a:ext cx="4156" cy="2880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659207" y="1941680"/>
            <a:ext cx="1334115" cy="6300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994724" y="4523874"/>
            <a:ext cx="1169701" cy="52322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方差！</a:t>
            </a:r>
            <a:endParaRPr lang="zh-CN" altLang="en-US" sz="2800" dirty="0">
              <a:latin typeface="黑体" panose="02010609060101010101" pitchFamily="49" charset="-122"/>
              <a:ea typeface="黑体" panose="02010609060101010101" pitchFamily="49" charset="-122"/>
            </a:endParaRPr>
          </a:p>
        </p:txBody>
      </p:sp>
      <p:sp>
        <p:nvSpPr>
          <p:cNvPr id="11" name="文本占位符 1"/>
          <p:cNvSpPr txBox="1"/>
          <p:nvPr/>
        </p:nvSpPr>
        <p:spPr>
          <a:xfrm>
            <a:off x="1691680" y="0"/>
            <a:ext cx="7452320" cy="7715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kumimoji="1" lang="zh-CN" altLang="en-US" sz="2400" dirty="0">
                <a:latin typeface="微软雅黑" panose="020B0503020204020204" pitchFamily="34" charset="-122"/>
                <a:ea typeface="微软雅黑" panose="020B0503020204020204" pitchFamily="34" charset="-122"/>
              </a:rPr>
              <a:t>主成分分析（</a:t>
            </a:r>
            <a:r>
              <a:rPr kumimoji="1" lang="en-US" altLang="zh-CN" sz="2400" dirty="0">
                <a:latin typeface="微软雅黑" panose="020B0503020204020204" pitchFamily="34" charset="-122"/>
                <a:ea typeface="微软雅黑" panose="020B0503020204020204" pitchFamily="34" charset="-122"/>
              </a:rPr>
              <a:t>PCA</a:t>
            </a:r>
            <a:r>
              <a:rPr kumimoji="1" lang="zh-CN" altLang="en-US" sz="2400" dirty="0">
                <a:latin typeface="微软雅黑" panose="020B0503020204020204" pitchFamily="34" charset="-122"/>
                <a:ea typeface="微软雅黑" panose="020B0503020204020204" pitchFamily="34" charset="-122"/>
              </a:rPr>
              <a:t>）</a:t>
            </a:r>
            <a:endParaRPr kumimoji="1"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theme1.xml><?xml version="1.0" encoding="utf-8"?>
<a:theme xmlns:a="http://schemas.openxmlformats.org/drawingml/2006/main" name="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spDef>
      <a:spPr/>
      <a:bodyPr wrap="square">
        <a:spAutoFit/>
      </a:bodyPr>
      <a:lstStyle>
        <a:defPPr eaLnBrk="1" hangingPunct="1">
          <a:buClr>
            <a:srgbClr val="003366"/>
          </a:buClr>
          <a:defRPr sz="2000" b="1" dirty="0">
            <a:solidFill>
              <a:srgbClr val="003366"/>
            </a:solidFill>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Angles</Template>
  <TotalTime>0</TotalTime>
  <Words>24962</Words>
  <Application>WPS 演示</Application>
  <PresentationFormat>全屏显示(16:9)</PresentationFormat>
  <Paragraphs>1685</Paragraphs>
  <Slides>187</Slides>
  <Notes>42</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6</vt:i4>
      </vt:variant>
      <vt:variant>
        <vt:lpstr>幻灯片标题</vt:lpstr>
      </vt:variant>
      <vt:variant>
        <vt:i4>187</vt:i4>
      </vt:variant>
    </vt:vector>
  </HeadingPairs>
  <TitlesOfParts>
    <vt:vector size="219" baseType="lpstr">
      <vt:lpstr>Arial</vt:lpstr>
      <vt:lpstr>宋体</vt:lpstr>
      <vt:lpstr>Wingdings</vt:lpstr>
      <vt:lpstr>Franklin Gothic Medium</vt:lpstr>
      <vt:lpstr>微软雅黑</vt:lpstr>
      <vt:lpstr>黑体</vt:lpstr>
      <vt:lpstr>Times New Roman</vt:lpstr>
      <vt:lpstr>微软雅黑 Light</vt:lpstr>
      <vt:lpstr>Calibri</vt:lpstr>
      <vt:lpstr>Arial Unicode MS</vt:lpstr>
      <vt:lpstr>仿宋</vt:lpstr>
      <vt:lpstr>Franklin Gothic Book</vt:lpstr>
      <vt:lpstr>Arial Unicode MS</vt:lpstr>
      <vt:lpstr>华文楷体</vt:lpstr>
      <vt:lpstr>Cambria Math</vt:lpstr>
      <vt:lpstr>Cambria Math</vt:lpstr>
      <vt:lpstr>幼圆</vt:lpstr>
      <vt:lpstr>Tahoma</vt:lpstr>
      <vt:lpstr>Consolas</vt:lpstr>
      <vt:lpstr>方正姚体</vt:lpstr>
      <vt:lpstr>Symbol</vt:lpstr>
      <vt:lpstr>楷体</vt:lpstr>
      <vt:lpstr>隶书</vt:lpstr>
      <vt:lpstr>BatangChe</vt:lpstr>
      <vt:lpstr>Segoe Print</vt:lpstr>
      <vt:lpstr>角度</vt:lpstr>
      <vt:lpstr>Word.Document.12</vt:lpstr>
      <vt:lpstr>Equation.3</vt:lpstr>
      <vt:lpstr>Equation.3</vt:lpstr>
      <vt:lpstr>Equation.3</vt:lpstr>
      <vt:lpstr>Equation.3</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实体识别问题</vt:lpstr>
      <vt:lpstr>PowerPoint 演示文稿</vt:lpstr>
      <vt:lpstr>2、 检测和解决数据值冲突</vt:lpstr>
      <vt:lpstr>3、 冗余数据与相关性分析</vt:lpstr>
      <vt:lpstr>PowerPoint 演示文稿</vt:lpstr>
      <vt:lpstr>PowerPoint 演示文稿</vt:lpstr>
      <vt:lpstr>PowerPoint 演示文稿</vt:lpstr>
      <vt:lpstr>PowerPoint 演示文稿</vt:lpstr>
      <vt:lpstr>课堂作业</vt:lpstr>
      <vt:lpstr>课堂作业参考答案</vt:lpstr>
      <vt:lpstr>4、 元组重复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  数量规约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dc:title>
  <dc:creator>Keykey</dc:creator>
  <cp:lastModifiedBy>WPS_1690792001</cp:lastModifiedBy>
  <cp:revision>633</cp:revision>
  <dcterms:created xsi:type="dcterms:W3CDTF">2004-02-06T08:11:00Z</dcterms:created>
  <dcterms:modified xsi:type="dcterms:W3CDTF">2025-01-03T11:20:19Z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2052-12.1.0.18912</vt:lpwstr>
  </property>
  <property fmtid="{D5CDD505-2E9C-101B-9397-08002B2CF9AE}" pid="3" name="ICV">
    <vt:lpwstr>02CCBEB50AE043E7A809C2594999F698_12</vt:lpwstr>
  </property>
</Properties>
</file>